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5143500" type="screen16x9"/>
  <p:notesSz cx="9312275" cy="7026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80" autoAdjust="0"/>
    <p:restoredTop sz="94747" autoAdjust="0"/>
  </p:normalViewPr>
  <p:slideViewPr>
    <p:cSldViewPr>
      <p:cViewPr varScale="1">
        <p:scale>
          <a:sx n="69" d="100"/>
          <a:sy n="69" d="100"/>
        </p:scale>
        <p:origin x="-102" y="-1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2106" y="-96"/>
      </p:cViewPr>
      <p:guideLst>
        <p:guide orient="horz" pos="2213"/>
        <p:guide pos="29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r>
              <a:rPr lang="en-US" smtClean="0"/>
              <a:t>SCI 220 L29 Redox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4801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E4A7D26B-2877-4A7F-8203-E421993DBCEA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4801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4834C8C6-5666-49A7-99FA-598270A8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0875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r>
              <a:rPr lang="en-US" smtClean="0"/>
              <a:t>SCI 220 L29 Redox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4801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006C8F11-C269-4F07-8BFA-9701C36A0F34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4575" y="527050"/>
            <a:ext cx="4684713" cy="2635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1228" y="3337481"/>
            <a:ext cx="7449820" cy="3161824"/>
          </a:xfrm>
          <a:prstGeom prst="rect">
            <a:avLst/>
          </a:prstGeom>
        </p:spPr>
        <p:txBody>
          <a:bodyPr vert="horz" lIns="93360" tIns="46680" rIns="93360" bIns="466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4801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064D0801-BE6E-458E-815B-DD7E6C9DA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5123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D0801-BE6E-458E-815B-DD7E6C9DAB93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SCI 220 L29 Redox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3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4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93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99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34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9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90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7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13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84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>
                <a:solidFill>
                  <a:schemeClr val="tx2"/>
                </a:solidFill>
              </a:defRPr>
            </a:lvl2pPr>
            <a:lvl3pPr>
              <a:defRPr sz="24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8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5CE3D"/>
            </a:gs>
            <a:gs pos="100000">
              <a:srgbClr val="E8801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3AE2-E44C-4C0F-8808-2FF2F4E19B48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0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Oxidation-Reduction Reactions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571500"/>
          </a:xfrm>
        </p:spPr>
        <p:txBody>
          <a:bodyPr/>
          <a:lstStyle/>
          <a:p>
            <a:r>
              <a:rPr lang="en-US" dirty="0" smtClean="0"/>
              <a:t>Transfer of electrons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09600" y="3752850"/>
            <a:ext cx="3200400" cy="57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mtClean="0"/>
              <a:t>§18.1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18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Oxidation and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Oxidation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chemeClr val="bg2"/>
                </a:solidFill>
              </a:rPr>
              <a:t>loss</a:t>
            </a:r>
            <a:r>
              <a:rPr lang="en-US" dirty="0" smtClean="0"/>
              <a:t> of electrons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Reduction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chemeClr val="bg2"/>
                </a:solidFill>
              </a:rPr>
              <a:t>gain</a:t>
            </a:r>
            <a:r>
              <a:rPr lang="en-US" dirty="0" smtClean="0"/>
              <a:t> of electrons</a:t>
            </a:r>
          </a:p>
          <a:p>
            <a:r>
              <a:rPr lang="en-US" dirty="0" smtClean="0"/>
              <a:t>One cannot exist without the 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14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accent2"/>
                </a:solidFill>
              </a:rPr>
              <a:t>2 Mg + O</a:t>
            </a:r>
            <a:r>
              <a:rPr lang="en-US" sz="3600" baseline="-25000" dirty="0" smtClean="0">
                <a:solidFill>
                  <a:schemeClr val="accent2"/>
                </a:solidFill>
              </a:rPr>
              <a:t>2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r>
              <a:rPr lang="en-US" sz="3600" dirty="0" smtClean="0">
                <a:solidFill>
                  <a:schemeClr val="accent2"/>
                </a:solidFill>
                <a:latin typeface="Times" pitchFamily="18" charset="0"/>
              </a:rPr>
              <a:t>→</a:t>
            </a:r>
            <a:r>
              <a:rPr lang="en-US" sz="3600" dirty="0" smtClean="0">
                <a:solidFill>
                  <a:schemeClr val="accent2"/>
                </a:solidFill>
              </a:rPr>
              <a:t> 2 </a:t>
            </a:r>
            <a:r>
              <a:rPr lang="en-US" sz="3600" dirty="0" err="1" smtClean="0">
                <a:solidFill>
                  <a:schemeClr val="accent2"/>
                </a:solidFill>
              </a:rPr>
              <a:t>MgO</a:t>
            </a:r>
            <a:endParaRPr lang="en-US" sz="3600" dirty="0" smtClean="0">
              <a:solidFill>
                <a:schemeClr val="accent2"/>
              </a:solidFill>
            </a:endParaRPr>
          </a:p>
          <a:p>
            <a:pPr>
              <a:buClr>
                <a:schemeClr val="tx2"/>
              </a:buClr>
            </a:pPr>
            <a:r>
              <a:rPr lang="en-US" dirty="0" err="1" smtClean="0">
                <a:solidFill>
                  <a:schemeClr val="accent2"/>
                </a:solidFill>
              </a:rPr>
              <a:t>MgO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chemeClr val="accent2"/>
                </a:solidFill>
              </a:rPr>
              <a:t>Mg</a:t>
            </a:r>
            <a:r>
              <a:rPr lang="en-US" baseline="30000" dirty="0" smtClean="0">
                <a:solidFill>
                  <a:schemeClr val="accent2"/>
                </a:solidFill>
              </a:rPr>
              <a:t>2+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2"/>
                </a:solidFill>
              </a:rPr>
              <a:t>O</a:t>
            </a:r>
            <a:r>
              <a:rPr lang="en-US" baseline="30000" dirty="0" smtClean="0">
                <a:solidFill>
                  <a:schemeClr val="accent2"/>
                </a:solidFill>
              </a:rPr>
              <a:t>2–</a:t>
            </a:r>
          </a:p>
          <a:p>
            <a:r>
              <a:rPr lang="en-US" dirty="0" smtClean="0"/>
              <a:t>Mg becomes </a:t>
            </a:r>
            <a:r>
              <a:rPr lang="en-US" dirty="0" err="1" smtClean="0"/>
              <a:t>becomes</a:t>
            </a:r>
            <a:r>
              <a:rPr lang="en-US" dirty="0" smtClean="0"/>
              <a:t> Mg</a:t>
            </a:r>
            <a:r>
              <a:rPr lang="en-US" baseline="30000" dirty="0" smtClean="0"/>
              <a:t>2+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Loses</a:t>
            </a:r>
            <a:r>
              <a:rPr lang="en-US" dirty="0" smtClean="0"/>
              <a:t> </a:t>
            </a:r>
            <a:r>
              <a:rPr lang="en-US" dirty="0"/>
              <a:t>two </a:t>
            </a:r>
            <a:r>
              <a:rPr lang="en-US" dirty="0" smtClean="0"/>
              <a:t>electrons: </a:t>
            </a:r>
            <a:r>
              <a:rPr lang="en-US" dirty="0" smtClean="0">
                <a:solidFill>
                  <a:schemeClr val="bg2"/>
                </a:solidFill>
              </a:rPr>
              <a:t>oxidized</a:t>
            </a:r>
          </a:p>
          <a:p>
            <a:r>
              <a:rPr lang="en-US" dirty="0" smtClean="0"/>
              <a:t>½ O</a:t>
            </a:r>
            <a:r>
              <a:rPr lang="en-US" baseline="-25000" dirty="0" smtClean="0"/>
              <a:t>2</a:t>
            </a:r>
            <a:r>
              <a:rPr lang="en-US" dirty="0" smtClean="0"/>
              <a:t> becomes O</a:t>
            </a:r>
            <a:r>
              <a:rPr lang="en-US" baseline="30000" dirty="0" smtClean="0"/>
              <a:t>2–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Gains</a:t>
            </a:r>
            <a:r>
              <a:rPr lang="en-US" dirty="0" smtClean="0"/>
              <a:t> two electrons: </a:t>
            </a:r>
            <a:r>
              <a:rPr lang="en-US" dirty="0" smtClean="0">
                <a:solidFill>
                  <a:schemeClr val="bg2"/>
                </a:solidFill>
              </a:rPr>
              <a:t>reduced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02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accent2"/>
                </a:solidFill>
              </a:rPr>
              <a:t>3 CuCl</a:t>
            </a:r>
            <a:r>
              <a:rPr lang="en-US" sz="3600" baseline="-25000" dirty="0" smtClean="0">
                <a:solidFill>
                  <a:schemeClr val="accent2"/>
                </a:solidFill>
              </a:rPr>
              <a:t>2</a:t>
            </a:r>
            <a:r>
              <a:rPr lang="en-US" sz="3600" dirty="0" smtClean="0">
                <a:solidFill>
                  <a:schemeClr val="accent2"/>
                </a:solidFill>
              </a:rPr>
              <a:t> + 2 Fe </a:t>
            </a:r>
            <a:r>
              <a:rPr lang="en-US" sz="3600" dirty="0" smtClean="0">
                <a:solidFill>
                  <a:schemeClr val="accent2"/>
                </a:solidFill>
                <a:latin typeface="Times" pitchFamily="18" charset="0"/>
              </a:rPr>
              <a:t>→</a:t>
            </a:r>
            <a:r>
              <a:rPr lang="en-US" sz="3600" dirty="0" smtClean="0">
                <a:solidFill>
                  <a:schemeClr val="accent2"/>
                </a:solidFill>
              </a:rPr>
              <a:t> 3 Cu + 2 FeCl</a:t>
            </a:r>
            <a:r>
              <a:rPr lang="en-US" sz="3600" baseline="-25000" dirty="0" smtClean="0">
                <a:solidFill>
                  <a:schemeClr val="accent2"/>
                </a:solidFill>
              </a:rPr>
              <a:t>3</a:t>
            </a:r>
          </a:p>
          <a:p>
            <a:r>
              <a:rPr lang="en-US" dirty="0" smtClean="0"/>
              <a:t>Cu</a:t>
            </a:r>
            <a:r>
              <a:rPr lang="en-US" baseline="30000" dirty="0" smtClean="0"/>
              <a:t>2+</a:t>
            </a:r>
            <a:r>
              <a:rPr lang="en-US" dirty="0" smtClean="0"/>
              <a:t> becomes Cu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Gains</a:t>
            </a:r>
            <a:r>
              <a:rPr lang="en-US" dirty="0" smtClean="0"/>
              <a:t> 2 electrons: </a:t>
            </a:r>
            <a:r>
              <a:rPr lang="en-US" dirty="0" smtClean="0">
                <a:solidFill>
                  <a:schemeClr val="bg2"/>
                </a:solidFill>
              </a:rPr>
              <a:t>reduced</a:t>
            </a:r>
          </a:p>
          <a:p>
            <a:r>
              <a:rPr lang="en-US" dirty="0" smtClean="0"/>
              <a:t>Fe becomes Fe</a:t>
            </a:r>
            <a:r>
              <a:rPr lang="en-US" baseline="30000" dirty="0" smtClean="0"/>
              <a:t>3+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Loses</a:t>
            </a:r>
            <a:r>
              <a:rPr lang="en-US" dirty="0" smtClean="0"/>
              <a:t> 3 electrons: </a:t>
            </a:r>
            <a:r>
              <a:rPr lang="en-US" dirty="0" smtClean="0">
                <a:solidFill>
                  <a:schemeClr val="bg2"/>
                </a:solidFill>
              </a:rPr>
              <a:t>oxidized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88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accent2"/>
                </a:solidFill>
              </a:rPr>
              <a:t>Fe</a:t>
            </a:r>
            <a:r>
              <a:rPr lang="en-US" sz="3600" baseline="-25000" dirty="0" smtClean="0">
                <a:solidFill>
                  <a:schemeClr val="accent2"/>
                </a:solidFill>
              </a:rPr>
              <a:t>2</a:t>
            </a:r>
            <a:r>
              <a:rPr lang="en-US" sz="3600" dirty="0" smtClean="0">
                <a:solidFill>
                  <a:schemeClr val="accent2"/>
                </a:solidFill>
              </a:rPr>
              <a:t>O</a:t>
            </a:r>
            <a:r>
              <a:rPr lang="en-US" sz="3600" baseline="-25000" dirty="0" smtClean="0">
                <a:solidFill>
                  <a:schemeClr val="accent2"/>
                </a:solidFill>
              </a:rPr>
              <a:t>3</a:t>
            </a:r>
            <a:r>
              <a:rPr lang="en-US" sz="3600" dirty="0" smtClean="0">
                <a:solidFill>
                  <a:schemeClr val="accent2"/>
                </a:solidFill>
              </a:rPr>
              <a:t> + 2 Al → 2 Fe + Al</a:t>
            </a:r>
            <a:r>
              <a:rPr lang="en-US" sz="3600" baseline="-25000" dirty="0" smtClean="0">
                <a:solidFill>
                  <a:schemeClr val="accent2"/>
                </a:solidFill>
              </a:rPr>
              <a:t>2</a:t>
            </a:r>
            <a:r>
              <a:rPr lang="en-US" sz="3600" dirty="0" smtClean="0">
                <a:solidFill>
                  <a:schemeClr val="accent2"/>
                </a:solidFill>
              </a:rPr>
              <a:t>O</a:t>
            </a:r>
            <a:r>
              <a:rPr lang="en-US" sz="3600" baseline="-25000" dirty="0" smtClean="0">
                <a:solidFill>
                  <a:schemeClr val="accent2"/>
                </a:solidFill>
              </a:rPr>
              <a:t>3</a:t>
            </a:r>
          </a:p>
          <a:p>
            <a:r>
              <a:rPr lang="en-US" dirty="0" smtClean="0"/>
              <a:t>Fe</a:t>
            </a:r>
            <a:r>
              <a:rPr lang="en-US" baseline="30000" dirty="0" smtClean="0"/>
              <a:t>3+</a:t>
            </a:r>
            <a:r>
              <a:rPr lang="en-US" dirty="0" smtClean="0"/>
              <a:t> becomes Fe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Gains</a:t>
            </a:r>
            <a:r>
              <a:rPr lang="en-US" dirty="0" smtClean="0"/>
              <a:t> 3 electrons: </a:t>
            </a:r>
            <a:r>
              <a:rPr lang="en-US" dirty="0" smtClean="0">
                <a:solidFill>
                  <a:schemeClr val="bg2"/>
                </a:solidFill>
              </a:rPr>
              <a:t>reduced</a:t>
            </a:r>
          </a:p>
          <a:p>
            <a:r>
              <a:rPr lang="en-US" dirty="0" smtClean="0"/>
              <a:t>Al becomes Al</a:t>
            </a:r>
            <a:r>
              <a:rPr lang="en-US" baseline="30000" dirty="0" smtClean="0"/>
              <a:t>3+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L</a:t>
            </a:r>
            <a:r>
              <a:rPr lang="en-US" dirty="0" smtClean="0">
                <a:solidFill>
                  <a:schemeClr val="accent2"/>
                </a:solidFill>
              </a:rPr>
              <a:t>oses</a:t>
            </a:r>
            <a:r>
              <a:rPr lang="en-US" dirty="0" smtClean="0"/>
              <a:t> 3 electrons: </a:t>
            </a:r>
            <a:r>
              <a:rPr lang="en-US" dirty="0" smtClean="0">
                <a:solidFill>
                  <a:schemeClr val="bg2"/>
                </a:solidFill>
              </a:rPr>
              <a:t>oxidized</a:t>
            </a:r>
          </a:p>
          <a:p>
            <a:r>
              <a:rPr lang="en-US" dirty="0" smtClean="0"/>
              <a:t>O</a:t>
            </a:r>
            <a:r>
              <a:rPr lang="en-US" baseline="30000" dirty="0" smtClean="0"/>
              <a:t>2–</a:t>
            </a:r>
            <a:r>
              <a:rPr lang="en-US" dirty="0" smtClean="0"/>
              <a:t> stays O</a:t>
            </a:r>
            <a:r>
              <a:rPr lang="en-US" baseline="30000" dirty="0" smtClean="0"/>
              <a:t>2–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Neither</a:t>
            </a:r>
            <a:r>
              <a:rPr lang="en-US" dirty="0" smtClean="0"/>
              <a:t> oxidized nor reduced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046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substance </a:t>
            </a:r>
            <a:r>
              <a:rPr lang="en-US" dirty="0" smtClean="0">
                <a:solidFill>
                  <a:schemeClr val="accent2"/>
                </a:solidFill>
              </a:rPr>
              <a:t>reduced</a:t>
            </a:r>
            <a:r>
              <a:rPr lang="en-US" dirty="0" smtClean="0"/>
              <a:t> is the </a:t>
            </a:r>
            <a:r>
              <a:rPr lang="en-US" dirty="0" smtClean="0">
                <a:solidFill>
                  <a:schemeClr val="accent6"/>
                </a:solidFill>
              </a:rPr>
              <a:t>oxidant</a:t>
            </a:r>
          </a:p>
          <a:p>
            <a:pPr lvl="1"/>
            <a:r>
              <a:rPr lang="en-US" dirty="0" smtClean="0"/>
              <a:t>Because it </a:t>
            </a:r>
            <a:r>
              <a:rPr lang="en-US" dirty="0" smtClean="0">
                <a:solidFill>
                  <a:schemeClr val="accent6"/>
                </a:solidFill>
              </a:rPr>
              <a:t>oxidizes </a:t>
            </a:r>
            <a:r>
              <a:rPr lang="en-US" dirty="0" smtClean="0"/>
              <a:t>the other substance</a:t>
            </a:r>
          </a:p>
          <a:p>
            <a:r>
              <a:rPr lang="en-US" dirty="0" smtClean="0"/>
              <a:t>The substance </a:t>
            </a:r>
            <a:r>
              <a:rPr lang="en-US" dirty="0" smtClean="0">
                <a:solidFill>
                  <a:schemeClr val="accent2"/>
                </a:solidFill>
              </a:rPr>
              <a:t>oxidized</a:t>
            </a:r>
            <a:r>
              <a:rPr lang="en-US" dirty="0" smtClean="0"/>
              <a:t> is the </a:t>
            </a:r>
            <a:r>
              <a:rPr lang="en-US" dirty="0" smtClean="0">
                <a:solidFill>
                  <a:schemeClr val="accent6"/>
                </a:solidFill>
              </a:rPr>
              <a:t>reductant</a:t>
            </a:r>
          </a:p>
          <a:p>
            <a:pPr lvl="1"/>
            <a:r>
              <a:rPr lang="en-US" dirty="0" smtClean="0"/>
              <a:t>Because it </a:t>
            </a:r>
            <a:r>
              <a:rPr lang="en-US" dirty="0" smtClean="0">
                <a:solidFill>
                  <a:schemeClr val="accent6"/>
                </a:solidFill>
              </a:rPr>
              <a:t>reduces </a:t>
            </a:r>
            <a:r>
              <a:rPr lang="en-US" dirty="0" smtClean="0"/>
              <a:t>the other substance</a:t>
            </a:r>
          </a:p>
        </p:txBody>
      </p:sp>
    </p:spTree>
    <p:extLst>
      <p:ext uri="{BB962C8B-B14F-4D97-AF65-F5344CB8AC3E}">
        <p14:creationId xmlns:p14="http://schemas.microsoft.com/office/powerpoint/2010/main" val="2679621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those labels?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dirty="0" smtClean="0">
                <a:solidFill>
                  <a:schemeClr val="accent2"/>
                </a:solidFill>
              </a:rPr>
              <a:t>Oxidation</a:t>
            </a:r>
            <a:r>
              <a:rPr lang="en-US" dirty="0" smtClean="0"/>
              <a:t> often involves combination with </a:t>
            </a:r>
            <a:r>
              <a:rPr lang="en-US" dirty="0" smtClean="0">
                <a:solidFill>
                  <a:schemeClr val="accent2"/>
                </a:solidFill>
              </a:rPr>
              <a:t>oxygen</a:t>
            </a:r>
          </a:p>
          <a:p>
            <a:pPr lvl="1">
              <a:buClr>
                <a:schemeClr val="tx2"/>
              </a:buClr>
            </a:pPr>
            <a:r>
              <a:rPr lang="en-US" dirty="0" smtClean="0"/>
              <a:t>The term is a generalization, even if oxygen is not involved</a:t>
            </a:r>
          </a:p>
          <a:p>
            <a:pPr>
              <a:buClr>
                <a:schemeClr val="tx2"/>
              </a:buClr>
            </a:pPr>
            <a:r>
              <a:rPr lang="en-US" dirty="0" smtClean="0"/>
              <a:t>A metal has </a:t>
            </a:r>
            <a:r>
              <a:rPr lang="en-US" dirty="0" smtClean="0">
                <a:solidFill>
                  <a:schemeClr val="accent2"/>
                </a:solidFill>
              </a:rPr>
              <a:t>less</a:t>
            </a:r>
            <a:r>
              <a:rPr lang="en-US" dirty="0" smtClean="0"/>
              <a:t> mass and volume than its ore</a:t>
            </a:r>
          </a:p>
          <a:p>
            <a:pPr lvl="1">
              <a:buClr>
                <a:schemeClr val="tx2"/>
              </a:buClr>
            </a:pPr>
            <a:r>
              <a:rPr lang="en-US" dirty="0" smtClean="0"/>
              <a:t>It is “</a:t>
            </a:r>
            <a:r>
              <a:rPr lang="en-US" dirty="0" smtClean="0">
                <a:solidFill>
                  <a:schemeClr val="accent2"/>
                </a:solidFill>
              </a:rPr>
              <a:t>reduced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078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Mnemonics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dirty="0" smtClean="0">
                <a:solidFill>
                  <a:schemeClr val="accent2"/>
                </a:solidFill>
              </a:rPr>
              <a:t>LEO GER</a:t>
            </a:r>
          </a:p>
          <a:p>
            <a:pPr lvl="1">
              <a:buClr>
                <a:schemeClr val="tx2"/>
              </a:buClr>
            </a:pPr>
            <a:r>
              <a:rPr lang="en-US" dirty="0" smtClean="0">
                <a:solidFill>
                  <a:schemeClr val="accent2"/>
                </a:solidFill>
              </a:rPr>
              <a:t>L</a:t>
            </a:r>
            <a:r>
              <a:rPr lang="en-US" dirty="0" smtClean="0"/>
              <a:t>ose </a:t>
            </a:r>
            <a:r>
              <a:rPr lang="en-US" dirty="0" smtClean="0">
                <a:solidFill>
                  <a:schemeClr val="accent2"/>
                </a:solidFill>
              </a:rPr>
              <a:t>E</a:t>
            </a:r>
            <a:r>
              <a:rPr lang="en-US" dirty="0" smtClean="0"/>
              <a:t>lectrons: </a:t>
            </a:r>
            <a:r>
              <a:rPr lang="en-US" dirty="0" smtClean="0">
                <a:solidFill>
                  <a:schemeClr val="accent2"/>
                </a:solidFill>
              </a:rPr>
              <a:t>O</a:t>
            </a:r>
            <a:r>
              <a:rPr lang="en-US" dirty="0" smtClean="0"/>
              <a:t>xidation; </a:t>
            </a:r>
            <a:r>
              <a:rPr lang="en-US" dirty="0" smtClean="0">
                <a:solidFill>
                  <a:schemeClr val="accent2"/>
                </a:solidFill>
              </a:rPr>
              <a:t>G</a:t>
            </a:r>
            <a:r>
              <a:rPr lang="en-US" dirty="0" smtClean="0"/>
              <a:t>ain </a:t>
            </a:r>
            <a:r>
              <a:rPr lang="en-US" dirty="0" smtClean="0">
                <a:solidFill>
                  <a:schemeClr val="accent2"/>
                </a:solidFill>
              </a:rPr>
              <a:t>E</a:t>
            </a:r>
            <a:r>
              <a:rPr lang="en-US" dirty="0" smtClean="0"/>
              <a:t>lectrons: </a:t>
            </a:r>
            <a:r>
              <a:rPr lang="en-US" dirty="0" smtClean="0">
                <a:solidFill>
                  <a:schemeClr val="accent2"/>
                </a:solidFill>
              </a:rPr>
              <a:t>R</a:t>
            </a:r>
            <a:r>
              <a:rPr lang="en-US" dirty="0" smtClean="0"/>
              <a:t>eduction</a:t>
            </a:r>
          </a:p>
          <a:p>
            <a:pPr>
              <a:buClr>
                <a:schemeClr val="tx2"/>
              </a:buClr>
            </a:pPr>
            <a:r>
              <a:rPr lang="en-US" dirty="0" smtClean="0">
                <a:solidFill>
                  <a:schemeClr val="accent2"/>
                </a:solidFill>
              </a:rPr>
              <a:t>OIL RIG</a:t>
            </a:r>
          </a:p>
          <a:p>
            <a:pPr lvl="1">
              <a:buClr>
                <a:schemeClr val="tx2"/>
              </a:buClr>
            </a:pPr>
            <a:r>
              <a:rPr lang="en-US" dirty="0" smtClean="0">
                <a:solidFill>
                  <a:schemeClr val="accent2"/>
                </a:solidFill>
              </a:rPr>
              <a:t>O</a:t>
            </a:r>
            <a:r>
              <a:rPr lang="en-US" dirty="0" smtClean="0"/>
              <a:t>xidation </a:t>
            </a:r>
            <a:r>
              <a:rPr lang="en-US" dirty="0" smtClean="0">
                <a:solidFill>
                  <a:schemeClr val="accent2"/>
                </a:solidFill>
              </a:rPr>
              <a:t>I</a:t>
            </a:r>
            <a:r>
              <a:rPr lang="en-US" dirty="0" smtClean="0"/>
              <a:t>s </a:t>
            </a:r>
            <a:r>
              <a:rPr lang="en-US" dirty="0" smtClean="0">
                <a:solidFill>
                  <a:schemeClr val="accent2"/>
                </a:solidFill>
              </a:rPr>
              <a:t>L</a:t>
            </a:r>
            <a:r>
              <a:rPr lang="en-US" dirty="0" smtClean="0"/>
              <a:t>oss, </a:t>
            </a:r>
            <a:r>
              <a:rPr lang="en-US" dirty="0" smtClean="0">
                <a:solidFill>
                  <a:schemeClr val="accent2"/>
                </a:solidFill>
              </a:rPr>
              <a:t>R</a:t>
            </a:r>
            <a:r>
              <a:rPr lang="en-US" dirty="0" smtClean="0"/>
              <a:t>eduction </a:t>
            </a:r>
            <a:r>
              <a:rPr lang="en-US" dirty="0" smtClean="0">
                <a:solidFill>
                  <a:schemeClr val="accent2"/>
                </a:solidFill>
              </a:rPr>
              <a:t>I</a:t>
            </a:r>
            <a:r>
              <a:rPr lang="en-US" dirty="0" smtClean="0"/>
              <a:t>s </a:t>
            </a:r>
            <a:r>
              <a:rPr lang="en-US" dirty="0" smtClean="0">
                <a:solidFill>
                  <a:schemeClr val="accent2"/>
                </a:solidFill>
              </a:rPr>
              <a:t>G</a:t>
            </a:r>
            <a:r>
              <a:rPr lang="en-US" dirty="0" smtClean="0"/>
              <a:t>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097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31">
      <a:dk1>
        <a:srgbClr val="000000"/>
      </a:dk1>
      <a:lt1>
        <a:srgbClr val="FF5050"/>
      </a:lt1>
      <a:dk2>
        <a:srgbClr val="003366"/>
      </a:dk2>
      <a:lt2>
        <a:srgbClr val="CC00FF"/>
      </a:lt2>
      <a:accent1>
        <a:srgbClr val="993300"/>
      </a:accent1>
      <a:accent2>
        <a:srgbClr val="0000FF"/>
      </a:accent2>
      <a:accent3>
        <a:srgbClr val="CC0000"/>
      </a:accent3>
      <a:accent4>
        <a:srgbClr val="006600"/>
      </a:accent4>
      <a:accent5>
        <a:srgbClr val="00CC00"/>
      </a:accent5>
      <a:accent6>
        <a:srgbClr val="7030A0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Words>222</Words>
  <Application>Microsoft Office PowerPoint</Application>
  <PresentationFormat>On-screen Show (16:9)</PresentationFormat>
  <Paragraphs>45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Oxidation-Reduction Reactions</vt:lpstr>
      <vt:lpstr>Oxidation and Reduction</vt:lpstr>
      <vt:lpstr>Example</vt:lpstr>
      <vt:lpstr>Another Example</vt:lpstr>
      <vt:lpstr>Another Example</vt:lpstr>
      <vt:lpstr>Some Vocabulary</vt:lpstr>
      <vt:lpstr>Why those labels?</vt:lpstr>
      <vt:lpstr>Mnemonics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Barrans</dc:creator>
  <cp:lastModifiedBy>Richard Barrans</cp:lastModifiedBy>
  <cp:revision>26</cp:revision>
  <cp:lastPrinted>2023-05-01T02:48:55Z</cp:lastPrinted>
  <dcterms:created xsi:type="dcterms:W3CDTF">2021-03-23T14:54:54Z</dcterms:created>
  <dcterms:modified xsi:type="dcterms:W3CDTF">2023-05-01T02:50:11Z</dcterms:modified>
</cp:coreProperties>
</file>