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</p:sldIdLst>
  <p:sldSz cx="9144000" cy="5143500" type="screen16x9"/>
  <p:notesSz cx="9418638" cy="7132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80" autoAdjust="0"/>
    <p:restoredTop sz="94747" autoAdjust="0"/>
  </p:normalViewPr>
  <p:slideViewPr>
    <p:cSldViewPr>
      <p:cViewPr varScale="1">
        <p:scale>
          <a:sx n="60" d="100"/>
          <a:sy n="60" d="100"/>
        </p:scale>
        <p:origin x="-96" y="-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247"/>
        <p:guide pos="29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81410" cy="3566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l">
              <a:defRPr sz="1200"/>
            </a:lvl1pPr>
          </a:lstStyle>
          <a:p>
            <a:r>
              <a:rPr lang="en-US" smtClean="0"/>
              <a:t>Atmospheric Oscillations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35049" y="0"/>
            <a:ext cx="4081410" cy="3566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74768"/>
            <a:ext cx="4081410" cy="3566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35049" y="6774768"/>
            <a:ext cx="4081410" cy="3566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81410" cy="3566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l">
              <a:defRPr sz="1200"/>
            </a:lvl1pPr>
          </a:lstStyle>
          <a:p>
            <a:r>
              <a:rPr lang="en-US" smtClean="0"/>
              <a:t>Atmospheric Oscillations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35049" y="0"/>
            <a:ext cx="4081410" cy="3566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2038" y="534988"/>
            <a:ext cx="4754562" cy="2674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76" tIns="47288" rIns="94576" bIns="472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41864" y="3388003"/>
            <a:ext cx="7534910" cy="3209687"/>
          </a:xfrm>
          <a:prstGeom prst="rect">
            <a:avLst/>
          </a:prstGeom>
        </p:spPr>
        <p:txBody>
          <a:bodyPr vert="horz" lIns="94576" tIns="47288" rIns="94576" bIns="4728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74768"/>
            <a:ext cx="4081410" cy="3566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35049" y="6774768"/>
            <a:ext cx="4081410" cy="3566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0801-BE6E-458E-815B-DD7E6C9DAB93}" type="slidenum">
              <a:rPr lang="en-US" smtClean="0"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Atmospheric Oscillations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94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imate.gov/news-features/blogs/enso/what-mjo-and-why-do-we-car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imate.gov/media/13490" TargetMode="External"/><Relationship Id="rId2" Type="http://schemas.openxmlformats.org/officeDocument/2006/relationships/hyperlink" Target="https://www.climate.gov/media/1349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duna.com/blogs/learn/the-baobab-tre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ceanservice.noaa.gov/facts/ninonina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Atmospheric Oscillations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571500"/>
          </a:xfrm>
        </p:spPr>
        <p:txBody>
          <a:bodyPr/>
          <a:lstStyle/>
          <a:p>
            <a:r>
              <a:rPr lang="en-US" dirty="0" smtClean="0"/>
              <a:t>Shifting patterns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3752850"/>
            <a:ext cx="3200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§9.4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Madden-Julian Oscillation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Eastward moving disturbance in rain, wind, and pressure patterns</a:t>
            </a:r>
          </a:p>
          <a:p>
            <a:r>
              <a:rPr lang="en-US" dirty="0" smtClean="0"/>
              <a:t>Suppressed rainfall leads, enhanced rainfall follows</a:t>
            </a:r>
          </a:p>
          <a:p>
            <a:r>
              <a:rPr lang="en-US" dirty="0" smtClean="0"/>
              <a:t>Strongest in Pacific and Indian Ocean basins</a:t>
            </a:r>
          </a:p>
          <a:p>
            <a:r>
              <a:rPr lang="en-US" dirty="0" smtClean="0"/>
              <a:t>Typical period 30–60 days</a:t>
            </a:r>
          </a:p>
        </p:txBody>
      </p:sp>
    </p:spTree>
    <p:extLst>
      <p:ext uri="{BB962C8B-B14F-4D97-AF65-F5344CB8AC3E}">
        <p14:creationId xmlns:p14="http://schemas.microsoft.com/office/powerpoint/2010/main" val="424314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Madden-Julian Oscillation</a:t>
            </a:r>
            <a:endParaRPr lang="en-US" dirty="0"/>
          </a:p>
        </p:txBody>
      </p:sp>
      <p:pic>
        <p:nvPicPr>
          <p:cNvPr id="2050" name="Picture 2" descr="MJO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90587"/>
            <a:ext cx="6019800" cy="4075405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3428315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3"/>
              </a:rPr>
              <a:t>climate.gov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0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Madden-Julian Oscillation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Typical sequence </a:t>
            </a:r>
            <a:r>
              <a:rPr lang="en-US" dirty="0" smtClean="0"/>
              <a:t>graphic</a:t>
            </a:r>
          </a:p>
          <a:p>
            <a:r>
              <a:rPr lang="en-US" dirty="0" smtClean="0">
                <a:hlinkClick r:id="rId3"/>
              </a:rPr>
              <a:t>Animation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32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of the ITCZ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ITCZ roughly follows the subsolar latitude</a:t>
            </a:r>
          </a:p>
          <a:p>
            <a:r>
              <a:rPr lang="en-US" dirty="0" smtClean="0"/>
              <a:t>Brings rainy season to tropical locations</a:t>
            </a:r>
          </a:p>
          <a:p>
            <a:r>
              <a:rPr lang="en-US" dirty="0" smtClean="0"/>
              <a:t>Aw climate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6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of the ITCZ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Subtropical Highs follow the ITCZ</a:t>
            </a:r>
          </a:p>
          <a:p>
            <a:r>
              <a:rPr lang="en-US" dirty="0" smtClean="0"/>
              <a:t>Tropical latitudes Aw: Dry in low-sun months</a:t>
            </a:r>
          </a:p>
          <a:p>
            <a:r>
              <a:rPr lang="en-US" dirty="0" smtClean="0"/>
              <a:t>Mediterranean climates Cs: Dry in high-sun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5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 Adaptations</a:t>
            </a:r>
            <a:endParaRPr lang="en-US" dirty="0"/>
          </a:p>
        </p:txBody>
      </p:sp>
      <p:pic>
        <p:nvPicPr>
          <p:cNvPr id="1026" name="Picture 2" descr="https://cdn.shopify.com/s/files/1/0447/0453/articles/Aduna_baobab_tree_8b843446-b19c-49fd-b84c-2b5d5b4c561a_500x.jpg?v=15783344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276350"/>
            <a:ext cx="5399344" cy="3714750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3790950"/>
            <a:ext cx="154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>
                <a:hlinkClick r:id="rId3"/>
              </a:rPr>
              <a:t>Aduna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87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Adaptations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3257550"/>
            <a:ext cx="3124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By </a:t>
            </a:r>
            <a:r>
              <a:rPr lang="en-US" dirty="0" err="1"/>
              <a:t>Gccwang</a:t>
            </a:r>
            <a:r>
              <a:rPr lang="en-US" dirty="0"/>
              <a:t> - Own work, CC BY-SA 4.0, https://commons.wikimedia.org/w/index.php?curid=35076673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400" y="1047750"/>
            <a:ext cx="5461000" cy="4095750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96545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Ni</a:t>
            </a:r>
            <a:r>
              <a:rPr lang="en-US" dirty="0"/>
              <a:t>ñ</a:t>
            </a:r>
            <a:r>
              <a:rPr lang="en-US" dirty="0" smtClean="0"/>
              <a:t>o–Southern Oscillation (ENSO)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Normally trade winds drive surface waters from East to West</a:t>
            </a:r>
          </a:p>
          <a:p>
            <a:pPr lvl="1"/>
            <a:r>
              <a:rPr lang="en-US" dirty="0" smtClean="0"/>
              <a:t>From Peru and Chile to Indonesia</a:t>
            </a:r>
          </a:p>
          <a:p>
            <a:r>
              <a:rPr lang="en-US" dirty="0" smtClean="0"/>
              <a:t>Deep cold water upwells along Chilean coast</a:t>
            </a:r>
          </a:p>
          <a:p>
            <a:pPr lvl="1"/>
            <a:r>
              <a:rPr lang="en-US" dirty="0" smtClean="0"/>
              <a:t>Nutrients for fish</a:t>
            </a:r>
          </a:p>
          <a:p>
            <a:pPr lvl="1"/>
            <a:r>
              <a:rPr lang="en-US" dirty="0" smtClean="0"/>
              <a:t>Relatively little evaporation or humidity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5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Niño–Southern Oscillation (ENSO)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an El Niño event, this circulation declines</a:t>
            </a:r>
          </a:p>
          <a:p>
            <a:pPr lvl="1"/>
            <a:r>
              <a:rPr lang="en-US" dirty="0" smtClean="0"/>
              <a:t>Fisheries decline</a:t>
            </a:r>
          </a:p>
          <a:p>
            <a:pPr lvl="1"/>
            <a:r>
              <a:rPr lang="en-US" dirty="0" smtClean="0"/>
              <a:t>More rain in Chile</a:t>
            </a:r>
          </a:p>
          <a:p>
            <a:pPr lvl="1"/>
            <a:r>
              <a:rPr lang="en-US" dirty="0" smtClean="0"/>
              <a:t>Less rain in Indonesia</a:t>
            </a:r>
          </a:p>
          <a:p>
            <a:r>
              <a:rPr lang="en-US" dirty="0" smtClean="0"/>
              <a:t>Effects felt in distant locations</a:t>
            </a:r>
          </a:p>
          <a:p>
            <a:pPr lvl="1"/>
            <a:r>
              <a:rPr lang="en-US" dirty="0" smtClean="0"/>
              <a:t>Flooding in California</a:t>
            </a:r>
          </a:p>
          <a:p>
            <a:pPr lvl="1"/>
            <a:r>
              <a:rPr lang="en-US" dirty="0" smtClean="0"/>
              <a:t>Higher global surface temperatures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53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Niño–Southern Oscillation (ENSO)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it an “Oscillation?”</a:t>
            </a:r>
          </a:p>
          <a:p>
            <a:r>
              <a:rPr lang="en-US" dirty="0" smtClean="0"/>
              <a:t>Repeats on an irregular scale, 3–7 years</a:t>
            </a:r>
          </a:p>
          <a:p>
            <a:r>
              <a:rPr lang="en-US" dirty="0" smtClean="0"/>
              <a:t>Sometimes years of enhanced circulation</a:t>
            </a:r>
          </a:p>
          <a:p>
            <a:pPr lvl="1"/>
            <a:r>
              <a:rPr lang="en-US" dirty="0" smtClean="0"/>
              <a:t>“La Niña”</a:t>
            </a:r>
          </a:p>
          <a:p>
            <a:r>
              <a:rPr lang="en-US" dirty="0" smtClean="0"/>
              <a:t>NOAA </a:t>
            </a:r>
            <a:r>
              <a:rPr lang="en-US" dirty="0" smtClean="0">
                <a:hlinkClick r:id="rId2"/>
              </a:rPr>
              <a:t>Explanation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898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Atlantic Oscillation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 Atlantic features the Iceland Low and Bermuda-Azores High</a:t>
            </a:r>
          </a:p>
          <a:p>
            <a:r>
              <a:rPr lang="en-US" dirty="0" smtClean="0"/>
              <a:t>Variations in intensity changes weather patterns</a:t>
            </a:r>
          </a:p>
          <a:p>
            <a:pPr lvl="1"/>
            <a:r>
              <a:rPr lang="en-US" dirty="0" smtClean="0"/>
              <a:t>Temperature in Eastern North American and Greenland</a:t>
            </a:r>
          </a:p>
          <a:p>
            <a:pPr lvl="1"/>
            <a:r>
              <a:rPr lang="en-US" dirty="0" smtClean="0"/>
              <a:t>Rain in Western and Central Europe</a:t>
            </a:r>
          </a:p>
          <a:p>
            <a:r>
              <a:rPr lang="en-US" dirty="0" smtClean="0"/>
              <a:t>Phases usually last several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96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31">
      <a:dk1>
        <a:srgbClr val="000000"/>
      </a:dk1>
      <a:lt1>
        <a:srgbClr val="FF5050"/>
      </a:lt1>
      <a:dk2>
        <a:srgbClr val="003366"/>
      </a:dk2>
      <a:lt2>
        <a:srgbClr val="CC00FF"/>
      </a:lt2>
      <a:accent1>
        <a:srgbClr val="993300"/>
      </a:accent1>
      <a:accent2>
        <a:srgbClr val="0000FF"/>
      </a:accent2>
      <a:accent3>
        <a:srgbClr val="CC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257</Words>
  <Application>Microsoft Office PowerPoint</Application>
  <PresentationFormat>On-screen Show (16:9)</PresentationFormat>
  <Paragraphs>53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Atmospheric Oscillations</vt:lpstr>
      <vt:lpstr>Migration of the ITCZ</vt:lpstr>
      <vt:lpstr>Migration of the ITCZ</vt:lpstr>
      <vt:lpstr>Aw Adaptations</vt:lpstr>
      <vt:lpstr>Cs Adaptations</vt:lpstr>
      <vt:lpstr>El Niño–Southern Oscillation (ENSO)</vt:lpstr>
      <vt:lpstr>El Niño–Southern Oscillation (ENSO)</vt:lpstr>
      <vt:lpstr>El Niño–Southern Oscillation (ENSO)</vt:lpstr>
      <vt:lpstr>North Atlantic Oscillation</vt:lpstr>
      <vt:lpstr>Madden-Julian Oscillation</vt:lpstr>
      <vt:lpstr>Madden-Julian Oscillation</vt:lpstr>
      <vt:lpstr>Madden-Julian Oscillation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32</cp:revision>
  <cp:lastPrinted>2023-03-30T17:08:50Z</cp:lastPrinted>
  <dcterms:created xsi:type="dcterms:W3CDTF">2021-03-23T14:54:54Z</dcterms:created>
  <dcterms:modified xsi:type="dcterms:W3CDTF">2023-03-30T18:07:52Z</dcterms:modified>
</cp:coreProperties>
</file>