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33" r:id="rId2"/>
    <p:sldId id="540" r:id="rId3"/>
    <p:sldId id="534" r:id="rId4"/>
    <p:sldId id="535" r:id="rId5"/>
    <p:sldId id="536" r:id="rId6"/>
    <p:sldId id="470" r:id="rId7"/>
    <p:sldId id="477" r:id="rId8"/>
    <p:sldId id="463" r:id="rId9"/>
    <p:sldId id="464" r:id="rId10"/>
    <p:sldId id="499" r:id="rId11"/>
    <p:sldId id="465" r:id="rId12"/>
    <p:sldId id="446" r:id="rId13"/>
    <p:sldId id="469" r:id="rId14"/>
    <p:sldId id="537" r:id="rId15"/>
    <p:sldId id="457" r:id="rId16"/>
    <p:sldId id="538" r:id="rId17"/>
    <p:sldId id="531" r:id="rId18"/>
    <p:sldId id="532" r:id="rId19"/>
    <p:sldId id="544" r:id="rId20"/>
    <p:sldId id="450" r:id="rId21"/>
    <p:sldId id="542" r:id="rId22"/>
    <p:sldId id="545" r:id="rId23"/>
    <p:sldId id="523" r:id="rId24"/>
    <p:sldId id="546" r:id="rId25"/>
    <p:sldId id="539" r:id="rId26"/>
    <p:sldId id="507" r:id="rId27"/>
    <p:sldId id="486" r:id="rId28"/>
    <p:sldId id="511" r:id="rId29"/>
    <p:sldId id="453" r:id="rId30"/>
    <p:sldId id="541" r:id="rId31"/>
    <p:sldId id="456" r:id="rId32"/>
    <p:sldId id="543" r:id="rId33"/>
    <p:sldId id="475" r:id="rId34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04"/>
    <p:restoredTop sz="93913"/>
  </p:normalViewPr>
  <p:slideViewPr>
    <p:cSldViewPr>
      <p:cViewPr varScale="1">
        <p:scale>
          <a:sx n="74" d="100"/>
          <a:sy n="74" d="100"/>
        </p:scale>
        <p:origin x="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990" y="96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84CBCCFB-75AB-E94E-A4FB-4C9F402F67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58762"/>
            <a:ext cx="400135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P1110 L04 Vectors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80473AB2-A50A-BB46-91BA-912C9F242F2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29991" y="0"/>
            <a:ext cx="400450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695D3716-6E40-9E4E-8D9E-5BF8A730F3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135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FD63E3EA-EFE3-424D-BD56-7D874AB51E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29991" y="6553200"/>
            <a:ext cx="400450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fld id="{44253E69-5B23-42EB-84A2-E9B23F152C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6CD06F2F-629B-6B41-9BC6-BDAF266644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135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P1110 L04 Vectors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A4E36795-6DCB-FE41-840B-0B4C635B431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4723" y="0"/>
            <a:ext cx="400135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9971B62-FAC4-2C2F-C01F-30996BF706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8613" y="525463"/>
            <a:ext cx="3500437" cy="2627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A4812A4B-8489-5242-BD82-FAD28331BB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8988"/>
            <a:ext cx="6772491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FB1625C6-0C15-CD47-AB87-94CD370AEE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4"/>
            <a:ext cx="400135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CA35B5AD-F842-5A48-A967-5FB4511C20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4723" y="6659564"/>
            <a:ext cx="400135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00" tIns="46200" rIns="92400" bIns="46200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fld id="{1B153ECF-3586-4411-9A1E-024D4A30B5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15E66E-94CF-9F38-AD44-B9D5358173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A7E1B-971E-5A79-09A0-BA5A72842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CEC70D-2339-8281-C005-7B27A7577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E2AA4-66B4-4655-B16A-F4F65289A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5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D9A96C-1E54-ED7E-A0B4-7E50BE358D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CD01E5-5843-8F2F-8D24-0E4A733420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B1FAA2-F0B3-7461-A35A-5EFA9717D1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91E8A-C2CE-4566-9B1E-637DA375B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78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017303-A62C-52D4-58BB-32F1FC838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8DDB66-0558-C4BE-F4C3-E8341A1BB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7F77FF-8098-F1C8-AE3F-F64B03009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3CA55-60FF-4596-BDFE-0FFBF95C0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09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A7F823-1D58-2E1E-73D2-959528818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8D4A88-4AAC-9476-3414-D85418202A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9C870A-9F3E-E808-2324-88AAB8FD1F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A7B4A-92F2-449B-9E89-DB5D2968F8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91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E67A2C-9D54-A480-E5AF-F02B2C13B7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3318-DE1E-E791-CFA1-AB082B50F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F120D9-FA47-7EAE-80FE-A8D8E38651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2B28-036B-4EAE-80FE-B7435A70B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62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B6F7C6-A127-4392-06C5-EE81C4B9B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DD4D33-0F6F-9C80-E5B2-A1A182516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BF4023-60FA-D07E-D67B-917323E3C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74CD1-95EA-45D0-AAB6-654ADA6F3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9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151A38-9575-B8FA-35EA-8D2CD9E11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4DCAA75-6CBF-98A1-2ADD-E99E85E00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E8AE5B-7515-A315-6F98-76A758A39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34EF0-1E1C-4D91-95FB-AA8D54A2AC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83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22B911-5DED-DF60-C904-364CB88D0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A6822D-AE60-308A-9ECD-F7B63C9F2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11C743-45C6-39AB-30A8-C2DB11E44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88A36-2C97-4B80-AAA8-5E9214A344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87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5049BF4-9BB0-E5A3-E97A-71C59366B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DC562C-8149-5C48-AAA5-BA944E951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8B9AA-3B9A-B93A-8C9C-577040C09D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30CA2-9AF9-4B9D-B133-19A1442E1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78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F6D5E7-9586-ECED-B555-FB5F78260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5E4A08-5D16-8936-BF0C-56F258E452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1C2C73-A043-E992-BA4C-1F04C79E44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FCFAA-61C5-4169-AE14-3D3A03E1A1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53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400EA-77FD-0531-83DE-28D7A6A22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1FCE6-FF66-C79F-E1D0-7EA922ED5E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36BAD-BAF2-CCF8-1F42-AEA15BAD9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D60B7-3E9F-47B2-A4C9-CA25069F27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00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D5AE69-BEC6-B4B2-00E6-C725E2646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6EB8A65-60E1-1C50-C862-36985A11D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E08C55-A66B-C74A-8D33-43FA14974F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ABA914-E3FA-7245-B36C-F6D698CA49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7FC593-C151-814C-AA04-3A9854EDC5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D10A396-86A9-4DDD-AEB3-FA8B60A54D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9C30-4B68-EC49-B996-232678C3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3881-FB13-F348-A7AC-AD6BCA76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your first </a:t>
            </a:r>
            <a:r>
              <a:rPr lang="en-US" dirty="0">
                <a:solidFill>
                  <a:schemeClr val="accent2"/>
                </a:solidFill>
              </a:rPr>
              <a:t>and last </a:t>
            </a:r>
            <a:r>
              <a:rPr lang="en-US" dirty="0"/>
              <a:t>name on the group  work sheet so that I can find it on the roster</a:t>
            </a:r>
          </a:p>
        </p:txBody>
      </p:sp>
    </p:spTree>
    <p:extLst>
      <p:ext uri="{BB962C8B-B14F-4D97-AF65-F5344CB8AC3E}">
        <p14:creationId xmlns:p14="http://schemas.microsoft.com/office/powerpoint/2010/main" val="966310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3F6398D-5751-7D29-1DE7-CE391E63D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What’s the Point?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7514C1A-D0CE-3727-3B5D-1F600241B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can we specify quantities that depend on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direction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do such quantities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combine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B792C56C-91D8-A528-AD8A-99EB8DAFC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Vectors and Scalars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C5B679F9-6722-3897-91FB-E533ED805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21336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Clr>
                <a:schemeClr val="tx2"/>
              </a:buClr>
            </a:pP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Vector</a:t>
            </a:r>
            <a:r>
              <a:rPr lang="en-US" altLang="en-US">
                <a:ea typeface="ＭＳ Ｐゴシック" panose="020B0600070205080204" pitchFamily="34" charset="-128"/>
              </a:rPr>
              <a:t>: quantity needing a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direction</a:t>
            </a:r>
            <a:r>
              <a:rPr lang="en-US" altLang="en-US">
                <a:ea typeface="ＭＳ Ｐゴシック" panose="020B0600070205080204" pitchFamily="34" charset="-128"/>
              </a:rPr>
              <a:t> to fully specify (direction + magnitude)</a:t>
            </a:r>
          </a:p>
          <a:p>
            <a:pPr eaLnBrk="1" hangingPunct="1">
              <a:spcBef>
                <a:spcPct val="30000"/>
              </a:spcBef>
              <a:buClr>
                <a:schemeClr val="tx2"/>
              </a:buClr>
            </a:pP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Scalar</a:t>
            </a:r>
            <a:r>
              <a:rPr lang="en-US" altLang="en-US">
                <a:ea typeface="ＭＳ Ｐゴシック" panose="020B0600070205080204" pitchFamily="34" charset="-128"/>
              </a:rPr>
              <a:t>: directionless quantity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09D6EF2-B07D-1138-F6FD-3056B328B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Physics Vectors and Scalars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113E8A24-108C-4BB7-3A6B-245ECFA9E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66"/>
              </a:buClr>
            </a:pP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Position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displacement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velocity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acceleration</a:t>
            </a:r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force</a:t>
            </a:r>
            <a:r>
              <a:rPr lang="en-US" altLang="en-US">
                <a:ea typeface="ＭＳ Ｐゴシック" panose="020B0600070205080204" pitchFamily="34" charset="-128"/>
              </a:rPr>
              <a:t> are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vector</a:t>
            </a:r>
            <a:r>
              <a:rPr lang="en-US" altLang="en-US">
                <a:ea typeface="ＭＳ Ｐゴシック" panose="020B0600070205080204" pitchFamily="34" charset="-128"/>
              </a:rPr>
              <a:t> quantities.</a:t>
            </a:r>
          </a:p>
          <a:p>
            <a:pPr eaLnBrk="1" hangingPunct="1">
              <a:buClr>
                <a:srgbClr val="003366"/>
              </a:buClr>
            </a:pP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Mass</a:t>
            </a:r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time</a:t>
            </a:r>
            <a:r>
              <a:rPr lang="en-US" altLang="en-US">
                <a:ea typeface="ＭＳ Ｐゴシック" panose="020B0600070205080204" pitchFamily="34" charset="-128"/>
              </a:rPr>
              <a:t> are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scalar</a:t>
            </a:r>
            <a:r>
              <a:rPr lang="en-US" altLang="en-US">
                <a:ea typeface="ＭＳ Ｐゴシック" panose="020B0600070205080204" pitchFamily="34" charset="-128"/>
              </a:rPr>
              <a:t> quantities.</a:t>
            </a:r>
          </a:p>
          <a:p>
            <a:pPr eaLnBrk="1" hangingPunct="1">
              <a:buClr>
                <a:srgbClr val="003366"/>
              </a:buClr>
            </a:pPr>
            <a:r>
              <a:rPr lang="en-US" altLang="en-US">
                <a:ea typeface="ＭＳ Ｐゴシック" panose="020B0600070205080204" pitchFamily="34" charset="-128"/>
              </a:rPr>
              <a:t>(Yes, there are many others)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1FF58392-B79D-4082-60F5-23171E1F5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Arrows for Vectors </a:t>
            </a:r>
          </a:p>
        </p:txBody>
      </p:sp>
      <p:sp>
        <p:nvSpPr>
          <p:cNvPr id="263171" name="Line 3">
            <a:extLst>
              <a:ext uri="{FF2B5EF4-FFF2-40B4-BE49-F238E27FC236}">
                <a16:creationId xmlns:a16="http://schemas.microsoft.com/office/drawing/2014/main" id="{79FEB9AC-EAF6-A458-C925-CE3402BB20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057400"/>
            <a:ext cx="2819400" cy="20574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FCE6610E-EC24-6F28-FFB0-95A1B4DA1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124200"/>
            <a:ext cx="40386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800000"/>
                </a:solidFill>
              </a:rPr>
              <a:t>direction</a:t>
            </a:r>
            <a:r>
              <a:rPr lang="en-US" altLang="en-US" sz="2800">
                <a:solidFill>
                  <a:schemeClr val="tx1"/>
                </a:solidFill>
              </a:rPr>
              <a:t>: obvious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800000"/>
                </a:solidFill>
              </a:rPr>
              <a:t>magnitude</a:t>
            </a:r>
            <a:r>
              <a:rPr lang="en-US" altLang="en-US" sz="2800">
                <a:solidFill>
                  <a:schemeClr val="tx1"/>
                </a:solidFill>
              </a:rPr>
              <a:t>: length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location is irrelevant</a:t>
            </a:r>
          </a:p>
        </p:txBody>
      </p:sp>
      <p:sp>
        <p:nvSpPr>
          <p:cNvPr id="263174" name="Line 6">
            <a:extLst>
              <a:ext uri="{FF2B5EF4-FFF2-40B4-BE49-F238E27FC236}">
                <a16:creationId xmlns:a16="http://schemas.microsoft.com/office/drawing/2014/main" id="{7B760F7A-C9B3-39CE-E73B-DCF24DE19A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3810000"/>
            <a:ext cx="2819400" cy="205740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76BB7AE9-79D7-A6EA-868C-89BF6F54FDA2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114800"/>
            <a:ext cx="4308475" cy="2070100"/>
            <a:chOff x="1008" y="2592"/>
            <a:chExt cx="2714" cy="1304"/>
          </a:xfrm>
        </p:grpSpPr>
        <p:sp>
          <p:nvSpPr>
            <p:cNvPr id="19462" name="Text Box 7">
              <a:extLst>
                <a:ext uri="{FF2B5EF4-FFF2-40B4-BE49-F238E27FC236}">
                  <a16:creationId xmlns:a16="http://schemas.microsoft.com/office/drawing/2014/main" id="{47DFA219-4E7E-B1C6-CEE1-C3F469F457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360"/>
              <a:ext cx="960" cy="53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these are identical</a:t>
              </a:r>
            </a:p>
          </p:txBody>
        </p:sp>
        <p:sp>
          <p:nvSpPr>
            <p:cNvPr id="19463" name="Freeform 8">
              <a:extLst>
                <a:ext uri="{FF2B5EF4-FFF2-40B4-BE49-F238E27FC236}">
                  <a16:creationId xmlns:a16="http://schemas.microsoft.com/office/drawing/2014/main" id="{A2FCB2B5-2BC8-100B-A1DE-B6C67F00E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592"/>
              <a:ext cx="384" cy="672"/>
            </a:xfrm>
            <a:custGeom>
              <a:avLst/>
              <a:gdLst>
                <a:gd name="T0" fmla="*/ 384 w 384"/>
                <a:gd name="T1" fmla="*/ 672 h 672"/>
                <a:gd name="T2" fmla="*/ 288 w 384"/>
                <a:gd name="T3" fmla="*/ 288 h 672"/>
                <a:gd name="T4" fmla="*/ 144 w 384"/>
                <a:gd name="T5" fmla="*/ 528 h 672"/>
                <a:gd name="T6" fmla="*/ 0 w 384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672"/>
                <a:gd name="T14" fmla="*/ 384 w 384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672">
                  <a:moveTo>
                    <a:pt x="384" y="672"/>
                  </a:moveTo>
                  <a:cubicBezTo>
                    <a:pt x="356" y="492"/>
                    <a:pt x="328" y="312"/>
                    <a:pt x="288" y="288"/>
                  </a:cubicBezTo>
                  <a:cubicBezTo>
                    <a:pt x="248" y="264"/>
                    <a:pt x="192" y="576"/>
                    <a:pt x="144" y="528"/>
                  </a:cubicBezTo>
                  <a:cubicBezTo>
                    <a:pt x="96" y="480"/>
                    <a:pt x="48" y="240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Freeform 9">
              <a:extLst>
                <a:ext uri="{FF2B5EF4-FFF2-40B4-BE49-F238E27FC236}">
                  <a16:creationId xmlns:a16="http://schemas.microsoft.com/office/drawing/2014/main" id="{6871175B-3EED-F191-7106-350075CBD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6" y="3298"/>
              <a:ext cx="1466" cy="260"/>
            </a:xfrm>
            <a:custGeom>
              <a:avLst/>
              <a:gdLst>
                <a:gd name="T0" fmla="*/ 0 w 1466"/>
                <a:gd name="T1" fmla="*/ 206 h 260"/>
                <a:gd name="T2" fmla="*/ 617 w 1466"/>
                <a:gd name="T3" fmla="*/ 8 h 260"/>
                <a:gd name="T4" fmla="*/ 634 w 1466"/>
                <a:gd name="T5" fmla="*/ 253 h 260"/>
                <a:gd name="T6" fmla="*/ 1466 w 1466"/>
                <a:gd name="T7" fmla="*/ 49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66"/>
                <a:gd name="T13" fmla="*/ 0 h 260"/>
                <a:gd name="T14" fmla="*/ 1466 w 146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66" h="260">
                  <a:moveTo>
                    <a:pt x="0" y="206"/>
                  </a:moveTo>
                  <a:cubicBezTo>
                    <a:pt x="103" y="173"/>
                    <a:pt x="511" y="0"/>
                    <a:pt x="617" y="8"/>
                  </a:cubicBezTo>
                  <a:cubicBezTo>
                    <a:pt x="723" y="16"/>
                    <a:pt x="493" y="246"/>
                    <a:pt x="634" y="253"/>
                  </a:cubicBezTo>
                  <a:cubicBezTo>
                    <a:pt x="775" y="260"/>
                    <a:pt x="1293" y="91"/>
                    <a:pt x="1466" y="4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entr" presetSubtype="2007717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47328-DC68-4147-BF8D-9D58231D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Magnitude and 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B47ED-892D-714D-BF90-675C3B890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9937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Magnitude</a:t>
            </a:r>
            <a:r>
              <a:rPr lang="en-US" dirty="0"/>
              <a:t>: How long, how fast, …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9DDEF6A-8EBD-ED4E-9C57-4EA2B7073110}"/>
              </a:ext>
            </a:extLst>
          </p:cNvPr>
          <p:cNvGrpSpPr/>
          <p:nvPr/>
        </p:nvGrpSpPr>
        <p:grpSpPr>
          <a:xfrm>
            <a:off x="2819400" y="3162301"/>
            <a:ext cx="3581400" cy="3581400"/>
            <a:chOff x="2819400" y="3162301"/>
            <a:chExt cx="3581400" cy="358140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C56F81D-1E03-AE4D-9614-4028C3CA1A33}"/>
                </a:ext>
              </a:extLst>
            </p:cNvPr>
            <p:cNvCxnSpPr/>
            <p:nvPr/>
          </p:nvCxnSpPr>
          <p:spPr>
            <a:xfrm>
              <a:off x="2819400" y="4953000"/>
              <a:ext cx="3581400" cy="0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64AFFA0-B672-4741-88C4-7FF266042D6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819400" y="4953001"/>
              <a:ext cx="3581400" cy="0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DF408B6-B60A-DF44-9636-4BE0EB595EFB}"/>
              </a:ext>
            </a:extLst>
          </p:cNvPr>
          <p:cNvCxnSpPr/>
          <p:nvPr/>
        </p:nvCxnSpPr>
        <p:spPr>
          <a:xfrm flipH="1" flipV="1">
            <a:off x="3124200" y="3810000"/>
            <a:ext cx="1485900" cy="11430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A7DFF64B-1330-6B44-A6E2-4433DF56C3BF}"/>
              </a:ext>
            </a:extLst>
          </p:cNvPr>
          <p:cNvSpPr/>
          <p:nvPr/>
        </p:nvSpPr>
        <p:spPr>
          <a:xfrm>
            <a:off x="3429000" y="3733800"/>
            <a:ext cx="2362200" cy="2362200"/>
          </a:xfrm>
          <a:prstGeom prst="arc">
            <a:avLst>
              <a:gd name="adj1" fmla="val 13123952"/>
              <a:gd name="adj2" fmla="val 0"/>
            </a:avLst>
          </a:prstGeom>
          <a:ln w="190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619180-BCBA-584E-B76A-5DDA3B0A59BE}"/>
              </a:ext>
            </a:extLst>
          </p:cNvPr>
          <p:cNvSpPr txBox="1">
            <a:spLocks/>
          </p:cNvSpPr>
          <p:nvPr/>
        </p:nvSpPr>
        <p:spPr bwMode="auto">
          <a:xfrm>
            <a:off x="457200" y="22098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schemeClr val="accent2"/>
                </a:solidFill>
              </a:rPr>
              <a:t>Direction</a:t>
            </a:r>
            <a:r>
              <a:rPr lang="en-US" kern="0" dirty="0"/>
              <a:t>: trigonometric convention is angle </a:t>
            </a:r>
            <a:r>
              <a:rPr lang="en-US" kern="0" dirty="0">
                <a:solidFill>
                  <a:schemeClr val="accent2"/>
                </a:solidFill>
              </a:rPr>
              <a:t>counterclockwise</a:t>
            </a:r>
            <a:r>
              <a:rPr lang="en-US" kern="0" dirty="0"/>
              <a:t> from </a:t>
            </a:r>
            <a:r>
              <a:rPr lang="en-US" kern="0" dirty="0">
                <a:solidFill>
                  <a:schemeClr val="accent2"/>
                </a:solidFill>
              </a:rPr>
              <a:t>+</a:t>
            </a:r>
            <a:r>
              <a:rPr lang="en-US" i="1" kern="0" dirty="0">
                <a:solidFill>
                  <a:schemeClr val="accent2"/>
                </a:solidFill>
              </a:rPr>
              <a:t>x</a:t>
            </a:r>
            <a:r>
              <a:rPr lang="en-US" kern="0" dirty="0"/>
              <a:t> axis</a:t>
            </a:r>
          </a:p>
        </p:txBody>
      </p:sp>
    </p:spTree>
    <p:extLst>
      <p:ext uri="{BB962C8B-B14F-4D97-AF65-F5344CB8AC3E}">
        <p14:creationId xmlns:p14="http://schemas.microsoft.com/office/powerpoint/2010/main" val="132677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230C20C4-0F69-6A16-4DCC-A4AD9F384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Cartesian Components 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63FB13E2-81F3-869B-6F13-E6F68128E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Components</a:t>
            </a:r>
            <a:r>
              <a:rPr lang="en-US" altLang="en-US">
                <a:ea typeface="ＭＳ Ｐゴシック" panose="020B0600070205080204" pitchFamily="34" charset="-128"/>
              </a:rPr>
              <a:t>: projections in (</a:t>
            </a:r>
            <a:r>
              <a:rPr lang="en-US" altLang="en-US" i="1">
                <a:ea typeface="ＭＳ Ｐゴシック" panose="020B0600070205080204" pitchFamily="34" charset="-128"/>
              </a:rPr>
              <a:t>x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y</a:t>
            </a:r>
            <a:r>
              <a:rPr lang="en-US" altLang="en-US">
                <a:ea typeface="ＭＳ Ｐゴシック" panose="020B0600070205080204" pitchFamily="34" charset="-128"/>
              </a:rPr>
              <a:t>) directions</a:t>
            </a:r>
          </a:p>
        </p:txBody>
      </p:sp>
      <p:grpSp>
        <p:nvGrpSpPr>
          <p:cNvPr id="2" name="Group 67">
            <a:extLst>
              <a:ext uri="{FF2B5EF4-FFF2-40B4-BE49-F238E27FC236}">
                <a16:creationId xmlns:a16="http://schemas.microsoft.com/office/drawing/2014/main" id="{3CF074CA-7373-6CF4-2B01-794E0C0F304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590800"/>
            <a:ext cx="2209800" cy="1828800"/>
            <a:chOff x="576" y="2160"/>
            <a:chExt cx="1392" cy="1152"/>
          </a:xfrm>
        </p:grpSpPr>
        <p:grpSp>
          <p:nvGrpSpPr>
            <p:cNvPr id="20498" name="Group 24">
              <a:extLst>
                <a:ext uri="{FF2B5EF4-FFF2-40B4-BE49-F238E27FC236}">
                  <a16:creationId xmlns:a16="http://schemas.microsoft.com/office/drawing/2014/main" id="{8A5CBF43-C539-1762-BAA7-085BB2ACD5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160"/>
              <a:ext cx="1152" cy="1152"/>
              <a:chOff x="576" y="2160"/>
              <a:chExt cx="1152" cy="1152"/>
            </a:xfrm>
          </p:grpSpPr>
          <p:sp>
            <p:nvSpPr>
              <p:cNvPr id="20505" name="Rectangle 4">
                <a:extLst>
                  <a:ext uri="{FF2B5EF4-FFF2-40B4-BE49-F238E27FC236}">
                    <a16:creationId xmlns:a16="http://schemas.microsoft.com/office/drawing/2014/main" id="{DFD40CC9-1F3C-AF5B-0AD1-CDEB976DD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06" name="Rectangle 5">
                <a:extLst>
                  <a:ext uri="{FF2B5EF4-FFF2-40B4-BE49-F238E27FC236}">
                    <a16:creationId xmlns:a16="http://schemas.microsoft.com/office/drawing/2014/main" id="{B1BBFD82-9CEC-DD1B-8FA3-D18675BB5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07" name="Rectangle 6">
                <a:extLst>
                  <a:ext uri="{FF2B5EF4-FFF2-40B4-BE49-F238E27FC236}">
                    <a16:creationId xmlns:a16="http://schemas.microsoft.com/office/drawing/2014/main" id="{3BDF7964-73B3-5E85-8293-DAD00D474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08" name="Rectangle 7">
                <a:extLst>
                  <a:ext uri="{FF2B5EF4-FFF2-40B4-BE49-F238E27FC236}">
                    <a16:creationId xmlns:a16="http://schemas.microsoft.com/office/drawing/2014/main" id="{864A4189-3A5E-F8B8-7D3B-842FD3D2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09" name="Rectangle 8">
                <a:extLst>
                  <a:ext uri="{FF2B5EF4-FFF2-40B4-BE49-F238E27FC236}">
                    <a16:creationId xmlns:a16="http://schemas.microsoft.com/office/drawing/2014/main" id="{8D13BBF2-FE11-2E5F-7A5E-0C1C1CE8C0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0" name="Rectangle 9">
                <a:extLst>
                  <a:ext uri="{FF2B5EF4-FFF2-40B4-BE49-F238E27FC236}">
                    <a16:creationId xmlns:a16="http://schemas.microsoft.com/office/drawing/2014/main" id="{C28F6491-2641-748B-0BE9-11444395C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1" name="Rectangle 10">
                <a:extLst>
                  <a:ext uri="{FF2B5EF4-FFF2-40B4-BE49-F238E27FC236}">
                    <a16:creationId xmlns:a16="http://schemas.microsoft.com/office/drawing/2014/main" id="{09B9319E-EDF6-A5AF-4A8C-EE814CD5C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2" name="Rectangle 11">
                <a:extLst>
                  <a:ext uri="{FF2B5EF4-FFF2-40B4-BE49-F238E27FC236}">
                    <a16:creationId xmlns:a16="http://schemas.microsoft.com/office/drawing/2014/main" id="{A811625D-7998-F637-98FD-F4A7408532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3" name="Rectangle 16">
                <a:extLst>
                  <a:ext uri="{FF2B5EF4-FFF2-40B4-BE49-F238E27FC236}">
                    <a16:creationId xmlns:a16="http://schemas.microsoft.com/office/drawing/2014/main" id="{D659B8A4-9FD7-020C-68AF-B830495BF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4" name="Rectangle 17">
                <a:extLst>
                  <a:ext uri="{FF2B5EF4-FFF2-40B4-BE49-F238E27FC236}">
                    <a16:creationId xmlns:a16="http://schemas.microsoft.com/office/drawing/2014/main" id="{FA2604B3-C66C-552A-5C1F-8FF62C0873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5" name="Rectangle 18">
                <a:extLst>
                  <a:ext uri="{FF2B5EF4-FFF2-40B4-BE49-F238E27FC236}">
                    <a16:creationId xmlns:a16="http://schemas.microsoft.com/office/drawing/2014/main" id="{F68EE397-1E3D-DABF-6F9B-40F989248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6" name="Rectangle 19">
                <a:extLst>
                  <a:ext uri="{FF2B5EF4-FFF2-40B4-BE49-F238E27FC236}">
                    <a16:creationId xmlns:a16="http://schemas.microsoft.com/office/drawing/2014/main" id="{385FF4BD-AF24-AC68-C7BD-D6328A1B1F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7" name="Rectangle 20">
                <a:extLst>
                  <a:ext uri="{FF2B5EF4-FFF2-40B4-BE49-F238E27FC236}">
                    <a16:creationId xmlns:a16="http://schemas.microsoft.com/office/drawing/2014/main" id="{7653F5CE-48AB-69B7-8FCB-67D393CA7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8" name="Rectangle 21">
                <a:extLst>
                  <a:ext uri="{FF2B5EF4-FFF2-40B4-BE49-F238E27FC236}">
                    <a16:creationId xmlns:a16="http://schemas.microsoft.com/office/drawing/2014/main" id="{1EBAA5C1-8E9E-6E8F-2082-3C149A12C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19" name="Rectangle 22">
                <a:extLst>
                  <a:ext uri="{FF2B5EF4-FFF2-40B4-BE49-F238E27FC236}">
                    <a16:creationId xmlns:a16="http://schemas.microsoft.com/office/drawing/2014/main" id="{D7092805-DFC2-D1B2-7FE1-170B5A76D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0520" name="Rectangle 23">
                <a:extLst>
                  <a:ext uri="{FF2B5EF4-FFF2-40B4-BE49-F238E27FC236}">
                    <a16:creationId xmlns:a16="http://schemas.microsoft.com/office/drawing/2014/main" id="{CCA1D352-8DA4-FA01-5BFC-6EFDE7E12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499" name="Line 25">
              <a:extLst>
                <a:ext uri="{FF2B5EF4-FFF2-40B4-BE49-F238E27FC236}">
                  <a16:creationId xmlns:a16="http://schemas.microsoft.com/office/drawing/2014/main" id="{BE425F7B-48F9-B08F-4374-DD0852195F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Line 26">
              <a:extLst>
                <a:ext uri="{FF2B5EF4-FFF2-40B4-BE49-F238E27FC236}">
                  <a16:creationId xmlns:a16="http://schemas.microsoft.com/office/drawing/2014/main" id="{DBF70508-E6AF-2F26-7787-19330AE02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48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Text Box 31">
              <a:extLst>
                <a:ext uri="{FF2B5EF4-FFF2-40B4-BE49-F238E27FC236}">
                  <a16:creationId xmlns:a16="http://schemas.microsoft.com/office/drawing/2014/main" id="{0246A457-B984-DD39-DB4D-C8CED319F7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59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0502" name="Line 32">
              <a:extLst>
                <a:ext uri="{FF2B5EF4-FFF2-40B4-BE49-F238E27FC236}">
                  <a16:creationId xmlns:a16="http://schemas.microsoft.com/office/drawing/2014/main" id="{3346F20B-5386-0552-3CDE-AE0DBE8FD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0" y="2598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Text Box 38">
              <a:extLst>
                <a:ext uri="{FF2B5EF4-FFF2-40B4-BE49-F238E27FC236}">
                  <a16:creationId xmlns:a16="http://schemas.microsoft.com/office/drawing/2014/main" id="{2D3631DC-E6F6-ED85-D425-17B49C961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78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0504" name="Line 39">
              <a:extLst>
                <a:ext uri="{FF2B5EF4-FFF2-40B4-BE49-F238E27FC236}">
                  <a16:creationId xmlns:a16="http://schemas.microsoft.com/office/drawing/2014/main" id="{A42A165F-37D0-2089-C468-EC81D6651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8" y="2790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4">
            <a:extLst>
              <a:ext uri="{FF2B5EF4-FFF2-40B4-BE49-F238E27FC236}">
                <a16:creationId xmlns:a16="http://schemas.microsoft.com/office/drawing/2014/main" id="{FA092ADB-B366-496F-8647-3162EABBC1A6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352800"/>
            <a:ext cx="1447800" cy="365125"/>
            <a:chOff x="2208" y="2112"/>
            <a:chExt cx="912" cy="230"/>
          </a:xfrm>
        </p:grpSpPr>
        <p:sp>
          <p:nvSpPr>
            <p:cNvPr id="20496" name="Text Box 51">
              <a:extLst>
                <a:ext uri="{FF2B5EF4-FFF2-40B4-BE49-F238E27FC236}">
                  <a16:creationId xmlns:a16="http://schemas.microsoft.com/office/drawing/2014/main" id="{82E3C248-68D5-ED47-115D-DA0A9577D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 </a:t>
              </a:r>
              <a:r>
                <a:rPr lang="en-US" altLang="en-US" sz="2400">
                  <a:solidFill>
                    <a:schemeClr val="tx1"/>
                  </a:solidFill>
                </a:rPr>
                <a:t>= (4, 3)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0497" name="Line 52">
              <a:extLst>
                <a:ext uri="{FF2B5EF4-FFF2-40B4-BE49-F238E27FC236}">
                  <a16:creationId xmlns:a16="http://schemas.microsoft.com/office/drawing/2014/main" id="{53A9227E-E5C7-B738-9515-6510DB963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5">
            <a:extLst>
              <a:ext uri="{FF2B5EF4-FFF2-40B4-BE49-F238E27FC236}">
                <a16:creationId xmlns:a16="http://schemas.microsoft.com/office/drawing/2014/main" id="{AFE9D9BC-42AD-3DD9-9A46-468E89627D85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038600"/>
            <a:ext cx="1447800" cy="365125"/>
            <a:chOff x="2208" y="2448"/>
            <a:chExt cx="912" cy="230"/>
          </a:xfrm>
        </p:grpSpPr>
        <p:sp>
          <p:nvSpPr>
            <p:cNvPr id="20494" name="Text Box 60">
              <a:extLst>
                <a:ext uri="{FF2B5EF4-FFF2-40B4-BE49-F238E27FC236}">
                  <a16:creationId xmlns:a16="http://schemas.microsoft.com/office/drawing/2014/main" id="{759D47C5-6E39-396F-34A7-FE84D156C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48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 (0, –2)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0495" name="Line 61">
              <a:extLst>
                <a:ext uri="{FF2B5EF4-FFF2-40B4-BE49-F238E27FC236}">
                  <a16:creationId xmlns:a16="http://schemas.microsoft.com/office/drawing/2014/main" id="{020DDF68-6231-7A28-8FF3-BE346DA6A4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448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6" name="Rectangle 71">
            <a:extLst>
              <a:ext uri="{FF2B5EF4-FFF2-40B4-BE49-F238E27FC236}">
                <a16:creationId xmlns:a16="http://schemas.microsoft.com/office/drawing/2014/main" id="{E56B91C1-3FBE-EBCB-4051-492424115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2655888"/>
            <a:ext cx="209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baseline="-25000">
              <a:solidFill>
                <a:schemeClr val="tx1"/>
              </a:solidFill>
            </a:endParaRPr>
          </a:p>
        </p:txBody>
      </p:sp>
      <p:grpSp>
        <p:nvGrpSpPr>
          <p:cNvPr id="6" name="Group 76">
            <a:extLst>
              <a:ext uri="{FF2B5EF4-FFF2-40B4-BE49-F238E27FC236}">
                <a16:creationId xmlns:a16="http://schemas.microsoft.com/office/drawing/2014/main" id="{D32A9AD5-0C58-0DEB-02F3-655B928E72B1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514600"/>
            <a:ext cx="1981200" cy="1371600"/>
            <a:chOff x="3792" y="1584"/>
            <a:chExt cx="1248" cy="864"/>
          </a:xfrm>
        </p:grpSpPr>
        <p:grpSp>
          <p:nvGrpSpPr>
            <p:cNvPr id="20488" name="Group 75">
              <a:extLst>
                <a:ext uri="{FF2B5EF4-FFF2-40B4-BE49-F238E27FC236}">
                  <a16:creationId xmlns:a16="http://schemas.microsoft.com/office/drawing/2014/main" id="{515B3B4D-3483-8358-3F59-2A61B35FEC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" y="2160"/>
              <a:ext cx="864" cy="192"/>
              <a:chOff x="4176" y="2160"/>
              <a:chExt cx="864" cy="192"/>
            </a:xfrm>
          </p:grpSpPr>
          <p:sp>
            <p:nvSpPr>
              <p:cNvPr id="20492" name="Line 69">
                <a:extLst>
                  <a:ext uri="{FF2B5EF4-FFF2-40B4-BE49-F238E27FC236}">
                    <a16:creationId xmlns:a16="http://schemas.microsoft.com/office/drawing/2014/main" id="{529ABF48-7D59-DA45-90C7-B18C3FAE56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 flipV="1">
                <a:off x="4608" y="1920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Text Box 70">
                <a:extLst>
                  <a:ext uri="{FF2B5EF4-FFF2-40B4-BE49-F238E27FC236}">
                    <a16:creationId xmlns:a16="http://schemas.microsoft.com/office/drawing/2014/main" id="{49C0C1A6-037D-EAB8-F5B1-40F271A18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" y="2160"/>
                <a:ext cx="15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i="1">
                    <a:solidFill>
                      <a:schemeClr val="tx1"/>
                    </a:solidFill>
                  </a:rPr>
                  <a:t>x</a:t>
                </a:r>
              </a:p>
            </p:txBody>
          </p:sp>
        </p:grpSp>
        <p:grpSp>
          <p:nvGrpSpPr>
            <p:cNvPr id="20489" name="Group 74">
              <a:extLst>
                <a:ext uri="{FF2B5EF4-FFF2-40B4-BE49-F238E27FC236}">
                  <a16:creationId xmlns:a16="http://schemas.microsoft.com/office/drawing/2014/main" id="{8AF568E3-1382-51F7-2D13-E2A5A0DE66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584"/>
              <a:ext cx="192" cy="864"/>
              <a:chOff x="3792" y="1584"/>
              <a:chExt cx="192" cy="864"/>
            </a:xfrm>
          </p:grpSpPr>
          <p:sp>
            <p:nvSpPr>
              <p:cNvPr id="20490" name="Line 68">
                <a:extLst>
                  <a:ext uri="{FF2B5EF4-FFF2-40B4-BE49-F238E27FC236}">
                    <a16:creationId xmlns:a16="http://schemas.microsoft.com/office/drawing/2014/main" id="{6E0CC0B4-BB88-46D0-2ADA-F7A6470F4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584"/>
                <a:ext cx="0" cy="8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1" name="Text Box 73">
                <a:extLst>
                  <a:ext uri="{FF2B5EF4-FFF2-40B4-BE49-F238E27FC236}">
                    <a16:creationId xmlns:a16="http://schemas.microsoft.com/office/drawing/2014/main" id="{8824EB32-1B6B-FC5D-3C72-54BFC4CE6F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1987"/>
                <a:ext cx="15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i="1">
                    <a:solidFill>
                      <a:schemeClr val="tx1"/>
                    </a:solidFill>
                  </a:rPr>
                  <a:t>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7343-0D50-344E-8AC9-B919201AF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1BFED9-7A6D-5E40-8BF5-6EF22C684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spcBef>
                    <a:spcPts val="1968"/>
                  </a:spcBef>
                  <a:buNone/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: a vector</a:t>
                </a:r>
              </a:p>
              <a:p>
                <a:pPr marL="0" indent="0">
                  <a:spcBef>
                    <a:spcPts val="1968"/>
                  </a:spcBef>
                  <a:buNone/>
                </a:pP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: magnitude of vector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dirty="0"/>
              </a:p>
              <a:p>
                <a:pPr marL="0" indent="0">
                  <a:spcBef>
                    <a:spcPts val="1968"/>
                  </a:spcBef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: unit vector (magnitude 1) in direction of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dirty="0"/>
              </a:p>
              <a:p>
                <a:pPr marL="0" indent="0">
                  <a:spcBef>
                    <a:spcPts val="1968"/>
                  </a:spcBef>
                  <a:buNone/>
                </a:pPr>
                <a:r>
                  <a:rPr lang="en-US" dirty="0"/>
                  <a:t>Some authors use </a:t>
                </a:r>
                <a:r>
                  <a:rPr lang="en-US" b="1" dirty="0"/>
                  <a:t>boldface</a:t>
                </a:r>
                <a:r>
                  <a:rPr lang="en-US" dirty="0"/>
                  <a:t> to denote vectors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1BFED9-7A6D-5E40-8BF5-6EF22C684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842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D048-F36D-2245-9AC8-6924B1F4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 to Cartesian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8CC53-F221-594B-B027-0F392DEB7B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3048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2"/>
                    </a:solidFill>
                  </a:rPr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pPr marL="287337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>
                    <a:solidFill>
                      <a:schemeClr val="accent2"/>
                    </a:solidFill>
                  </a:rPr>
                  <a:t> </a:t>
                </a:r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8CC53-F221-594B-B027-0F392DEB7B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3048000"/>
              </a:xfrm>
              <a:blipFill>
                <a:blip r:embed="rId2"/>
                <a:stretch>
                  <a:fillRect l="-1852" t="-1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D42F8-7B2C-984A-B68E-02D234A89C7C}"/>
              </a:ext>
            </a:extLst>
          </p:cNvPr>
          <p:cNvCxnSpPr/>
          <p:nvPr/>
        </p:nvCxnSpPr>
        <p:spPr>
          <a:xfrm flipV="1">
            <a:off x="4724400" y="4637314"/>
            <a:ext cx="914400" cy="1600200"/>
          </a:xfrm>
          <a:prstGeom prst="straightConnector1">
            <a:avLst/>
          </a:prstGeom>
          <a:ln w="57150">
            <a:solidFill>
              <a:srgbClr val="4E8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C18EA9-E8CC-6548-B02B-3C1018B10646}"/>
              </a:ext>
            </a:extLst>
          </p:cNvPr>
          <p:cNvGrpSpPr/>
          <p:nvPr/>
        </p:nvGrpSpPr>
        <p:grpSpPr>
          <a:xfrm>
            <a:off x="4419600" y="4019849"/>
            <a:ext cx="3810000" cy="2533351"/>
            <a:chOff x="4419600" y="4019849"/>
            <a:chExt cx="3810000" cy="253335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3A9230F-63A8-A647-B91D-C9DB788DCA03}"/>
                </a:ext>
              </a:extLst>
            </p:cNvPr>
            <p:cNvCxnSpPr/>
            <p:nvPr/>
          </p:nvCxnSpPr>
          <p:spPr>
            <a:xfrm>
              <a:off x="4419600" y="6248400"/>
              <a:ext cx="3429000" cy="0"/>
            </a:xfrm>
            <a:prstGeom prst="straightConnector1">
              <a:avLst/>
            </a:prstGeom>
            <a:ln w="12700">
              <a:solidFill>
                <a:srgbClr val="0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EBCC0BF9-E93F-614D-8310-B97734C57B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24400" y="4495800"/>
              <a:ext cx="0" cy="2057400"/>
            </a:xfrm>
            <a:prstGeom prst="straightConnector1">
              <a:avLst/>
            </a:prstGeom>
            <a:ln w="12700">
              <a:solidFill>
                <a:srgbClr val="0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BB2C50-C6A7-734F-96D8-3FE095ED8204}"/>
                </a:ext>
              </a:extLst>
            </p:cNvPr>
            <p:cNvSpPr txBox="1"/>
            <p:nvPr/>
          </p:nvSpPr>
          <p:spPr>
            <a:xfrm>
              <a:off x="7924800" y="6022070"/>
              <a:ext cx="30480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8435C2F-C6BC-A149-BEE2-CBE7D5BBBEC0}"/>
                </a:ext>
              </a:extLst>
            </p:cNvPr>
            <p:cNvSpPr txBox="1"/>
            <p:nvPr/>
          </p:nvSpPr>
          <p:spPr>
            <a:xfrm>
              <a:off x="4645572" y="4019849"/>
              <a:ext cx="38362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</a:rPr>
                <a:t>y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2F20E4-FB6B-084B-9535-EFD21B674890}"/>
              </a:ext>
            </a:extLst>
          </p:cNvPr>
          <p:cNvCxnSpPr>
            <a:cxnSpLocks/>
          </p:cNvCxnSpPr>
          <p:nvPr/>
        </p:nvCxnSpPr>
        <p:spPr>
          <a:xfrm>
            <a:off x="4724400" y="6248400"/>
            <a:ext cx="914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4550974-9F89-6340-885E-80B10E5F7A5C}"/>
              </a:ext>
            </a:extLst>
          </p:cNvPr>
          <p:cNvCxnSpPr/>
          <p:nvPr/>
        </p:nvCxnSpPr>
        <p:spPr>
          <a:xfrm>
            <a:off x="5638800" y="4637314"/>
            <a:ext cx="0" cy="16110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C975D6E-5CE2-0648-A876-F9866164CCA5}"/>
              </a:ext>
            </a:extLst>
          </p:cNvPr>
          <p:cNvSpPr txBox="1"/>
          <p:nvPr/>
        </p:nvSpPr>
        <p:spPr>
          <a:xfrm>
            <a:off x="4951986" y="6222124"/>
            <a:ext cx="4924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4E8F00"/>
                </a:solidFill>
              </a:rPr>
              <a:t>A</a:t>
            </a:r>
            <a:r>
              <a:rPr lang="en-US" i="1" baseline="-25000" dirty="0">
                <a:solidFill>
                  <a:srgbClr val="4E8F00"/>
                </a:solidFill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98AC-0B21-4945-BE36-AEEA4688CC78}"/>
              </a:ext>
            </a:extLst>
          </p:cNvPr>
          <p:cNvSpPr txBox="1"/>
          <p:nvPr/>
        </p:nvSpPr>
        <p:spPr>
          <a:xfrm>
            <a:off x="5618879" y="5190846"/>
            <a:ext cx="4924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4E8F00"/>
                </a:solidFill>
              </a:rPr>
              <a:t>A</a:t>
            </a:r>
            <a:r>
              <a:rPr lang="en-US" i="1" baseline="-25000" dirty="0">
                <a:solidFill>
                  <a:srgbClr val="4E8F00"/>
                </a:solidFill>
              </a:rPr>
              <a:t>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12DF46-8699-A44D-85D8-A1963674180B}"/>
              </a:ext>
            </a:extLst>
          </p:cNvPr>
          <p:cNvSpPr txBox="1"/>
          <p:nvPr/>
        </p:nvSpPr>
        <p:spPr>
          <a:xfrm>
            <a:off x="4837385" y="5104302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9B666C-8EC1-8A4A-8915-2BBA99E68E17}"/>
              </a:ext>
            </a:extLst>
          </p:cNvPr>
          <p:cNvSpPr txBox="1"/>
          <p:nvPr/>
        </p:nvSpPr>
        <p:spPr>
          <a:xfrm>
            <a:off x="4956905" y="5766453"/>
            <a:ext cx="4875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  <a:latin typeface="Symbol" pitchFamily="2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78671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D048-F36D-2245-9AC8-6924B1F4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to Polar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8CC53-F221-594B-B027-0F392DEB7B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199"/>
                <a:ext cx="4987229" cy="4155367"/>
              </a:xfrm>
            </p:spPr>
            <p:txBody>
              <a:bodyPr wrap="square"/>
              <a:lstStyle/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1428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1428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98CC53-F221-594B-B027-0F392DEB7B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199"/>
                <a:ext cx="4987229" cy="4155367"/>
              </a:xfrm>
              <a:blipFill>
                <a:blip r:embed="rId2"/>
                <a:stretch>
                  <a:fillRect l="-3053" t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C1D42F8-7B2C-984A-B68E-02D234A89C7C}"/>
              </a:ext>
            </a:extLst>
          </p:cNvPr>
          <p:cNvCxnSpPr/>
          <p:nvPr/>
        </p:nvCxnSpPr>
        <p:spPr>
          <a:xfrm flipV="1">
            <a:off x="4724400" y="4637314"/>
            <a:ext cx="914400" cy="1600200"/>
          </a:xfrm>
          <a:prstGeom prst="straightConnector1">
            <a:avLst/>
          </a:prstGeom>
          <a:ln w="57150">
            <a:solidFill>
              <a:srgbClr val="4E8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C18EA9-E8CC-6548-B02B-3C1018B10646}"/>
              </a:ext>
            </a:extLst>
          </p:cNvPr>
          <p:cNvGrpSpPr/>
          <p:nvPr/>
        </p:nvGrpSpPr>
        <p:grpSpPr>
          <a:xfrm>
            <a:off x="4419600" y="4019849"/>
            <a:ext cx="3810000" cy="2533351"/>
            <a:chOff x="4419600" y="4019849"/>
            <a:chExt cx="3810000" cy="253335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3A9230F-63A8-A647-B91D-C9DB788DCA03}"/>
                </a:ext>
              </a:extLst>
            </p:cNvPr>
            <p:cNvCxnSpPr/>
            <p:nvPr/>
          </p:nvCxnSpPr>
          <p:spPr>
            <a:xfrm>
              <a:off x="4419600" y="6248400"/>
              <a:ext cx="3429000" cy="0"/>
            </a:xfrm>
            <a:prstGeom prst="straightConnector1">
              <a:avLst/>
            </a:prstGeom>
            <a:ln w="12700">
              <a:solidFill>
                <a:srgbClr val="0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EBCC0BF9-E93F-614D-8310-B97734C57B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24400" y="4495800"/>
              <a:ext cx="0" cy="2057400"/>
            </a:xfrm>
            <a:prstGeom prst="straightConnector1">
              <a:avLst/>
            </a:prstGeom>
            <a:ln w="12700">
              <a:solidFill>
                <a:srgbClr val="0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BB2C50-C6A7-734F-96D8-3FE095ED8204}"/>
                </a:ext>
              </a:extLst>
            </p:cNvPr>
            <p:cNvSpPr txBox="1"/>
            <p:nvPr/>
          </p:nvSpPr>
          <p:spPr>
            <a:xfrm>
              <a:off x="7924800" y="6022070"/>
              <a:ext cx="30480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8435C2F-C6BC-A149-BEE2-CBE7D5BBBEC0}"/>
                </a:ext>
              </a:extLst>
            </p:cNvPr>
            <p:cNvSpPr txBox="1"/>
            <p:nvPr/>
          </p:nvSpPr>
          <p:spPr>
            <a:xfrm>
              <a:off x="4645572" y="4019849"/>
              <a:ext cx="38362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i="1" dirty="0">
                  <a:solidFill>
                    <a:srgbClr val="000000"/>
                  </a:solidFill>
                </a:rPr>
                <a:t>y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2F20E4-FB6B-084B-9535-EFD21B674890}"/>
              </a:ext>
            </a:extLst>
          </p:cNvPr>
          <p:cNvCxnSpPr>
            <a:cxnSpLocks/>
          </p:cNvCxnSpPr>
          <p:nvPr/>
        </p:nvCxnSpPr>
        <p:spPr>
          <a:xfrm>
            <a:off x="4724400" y="6248400"/>
            <a:ext cx="914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4550974-9F89-6340-885E-80B10E5F7A5C}"/>
              </a:ext>
            </a:extLst>
          </p:cNvPr>
          <p:cNvCxnSpPr/>
          <p:nvPr/>
        </p:nvCxnSpPr>
        <p:spPr>
          <a:xfrm>
            <a:off x="5638800" y="4637314"/>
            <a:ext cx="0" cy="16110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C975D6E-5CE2-0648-A876-F9866164CCA5}"/>
              </a:ext>
            </a:extLst>
          </p:cNvPr>
          <p:cNvSpPr txBox="1"/>
          <p:nvPr/>
        </p:nvSpPr>
        <p:spPr>
          <a:xfrm>
            <a:off x="4951986" y="6222124"/>
            <a:ext cx="4924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4E8F00"/>
                </a:solidFill>
              </a:rPr>
              <a:t>A</a:t>
            </a:r>
            <a:r>
              <a:rPr lang="en-US" i="1" baseline="-25000" dirty="0">
                <a:solidFill>
                  <a:srgbClr val="4E8F00"/>
                </a:solidFill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BA98AC-0B21-4945-BE36-AEEA4688CC78}"/>
              </a:ext>
            </a:extLst>
          </p:cNvPr>
          <p:cNvSpPr txBox="1"/>
          <p:nvPr/>
        </p:nvSpPr>
        <p:spPr>
          <a:xfrm>
            <a:off x="5618879" y="5190846"/>
            <a:ext cx="49244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4E8F00"/>
                </a:solidFill>
              </a:rPr>
              <a:t>A</a:t>
            </a:r>
            <a:r>
              <a:rPr lang="en-US" i="1" baseline="-25000" dirty="0">
                <a:solidFill>
                  <a:srgbClr val="4E8F00"/>
                </a:solidFill>
              </a:rPr>
              <a:t>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12DF46-8699-A44D-85D8-A1963674180B}"/>
              </a:ext>
            </a:extLst>
          </p:cNvPr>
          <p:cNvSpPr txBox="1"/>
          <p:nvPr/>
        </p:nvSpPr>
        <p:spPr>
          <a:xfrm>
            <a:off x="4837385" y="5104302"/>
            <a:ext cx="38985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9B666C-8EC1-8A4A-8915-2BBA99E68E17}"/>
              </a:ext>
            </a:extLst>
          </p:cNvPr>
          <p:cNvSpPr txBox="1"/>
          <p:nvPr/>
        </p:nvSpPr>
        <p:spPr>
          <a:xfrm>
            <a:off x="4956905" y="5766453"/>
            <a:ext cx="4875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2"/>
                </a:solidFill>
                <a:latin typeface="Symbol" pitchFamily="2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146554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9D157-E527-F204-1640-084DCF17F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4C632B-C8FC-1DAD-0DC8-EA6F0F8C8D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/>
                  <a:t>Draw the vectors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= (2.00 m/s, 5.00 m/s)</a:t>
                </a:r>
                <a:r>
                  <a:rPr lang="en-US" dirty="0"/>
                  <a:t> and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= </a:t>
                </a:r>
                <a:r>
                  <a:rPr lang="en-US" dirty="0">
                    <a:solidFill>
                      <a:srgbClr val="7030A0"/>
                    </a:solidFill>
                  </a:rPr>
                  <a:t>(1.00 m/s. –3.00 m/s)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4C632B-C8FC-1DAD-0DC8-EA6F0F8C8D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45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A191-38EC-2148-94A6-4C7AF6D0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6C76-73E6-7442-BB35-5781FE1C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scores don’t figure into your course grade</a:t>
            </a:r>
          </a:p>
          <a:p>
            <a:r>
              <a:rPr lang="en-US" dirty="0"/>
              <a:t>Classwork scores don’t either</a:t>
            </a:r>
          </a:p>
          <a:p>
            <a:r>
              <a:rPr lang="en-US" dirty="0" err="1"/>
              <a:t>Homeworks</a:t>
            </a:r>
            <a:r>
              <a:rPr lang="en-US" dirty="0"/>
              <a:t> are for practice</a:t>
            </a:r>
          </a:p>
          <a:p>
            <a:r>
              <a:rPr lang="en-US" dirty="0" err="1"/>
              <a:t>Homeworks</a:t>
            </a:r>
            <a:r>
              <a:rPr lang="en-US" dirty="0"/>
              <a:t> should be open after their due dates</a:t>
            </a:r>
          </a:p>
        </p:txBody>
      </p:sp>
    </p:spTree>
    <p:extLst>
      <p:ext uri="{BB962C8B-B14F-4D97-AF65-F5344CB8AC3E}">
        <p14:creationId xmlns:p14="http://schemas.microsoft.com/office/powerpoint/2010/main" val="1032086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6A172483-6777-5712-FEA3-12B151E7F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Add Vectors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6ECE2B1E-E85D-AD94-E35C-DD5EDCA50219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911475"/>
            <a:ext cx="2667000" cy="822325"/>
            <a:chOff x="3024" y="1834"/>
            <a:chExt cx="1680" cy="518"/>
          </a:xfrm>
        </p:grpSpPr>
        <p:sp>
          <p:nvSpPr>
            <p:cNvPr id="23578" name="Line 4">
              <a:extLst>
                <a:ext uri="{FF2B5EF4-FFF2-40B4-BE49-F238E27FC236}">
                  <a16:creationId xmlns:a16="http://schemas.microsoft.com/office/drawing/2014/main" id="{55BB8969-5EFE-FBAC-2D4A-1AB2BBE57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9" name="Group 27">
              <a:extLst>
                <a:ext uri="{FF2B5EF4-FFF2-40B4-BE49-F238E27FC236}">
                  <a16:creationId xmlns:a16="http://schemas.microsoft.com/office/drawing/2014/main" id="{373EE244-4699-990F-D0B8-B09177B41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1834"/>
              <a:ext cx="192" cy="230"/>
              <a:chOff x="3840" y="1824"/>
              <a:chExt cx="192" cy="230"/>
            </a:xfrm>
          </p:grpSpPr>
          <p:sp>
            <p:nvSpPr>
              <p:cNvPr id="23580" name="Text Box 7">
                <a:extLst>
                  <a:ext uri="{FF2B5EF4-FFF2-40B4-BE49-F238E27FC236}">
                    <a16:creationId xmlns:a16="http://schemas.microsoft.com/office/drawing/2014/main" id="{AEB091AF-DE66-C160-3FF1-FACE49401E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82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008901"/>
                    </a:solidFill>
                  </a:rPr>
                  <a:t>A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581" name="Line 8">
                <a:extLst>
                  <a:ext uri="{FF2B5EF4-FFF2-40B4-BE49-F238E27FC236}">
                    <a16:creationId xmlns:a16="http://schemas.microsoft.com/office/drawing/2014/main" id="{2910C45C-6317-EFA7-7963-EF997532C6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4" y="1830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32">
            <a:extLst>
              <a:ext uri="{FF2B5EF4-FFF2-40B4-BE49-F238E27FC236}">
                <a16:creationId xmlns:a16="http://schemas.microsoft.com/office/drawing/2014/main" id="{A4ED8DB8-4424-2EBA-3E0A-B45675FCBAD6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048000"/>
            <a:ext cx="2667000" cy="1143000"/>
            <a:chOff x="3024" y="1920"/>
            <a:chExt cx="1680" cy="720"/>
          </a:xfrm>
        </p:grpSpPr>
        <p:sp>
          <p:nvSpPr>
            <p:cNvPr id="23574" name="Line 6">
              <a:extLst>
                <a:ext uri="{FF2B5EF4-FFF2-40B4-BE49-F238E27FC236}">
                  <a16:creationId xmlns:a16="http://schemas.microsoft.com/office/drawing/2014/main" id="{A6DA0A04-F1BB-A190-90ED-18FEBDD1F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20"/>
              <a:ext cx="1680" cy="720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5" name="Group 29">
              <a:extLst>
                <a:ext uri="{FF2B5EF4-FFF2-40B4-BE49-F238E27FC236}">
                  <a16:creationId xmlns:a16="http://schemas.microsoft.com/office/drawing/2014/main" id="{D1E69DBE-9146-1F13-7EC0-A8DE88216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400"/>
              <a:ext cx="192" cy="230"/>
              <a:chOff x="3600" y="2400"/>
              <a:chExt cx="192" cy="230"/>
            </a:xfrm>
          </p:grpSpPr>
          <p:sp>
            <p:nvSpPr>
              <p:cNvPr id="23576" name="Text Box 10">
                <a:extLst>
                  <a:ext uri="{FF2B5EF4-FFF2-40B4-BE49-F238E27FC236}">
                    <a16:creationId xmlns:a16="http://schemas.microsoft.com/office/drawing/2014/main" id="{A0BF0B09-682D-8280-8441-2FF308B071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400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9A3344"/>
                    </a:solidFill>
                  </a:rPr>
                  <a:t>C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577" name="Line 11">
                <a:extLst>
                  <a:ext uri="{FF2B5EF4-FFF2-40B4-BE49-F238E27FC236}">
                    <a16:creationId xmlns:a16="http://schemas.microsoft.com/office/drawing/2014/main" id="{4F36EEBA-1639-403B-A024-CB1242C9F5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4" y="240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13F4A6CA-8C10-1733-2E19-8E874EFB3BA0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3733800"/>
            <a:ext cx="381000" cy="457200"/>
            <a:chOff x="4704" y="2352"/>
            <a:chExt cx="240" cy="288"/>
          </a:xfrm>
        </p:grpSpPr>
        <p:sp>
          <p:nvSpPr>
            <p:cNvPr id="23570" name="Line 5">
              <a:extLst>
                <a:ext uri="{FF2B5EF4-FFF2-40B4-BE49-F238E27FC236}">
                  <a16:creationId xmlns:a16="http://schemas.microsoft.com/office/drawing/2014/main" id="{D32581B1-5077-56F2-1614-150066F9D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352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71" name="Group 28">
              <a:extLst>
                <a:ext uri="{FF2B5EF4-FFF2-40B4-BE49-F238E27FC236}">
                  <a16:creationId xmlns:a16="http://schemas.microsoft.com/office/drawing/2014/main" id="{F21FBA73-D546-5BD4-548D-62AAF28D4B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2400"/>
              <a:ext cx="192" cy="230"/>
              <a:chOff x="4752" y="2400"/>
              <a:chExt cx="192" cy="230"/>
            </a:xfrm>
          </p:grpSpPr>
          <p:sp>
            <p:nvSpPr>
              <p:cNvPr id="23572" name="Text Box 12">
                <a:extLst>
                  <a:ext uri="{FF2B5EF4-FFF2-40B4-BE49-F238E27FC236}">
                    <a16:creationId xmlns:a16="http://schemas.microsoft.com/office/drawing/2014/main" id="{B0FEDFB9-F438-7C67-617E-F19735F64B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2" y="2400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hlink"/>
                    </a:solidFill>
                  </a:rPr>
                  <a:t>B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573" name="Line 13">
                <a:extLst>
                  <a:ext uri="{FF2B5EF4-FFF2-40B4-BE49-F238E27FC236}">
                    <a16:creationId xmlns:a16="http://schemas.microsoft.com/office/drawing/2014/main" id="{7F1AF5D0-7C75-777B-E9B2-B74C5E7FB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6" y="240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55CE8DD7-AF08-4D52-429D-3C1498D22348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4876800"/>
            <a:ext cx="1447800" cy="365125"/>
            <a:chOff x="2496" y="3024"/>
            <a:chExt cx="912" cy="230"/>
          </a:xfrm>
        </p:grpSpPr>
        <p:sp>
          <p:nvSpPr>
            <p:cNvPr id="23566" name="Text Box 14">
              <a:extLst>
                <a:ext uri="{FF2B5EF4-FFF2-40B4-BE49-F238E27FC236}">
                  <a16:creationId xmlns:a16="http://schemas.microsoft.com/office/drawing/2014/main" id="{6F7CF3B2-237B-37ED-757F-40647A5975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3024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 </a:t>
              </a:r>
              <a:r>
                <a:rPr lang="en-US" altLang="en-US" sz="2400">
                  <a:solidFill>
                    <a:schemeClr val="tx1"/>
                  </a:solidFill>
                </a:rPr>
                <a:t>+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rgbClr val="9A3344"/>
                  </a:solidFill>
                </a:rPr>
                <a:t>C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3567" name="Line 15">
              <a:extLst>
                <a:ext uri="{FF2B5EF4-FFF2-40B4-BE49-F238E27FC236}">
                  <a16:creationId xmlns:a16="http://schemas.microsoft.com/office/drawing/2014/main" id="{0D194D6E-E01E-DABB-C6FF-37CDCDF62E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24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16">
              <a:extLst>
                <a:ext uri="{FF2B5EF4-FFF2-40B4-BE49-F238E27FC236}">
                  <a16:creationId xmlns:a16="http://schemas.microsoft.com/office/drawing/2014/main" id="{9FDD1A31-F84D-0341-F75F-88131E87A7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024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17">
              <a:extLst>
                <a:ext uri="{FF2B5EF4-FFF2-40B4-BE49-F238E27FC236}">
                  <a16:creationId xmlns:a16="http://schemas.microsoft.com/office/drawing/2014/main" id="{55C4AF90-BA77-FAFD-D187-540047ACB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024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8" name="Rectangle 19">
            <a:extLst>
              <a:ext uri="{FF2B5EF4-FFF2-40B4-BE49-F238E27FC236}">
                <a16:creationId xmlns:a16="http://schemas.microsoft.com/office/drawing/2014/main" id="{8485D85D-1405-DFFD-4F89-C6D3DEBBE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266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/>
              <a:t>Head-to-tail</a:t>
            </a:r>
            <a:endParaRPr lang="en-US" altLang="en-US" dirty="0">
              <a:solidFill>
                <a:srgbClr val="006600"/>
              </a:solidFill>
            </a:endParaRPr>
          </a:p>
        </p:txBody>
      </p:sp>
      <p:grpSp>
        <p:nvGrpSpPr>
          <p:cNvPr id="9" name="Group 26">
            <a:extLst>
              <a:ext uri="{FF2B5EF4-FFF2-40B4-BE49-F238E27FC236}">
                <a16:creationId xmlns:a16="http://schemas.microsoft.com/office/drawing/2014/main" id="{EB528B67-9A97-447C-68C7-33B47572B703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048000"/>
            <a:ext cx="2667000" cy="2057400"/>
            <a:chOff x="384" y="1920"/>
            <a:chExt cx="1680" cy="1296"/>
          </a:xfrm>
        </p:grpSpPr>
        <p:sp>
          <p:nvSpPr>
            <p:cNvPr id="23560" name="Line 20">
              <a:extLst>
                <a:ext uri="{FF2B5EF4-FFF2-40B4-BE49-F238E27FC236}">
                  <a16:creationId xmlns:a16="http://schemas.microsoft.com/office/drawing/2014/main" id="{B7791B8C-315E-C093-7566-A51A03EC0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016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Text Box 21">
              <a:extLst>
                <a:ext uri="{FF2B5EF4-FFF2-40B4-BE49-F238E27FC236}">
                  <a16:creationId xmlns:a16="http://schemas.microsoft.com/office/drawing/2014/main" id="{46B68DC1-01D3-0A7F-9592-F878D56AC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920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3562" name="Line 22">
              <a:extLst>
                <a:ext uri="{FF2B5EF4-FFF2-40B4-BE49-F238E27FC236}">
                  <a16:creationId xmlns:a16="http://schemas.microsoft.com/office/drawing/2014/main" id="{941F1219-7035-3DAF-F785-A4E6904F4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4" y="1926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Line 23">
              <a:extLst>
                <a:ext uri="{FF2B5EF4-FFF2-40B4-BE49-F238E27FC236}">
                  <a16:creationId xmlns:a16="http://schemas.microsoft.com/office/drawing/2014/main" id="{7328E2D5-EE13-E17E-C517-5BF91C1178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928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Text Box 24">
              <a:extLst>
                <a:ext uri="{FF2B5EF4-FFF2-40B4-BE49-F238E27FC236}">
                  <a16:creationId xmlns:a16="http://schemas.microsoft.com/office/drawing/2014/main" id="{9F23122F-7C10-D918-AF88-2FC0D51FE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976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3565" name="Line 25">
              <a:extLst>
                <a:ext uri="{FF2B5EF4-FFF2-40B4-BE49-F238E27FC236}">
                  <a16:creationId xmlns:a16="http://schemas.microsoft.com/office/drawing/2014/main" id="{A220DD0A-9737-22A9-7FBA-2A453DD7A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4" y="2982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0DBC0-12B9-C449-8739-4A09E0A82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addition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1697-9A75-9A4A-82D0-13AC0309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Displacements</a:t>
            </a:r>
          </a:p>
          <a:p>
            <a:r>
              <a:rPr lang="en-US" dirty="0"/>
              <a:t>Velocities</a:t>
            </a:r>
          </a:p>
          <a:p>
            <a:r>
              <a:rPr lang="en-US" dirty="0"/>
              <a:t>Forces</a:t>
            </a:r>
          </a:p>
        </p:txBody>
      </p:sp>
    </p:spTree>
    <p:extLst>
      <p:ext uri="{BB962C8B-B14F-4D97-AF65-F5344CB8AC3E}">
        <p14:creationId xmlns:p14="http://schemas.microsoft.com/office/powerpoint/2010/main" val="42764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19BA-A4AD-FAAD-3FB3-24DE9A69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2CAF27-BBDF-0A2A-BEAD-CBEFFD8FB5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Graphically add the vectors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in the grid.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2CAF27-BBDF-0A2A-BEAD-CBEFFD8FB5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276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39C64242-E842-5D1B-BDD6-96347D090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Adding by Components 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C8C31BF9-4D7B-C11A-4FBB-8D1EE0DFD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Resultant</a:t>
            </a:r>
            <a:r>
              <a:rPr lang="en-US" altLang="en-US" sz="2800">
                <a:ea typeface="ＭＳ Ｐゴシック" panose="020B0600070205080204" pitchFamily="34" charset="-128"/>
              </a:rPr>
              <a:t>: Add (</a:t>
            </a:r>
            <a:r>
              <a:rPr lang="en-US" altLang="en-US" sz="2800" i="1">
                <a:ea typeface="ＭＳ Ｐゴシック" panose="020B0600070205080204" pitchFamily="34" charset="-128"/>
              </a:rPr>
              <a:t>x</a:t>
            </a:r>
            <a:r>
              <a:rPr lang="en-US" altLang="en-US" sz="2800">
                <a:ea typeface="ＭＳ Ｐゴシック" panose="020B0600070205080204" pitchFamily="34" charset="-128"/>
              </a:rPr>
              <a:t>, </a:t>
            </a:r>
            <a:r>
              <a:rPr lang="en-US" altLang="en-US" sz="2800" i="1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) components individua</a:t>
            </a:r>
            <a:r>
              <a:rPr lang="en-US" altLang="en-US">
                <a:ea typeface="ＭＳ Ｐゴシック" panose="020B0600070205080204" pitchFamily="34" charset="-128"/>
              </a:rPr>
              <a:t>lly</a:t>
            </a:r>
          </a:p>
        </p:txBody>
      </p:sp>
      <p:grpSp>
        <p:nvGrpSpPr>
          <p:cNvPr id="2" name="Group 67">
            <a:extLst>
              <a:ext uri="{FF2B5EF4-FFF2-40B4-BE49-F238E27FC236}">
                <a16:creationId xmlns:a16="http://schemas.microsoft.com/office/drawing/2014/main" id="{87A665BB-30C5-4B77-AC81-5ABFCA44733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29000"/>
            <a:ext cx="2209800" cy="2270125"/>
            <a:chOff x="576" y="2160"/>
            <a:chExt cx="1392" cy="1430"/>
          </a:xfrm>
        </p:grpSpPr>
        <p:grpSp>
          <p:nvGrpSpPr>
            <p:cNvPr id="25615" name="Group 24">
              <a:extLst>
                <a:ext uri="{FF2B5EF4-FFF2-40B4-BE49-F238E27FC236}">
                  <a16:creationId xmlns:a16="http://schemas.microsoft.com/office/drawing/2014/main" id="{93D7A5CF-16B3-8C56-594A-EEB8671C83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160"/>
              <a:ext cx="1152" cy="1152"/>
              <a:chOff x="576" y="2160"/>
              <a:chExt cx="1152" cy="1152"/>
            </a:xfrm>
          </p:grpSpPr>
          <p:sp>
            <p:nvSpPr>
              <p:cNvPr id="25625" name="Rectangle 4">
                <a:extLst>
                  <a:ext uri="{FF2B5EF4-FFF2-40B4-BE49-F238E27FC236}">
                    <a16:creationId xmlns:a16="http://schemas.microsoft.com/office/drawing/2014/main" id="{D866D750-4838-84E7-0BF3-5989D98EF8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6" name="Rectangle 5">
                <a:extLst>
                  <a:ext uri="{FF2B5EF4-FFF2-40B4-BE49-F238E27FC236}">
                    <a16:creationId xmlns:a16="http://schemas.microsoft.com/office/drawing/2014/main" id="{EA494790-255D-E487-1E7D-871FA31F2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7" name="Rectangle 6">
                <a:extLst>
                  <a:ext uri="{FF2B5EF4-FFF2-40B4-BE49-F238E27FC236}">
                    <a16:creationId xmlns:a16="http://schemas.microsoft.com/office/drawing/2014/main" id="{74E66449-0652-8486-0850-3970390F7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8" name="Rectangle 7">
                <a:extLst>
                  <a:ext uri="{FF2B5EF4-FFF2-40B4-BE49-F238E27FC236}">
                    <a16:creationId xmlns:a16="http://schemas.microsoft.com/office/drawing/2014/main" id="{B0955854-E830-B62B-EBE2-09F2CD220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9" name="Rectangle 8">
                <a:extLst>
                  <a:ext uri="{FF2B5EF4-FFF2-40B4-BE49-F238E27FC236}">
                    <a16:creationId xmlns:a16="http://schemas.microsoft.com/office/drawing/2014/main" id="{78B8FB75-4098-2FD1-5FF1-397A2842E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0" name="Rectangle 9">
                <a:extLst>
                  <a:ext uri="{FF2B5EF4-FFF2-40B4-BE49-F238E27FC236}">
                    <a16:creationId xmlns:a16="http://schemas.microsoft.com/office/drawing/2014/main" id="{7C05F10F-04E0-222B-1EFF-D4571182D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1" name="Rectangle 10">
                <a:extLst>
                  <a:ext uri="{FF2B5EF4-FFF2-40B4-BE49-F238E27FC236}">
                    <a16:creationId xmlns:a16="http://schemas.microsoft.com/office/drawing/2014/main" id="{B4D74DAA-041C-B542-0FC8-E7AA8D5A2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2" name="Rectangle 11">
                <a:extLst>
                  <a:ext uri="{FF2B5EF4-FFF2-40B4-BE49-F238E27FC236}">
                    <a16:creationId xmlns:a16="http://schemas.microsoft.com/office/drawing/2014/main" id="{6306B0BE-5052-43E7-A405-BD3CE535C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3" name="Rectangle 16">
                <a:extLst>
                  <a:ext uri="{FF2B5EF4-FFF2-40B4-BE49-F238E27FC236}">
                    <a16:creationId xmlns:a16="http://schemas.microsoft.com/office/drawing/2014/main" id="{29FEE004-7310-2E18-805B-693AF7DED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4" name="Rectangle 17">
                <a:extLst>
                  <a:ext uri="{FF2B5EF4-FFF2-40B4-BE49-F238E27FC236}">
                    <a16:creationId xmlns:a16="http://schemas.microsoft.com/office/drawing/2014/main" id="{0E4BC50C-6FB8-D1CE-9B0A-4EBEF7A99B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5" name="Rectangle 18">
                <a:extLst>
                  <a:ext uri="{FF2B5EF4-FFF2-40B4-BE49-F238E27FC236}">
                    <a16:creationId xmlns:a16="http://schemas.microsoft.com/office/drawing/2014/main" id="{B9E75B61-F2F7-99BA-10C4-E698BEFBC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6" name="Rectangle 19">
                <a:extLst>
                  <a:ext uri="{FF2B5EF4-FFF2-40B4-BE49-F238E27FC236}">
                    <a16:creationId xmlns:a16="http://schemas.microsoft.com/office/drawing/2014/main" id="{BCC69840-B024-8E56-DFD6-21575F61ED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7" name="Rectangle 20">
                <a:extLst>
                  <a:ext uri="{FF2B5EF4-FFF2-40B4-BE49-F238E27FC236}">
                    <a16:creationId xmlns:a16="http://schemas.microsoft.com/office/drawing/2014/main" id="{4B986E88-1752-9062-6C19-022484F0C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8" name="Rectangle 21">
                <a:extLst>
                  <a:ext uri="{FF2B5EF4-FFF2-40B4-BE49-F238E27FC236}">
                    <a16:creationId xmlns:a16="http://schemas.microsoft.com/office/drawing/2014/main" id="{378F1541-AA43-0995-70B9-D4BAB740D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39" name="Rectangle 22">
                <a:extLst>
                  <a:ext uri="{FF2B5EF4-FFF2-40B4-BE49-F238E27FC236}">
                    <a16:creationId xmlns:a16="http://schemas.microsoft.com/office/drawing/2014/main" id="{4DBE59E6-B24A-B0F3-9F24-0064E494B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40" name="Rectangle 23">
                <a:extLst>
                  <a:ext uri="{FF2B5EF4-FFF2-40B4-BE49-F238E27FC236}">
                    <a16:creationId xmlns:a16="http://schemas.microsoft.com/office/drawing/2014/main" id="{8E3BDAB5-C287-A871-C214-E79E2ED714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616" name="Line 25">
              <a:extLst>
                <a:ext uri="{FF2B5EF4-FFF2-40B4-BE49-F238E27FC236}">
                  <a16:creationId xmlns:a16="http://schemas.microsoft.com/office/drawing/2014/main" id="{6BBBF867-1E98-8875-40BE-4F84BC5B4A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2448"/>
              <a:ext cx="1152" cy="864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26">
              <a:extLst>
                <a:ext uri="{FF2B5EF4-FFF2-40B4-BE49-F238E27FC236}">
                  <a16:creationId xmlns:a16="http://schemas.microsoft.com/office/drawing/2014/main" id="{8768E2D9-4529-6889-A36D-E054C3353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48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Line 27">
              <a:extLst>
                <a:ext uri="{FF2B5EF4-FFF2-40B4-BE49-F238E27FC236}">
                  <a16:creationId xmlns:a16="http://schemas.microsoft.com/office/drawing/2014/main" id="{1E4E8C98-03E1-C062-8C17-BF49A7D9C2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3024"/>
              <a:ext cx="1152" cy="288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Text Box 29">
              <a:extLst>
                <a:ext uri="{FF2B5EF4-FFF2-40B4-BE49-F238E27FC236}">
                  <a16:creationId xmlns:a16="http://schemas.microsoft.com/office/drawing/2014/main" id="{72DA75AA-0E72-512C-1F3B-BB6168010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360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9A3344"/>
                  </a:solidFill>
                </a:rPr>
                <a:t>C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620" name="Line 30">
              <a:extLst>
                <a:ext uri="{FF2B5EF4-FFF2-40B4-BE49-F238E27FC236}">
                  <a16:creationId xmlns:a16="http://schemas.microsoft.com/office/drawing/2014/main" id="{562750EC-C0F7-CF8F-A2F0-94452BDC20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2" y="3366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Text Box 31">
              <a:extLst>
                <a:ext uri="{FF2B5EF4-FFF2-40B4-BE49-F238E27FC236}">
                  <a16:creationId xmlns:a16="http://schemas.microsoft.com/office/drawing/2014/main" id="{2F5DA888-D6BA-7DF6-47F8-6FDB81B3F7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59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622" name="Line 32">
              <a:extLst>
                <a:ext uri="{FF2B5EF4-FFF2-40B4-BE49-F238E27FC236}">
                  <a16:creationId xmlns:a16="http://schemas.microsoft.com/office/drawing/2014/main" id="{6D441EFA-974B-8F18-57D9-EF98D8587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0" y="2598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Text Box 38">
              <a:extLst>
                <a:ext uri="{FF2B5EF4-FFF2-40B4-BE49-F238E27FC236}">
                  <a16:creationId xmlns:a16="http://schemas.microsoft.com/office/drawing/2014/main" id="{563FE913-5DB1-CF52-50BA-ECD90C76E3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78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624" name="Line 39">
              <a:extLst>
                <a:ext uri="{FF2B5EF4-FFF2-40B4-BE49-F238E27FC236}">
                  <a16:creationId xmlns:a16="http://schemas.microsoft.com/office/drawing/2014/main" id="{38AA656B-1C05-953A-81EC-3FF875B4F9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8" y="2790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4">
            <a:extLst>
              <a:ext uri="{FF2B5EF4-FFF2-40B4-BE49-F238E27FC236}">
                <a16:creationId xmlns:a16="http://schemas.microsoft.com/office/drawing/2014/main" id="{A85A5086-D4A9-91BA-C823-AE399CB90C6E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352800"/>
            <a:ext cx="1447800" cy="365125"/>
            <a:chOff x="2208" y="2112"/>
            <a:chExt cx="912" cy="230"/>
          </a:xfrm>
        </p:grpSpPr>
        <p:sp>
          <p:nvSpPr>
            <p:cNvPr id="25613" name="Text Box 51">
              <a:extLst>
                <a:ext uri="{FF2B5EF4-FFF2-40B4-BE49-F238E27FC236}">
                  <a16:creationId xmlns:a16="http://schemas.microsoft.com/office/drawing/2014/main" id="{67939587-6A30-6D46-329D-0C9177C349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112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1"/>
                  </a:solidFill>
                </a:rPr>
                <a:t>A </a:t>
              </a:r>
              <a:r>
                <a:rPr lang="en-US" altLang="en-US" sz="2400">
                  <a:solidFill>
                    <a:schemeClr val="tx1"/>
                  </a:solidFill>
                </a:rPr>
                <a:t>= (4, 3)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614" name="Line 52">
              <a:extLst>
                <a:ext uri="{FF2B5EF4-FFF2-40B4-BE49-F238E27FC236}">
                  <a16:creationId xmlns:a16="http://schemas.microsoft.com/office/drawing/2014/main" id="{C12BF8F9-A968-3CE2-2F00-E3AA37639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11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5">
            <a:extLst>
              <a:ext uri="{FF2B5EF4-FFF2-40B4-BE49-F238E27FC236}">
                <a16:creationId xmlns:a16="http://schemas.microsoft.com/office/drawing/2014/main" id="{C7C909F9-8FDA-5B22-4BB4-AFD2DD2AA6FD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305300"/>
            <a:ext cx="1447800" cy="365125"/>
            <a:chOff x="2208" y="2448"/>
            <a:chExt cx="912" cy="230"/>
          </a:xfrm>
        </p:grpSpPr>
        <p:sp>
          <p:nvSpPr>
            <p:cNvPr id="25611" name="Text Box 60">
              <a:extLst>
                <a:ext uri="{FF2B5EF4-FFF2-40B4-BE49-F238E27FC236}">
                  <a16:creationId xmlns:a16="http://schemas.microsoft.com/office/drawing/2014/main" id="{D04F5693-CD5C-838A-BFB5-B6A09D572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48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 (0, –2)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5612" name="Line 61">
              <a:extLst>
                <a:ext uri="{FF2B5EF4-FFF2-40B4-BE49-F238E27FC236}">
                  <a16:creationId xmlns:a16="http://schemas.microsoft.com/office/drawing/2014/main" id="{E764BB80-FF93-6C5A-2CB7-E36F75234F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448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66">
            <a:extLst>
              <a:ext uri="{FF2B5EF4-FFF2-40B4-BE49-F238E27FC236}">
                <a16:creationId xmlns:a16="http://schemas.microsoft.com/office/drawing/2014/main" id="{DB6D8995-4D92-2EBF-8F66-F81BAE901562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257800"/>
            <a:ext cx="4572000" cy="373063"/>
            <a:chOff x="2160" y="2789"/>
            <a:chExt cx="2880" cy="235"/>
          </a:xfrm>
        </p:grpSpPr>
        <p:sp>
          <p:nvSpPr>
            <p:cNvPr id="25607" name="Line 35">
              <a:extLst>
                <a:ext uri="{FF2B5EF4-FFF2-40B4-BE49-F238E27FC236}">
                  <a16:creationId xmlns:a16="http://schemas.microsoft.com/office/drawing/2014/main" id="{D361ED8C-E87A-381B-5543-5FE539E29A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790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36">
              <a:extLst>
                <a:ext uri="{FF2B5EF4-FFF2-40B4-BE49-F238E27FC236}">
                  <a16:creationId xmlns:a16="http://schemas.microsoft.com/office/drawing/2014/main" id="{B6A4DFC6-455F-E632-90FF-324F351C1F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9" y="2790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Text Box 62">
              <a:extLst>
                <a:ext uri="{FF2B5EF4-FFF2-40B4-BE49-F238E27FC236}">
                  <a16:creationId xmlns:a16="http://schemas.microsoft.com/office/drawing/2014/main" id="{51545AF6-DFDC-ED96-44C6-E5D63EB663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794"/>
              <a:ext cx="288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9A3344"/>
                  </a:solidFill>
                </a:rPr>
                <a:t>C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 </a:t>
              </a:r>
              <a:r>
                <a:rPr lang="en-US" altLang="en-US" sz="2400">
                  <a:solidFill>
                    <a:srgbClr val="008901"/>
                  </a:solidFill>
                </a:rPr>
                <a:t>A </a:t>
              </a:r>
              <a:r>
                <a:rPr lang="en-US" altLang="en-US" sz="2400">
                  <a:solidFill>
                    <a:schemeClr val="tx1"/>
                  </a:solidFill>
                </a:rPr>
                <a:t>+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 (4+0, 3–2) = (4, 1)</a:t>
              </a:r>
            </a:p>
          </p:txBody>
        </p:sp>
        <p:sp>
          <p:nvSpPr>
            <p:cNvPr id="25610" name="Line 63">
              <a:extLst>
                <a:ext uri="{FF2B5EF4-FFF2-40B4-BE49-F238E27FC236}">
                  <a16:creationId xmlns:a16="http://schemas.microsoft.com/office/drawing/2014/main" id="{00F6F685-D4C9-5E49-CCE4-369F03035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1" y="2789"/>
              <a:ext cx="144" cy="1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183F-5065-8836-307D-103C5947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9E050D-1A2C-E924-2AAE-73E073B429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 startAt="4"/>
                </a:pPr>
                <a:r>
                  <a:rPr lang="en-US" dirty="0"/>
                  <a:t>Add vectors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 </a:t>
                </a:r>
                <a:r>
                  <a:rPr lang="en-US" dirty="0"/>
                  <a:t>by components.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9E050D-1A2C-E924-2AAE-73E073B429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0028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17E3-C0C7-564D-9CE4-64B7B2982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E3E6-35DF-FB4F-99BD-768813C7A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vectors are is given in polar coordinates: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Convert both to Cartesian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by components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Convert the sum to polar coordinates if the answer needs to be in polar coordinates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3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ACBBA02C-F1E6-778A-ED22-D8CC8C48A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5F42CA5E-B53C-BC9C-8A7D-CC6888D9E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Is vector addition commutative?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3D958F84-2AB2-E1C9-1834-DCCFDEEF9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438400"/>
            <a:ext cx="6781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/>
              <a:t>Yes.</a:t>
            </a:r>
          </a:p>
          <a:p>
            <a:pPr eaLnBrk="1" hangingPunct="1"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/>
              <a:t>No.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C054E05-1397-D239-6C2F-ACA4A55AC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Vector Addition is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Commutative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81604" name="Line 4">
            <a:extLst>
              <a:ext uri="{FF2B5EF4-FFF2-40B4-BE49-F238E27FC236}">
                <a16:creationId xmlns:a16="http://schemas.microsoft.com/office/drawing/2014/main" id="{E40E62DB-83C4-B3A6-4874-669BE43FF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9050" y="2514600"/>
            <a:ext cx="2667000" cy="685800"/>
          </a:xfrm>
          <a:prstGeom prst="line">
            <a:avLst/>
          </a:prstGeom>
          <a:noFill/>
          <a:ln w="381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09" name="Line 9">
            <a:extLst>
              <a:ext uri="{FF2B5EF4-FFF2-40B4-BE49-F238E27FC236}">
                <a16:creationId xmlns:a16="http://schemas.microsoft.com/office/drawing/2014/main" id="{D002CDD5-FE7F-58FB-1F6E-59E2CACF5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9050" y="2514600"/>
            <a:ext cx="2667000" cy="1143000"/>
          </a:xfrm>
          <a:prstGeom prst="line">
            <a:avLst/>
          </a:prstGeom>
          <a:noFill/>
          <a:ln w="38100">
            <a:solidFill>
              <a:srgbClr val="9A3344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14" name="Line 14">
            <a:extLst>
              <a:ext uri="{FF2B5EF4-FFF2-40B4-BE49-F238E27FC236}">
                <a16:creationId xmlns:a16="http://schemas.microsoft.com/office/drawing/2014/main" id="{189AAB85-BF78-DE5C-09FA-090CEC20F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6050" y="32004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B2941847-577A-08AA-E038-A930DA604ECD}"/>
              </a:ext>
            </a:extLst>
          </p:cNvPr>
          <p:cNvGrpSpPr>
            <a:grpSpLocks/>
          </p:cNvGrpSpPr>
          <p:nvPr/>
        </p:nvGrpSpPr>
        <p:grpSpPr bwMode="auto">
          <a:xfrm>
            <a:off x="6470650" y="2362200"/>
            <a:ext cx="1447800" cy="365125"/>
            <a:chOff x="2496" y="3024"/>
            <a:chExt cx="912" cy="230"/>
          </a:xfrm>
        </p:grpSpPr>
        <p:sp>
          <p:nvSpPr>
            <p:cNvPr id="28701" name="Text Box 19">
              <a:extLst>
                <a:ext uri="{FF2B5EF4-FFF2-40B4-BE49-F238E27FC236}">
                  <a16:creationId xmlns:a16="http://schemas.microsoft.com/office/drawing/2014/main" id="{28A629CB-6F6D-60DA-C7FD-3BC5B14999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3024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8900"/>
                  </a:solidFill>
                </a:rPr>
                <a:t>A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+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rgbClr val="9A3344"/>
                  </a:solidFill>
                </a:rPr>
                <a:t>C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8702" name="Line 20">
              <a:extLst>
                <a:ext uri="{FF2B5EF4-FFF2-40B4-BE49-F238E27FC236}">
                  <a16:creationId xmlns:a16="http://schemas.microsoft.com/office/drawing/2014/main" id="{6EFF0A04-C212-ECC4-0F71-3D398639D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24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21">
              <a:extLst>
                <a:ext uri="{FF2B5EF4-FFF2-40B4-BE49-F238E27FC236}">
                  <a16:creationId xmlns:a16="http://schemas.microsoft.com/office/drawing/2014/main" id="{5FE7F6AE-97B4-ACA8-1F0F-F2C5422E00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024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22">
              <a:extLst>
                <a:ext uri="{FF2B5EF4-FFF2-40B4-BE49-F238E27FC236}">
                  <a16:creationId xmlns:a16="http://schemas.microsoft.com/office/drawing/2014/main" id="{EC470C57-B8E4-87FA-9E45-87D14AE6A5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024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78" name="Group 65">
            <a:extLst>
              <a:ext uri="{FF2B5EF4-FFF2-40B4-BE49-F238E27FC236}">
                <a16:creationId xmlns:a16="http://schemas.microsoft.com/office/drawing/2014/main" id="{243CA5E6-6154-C5E2-9B5A-B05AFDAC4E8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286000"/>
            <a:ext cx="2667000" cy="1371600"/>
            <a:chOff x="624" y="1440"/>
            <a:chExt cx="1680" cy="864"/>
          </a:xfrm>
        </p:grpSpPr>
        <p:grpSp>
          <p:nvGrpSpPr>
            <p:cNvPr id="28692" name="Group 64">
              <a:extLst>
                <a:ext uri="{FF2B5EF4-FFF2-40B4-BE49-F238E27FC236}">
                  <a16:creationId xmlns:a16="http://schemas.microsoft.com/office/drawing/2014/main" id="{708475D6-A01D-3D91-783D-067218AD29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1440"/>
              <a:ext cx="1680" cy="528"/>
              <a:chOff x="624" y="1920"/>
              <a:chExt cx="1680" cy="528"/>
            </a:xfrm>
          </p:grpSpPr>
          <p:sp>
            <p:nvSpPr>
              <p:cNvPr id="28697" name="Line 25">
                <a:extLst>
                  <a:ext uri="{FF2B5EF4-FFF2-40B4-BE49-F238E27FC236}">
                    <a16:creationId xmlns:a16="http://schemas.microsoft.com/office/drawing/2014/main" id="{F6E7E451-795E-DC49-D91A-BADE6EE36C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4" y="2016"/>
                <a:ext cx="1680" cy="432"/>
              </a:xfrm>
              <a:prstGeom prst="line">
                <a:avLst/>
              </a:prstGeom>
              <a:noFill/>
              <a:ln w="38100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698" name="Group 63">
                <a:extLst>
                  <a:ext uri="{FF2B5EF4-FFF2-40B4-BE49-F238E27FC236}">
                    <a16:creationId xmlns:a16="http://schemas.microsoft.com/office/drawing/2014/main" id="{584723B4-E01F-7041-212A-61D1DA696D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1920"/>
                <a:ext cx="192" cy="230"/>
                <a:chOff x="1440" y="1920"/>
                <a:chExt cx="192" cy="230"/>
              </a:xfrm>
            </p:grpSpPr>
            <p:sp>
              <p:nvSpPr>
                <p:cNvPr id="28699" name="Text Box 26">
                  <a:extLst>
                    <a:ext uri="{FF2B5EF4-FFF2-40B4-BE49-F238E27FC236}">
                      <a16:creationId xmlns:a16="http://schemas.microsoft.com/office/drawing/2014/main" id="{13B1921A-93FE-BCD1-2D34-B26DAEF1831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0" y="1920"/>
                  <a:ext cx="192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>
                      <a:solidFill>
                        <a:srgbClr val="008901"/>
                      </a:solidFill>
                    </a:rPr>
                    <a:t>A</a:t>
                  </a:r>
                  <a:endParaRPr lang="en-US" altLang="en-US" sz="18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700" name="Line 27">
                  <a:extLst>
                    <a:ext uri="{FF2B5EF4-FFF2-40B4-BE49-F238E27FC236}">
                      <a16:creationId xmlns:a16="http://schemas.microsoft.com/office/drawing/2014/main" id="{E7B18475-8028-E4DC-8644-98C74B1F40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4" y="192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00890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693" name="Group 61">
              <a:extLst>
                <a:ext uri="{FF2B5EF4-FFF2-40B4-BE49-F238E27FC236}">
                  <a16:creationId xmlns:a16="http://schemas.microsoft.com/office/drawing/2014/main" id="{85AFD597-1E31-D425-5C99-42E3B95EC7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2016"/>
              <a:ext cx="240" cy="288"/>
              <a:chOff x="1392" y="2928"/>
              <a:chExt cx="240" cy="288"/>
            </a:xfrm>
          </p:grpSpPr>
          <p:sp>
            <p:nvSpPr>
              <p:cNvPr id="28694" name="Line 28">
                <a:extLst>
                  <a:ext uri="{FF2B5EF4-FFF2-40B4-BE49-F238E27FC236}">
                    <a16:creationId xmlns:a16="http://schemas.microsoft.com/office/drawing/2014/main" id="{A5F33D9E-F663-83BC-E532-2902C83892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928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Text Box 29">
                <a:extLst>
                  <a:ext uri="{FF2B5EF4-FFF2-40B4-BE49-F238E27FC236}">
                    <a16:creationId xmlns:a16="http://schemas.microsoft.com/office/drawing/2014/main" id="{B592A8D2-4BEC-D06E-FA2D-46A8E85A99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0" y="297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hlink"/>
                    </a:solidFill>
                  </a:rPr>
                  <a:t>B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696" name="Line 30">
                <a:extLst>
                  <a:ext uri="{FF2B5EF4-FFF2-40B4-BE49-F238E27FC236}">
                    <a16:creationId xmlns:a16="http://schemas.microsoft.com/office/drawing/2014/main" id="{2FA25ABB-44B1-903F-47C8-BC4BB48C2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2982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6">
            <a:extLst>
              <a:ext uri="{FF2B5EF4-FFF2-40B4-BE49-F238E27FC236}">
                <a16:creationId xmlns:a16="http://schemas.microsoft.com/office/drawing/2014/main" id="{8B162192-EC67-B960-4F6C-B9A15C75F074}"/>
              </a:ext>
            </a:extLst>
          </p:cNvPr>
          <p:cNvGrpSpPr>
            <a:grpSpLocks/>
          </p:cNvGrpSpPr>
          <p:nvPr/>
        </p:nvGrpSpPr>
        <p:grpSpPr bwMode="auto">
          <a:xfrm>
            <a:off x="5251450" y="3581400"/>
            <a:ext cx="1447800" cy="365125"/>
            <a:chOff x="3744" y="3648"/>
            <a:chExt cx="912" cy="230"/>
          </a:xfrm>
        </p:grpSpPr>
        <p:sp>
          <p:nvSpPr>
            <p:cNvPr id="28688" name="Text Box 32">
              <a:extLst>
                <a:ext uri="{FF2B5EF4-FFF2-40B4-BE49-F238E27FC236}">
                  <a16:creationId xmlns:a16="http://schemas.microsoft.com/office/drawing/2014/main" id="{D6DC1A16-1FA7-FED2-3675-4847EBE31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48"/>
              <a:ext cx="9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B</a:t>
              </a:r>
              <a:r>
                <a:rPr lang="en-US" altLang="en-US" sz="2400">
                  <a:solidFill>
                    <a:srgbClr val="008900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+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rgbClr val="008900"/>
                  </a:solidFill>
                </a:rPr>
                <a:t>A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  <a:r>
                <a:rPr lang="en-US" altLang="en-US" sz="2400">
                  <a:solidFill>
                    <a:srgbClr val="008901"/>
                  </a:solidFill>
                </a:rPr>
                <a:t> </a:t>
              </a:r>
              <a:r>
                <a:rPr lang="en-US" altLang="en-US" sz="2400">
                  <a:solidFill>
                    <a:srgbClr val="9A3344"/>
                  </a:solidFill>
                </a:rPr>
                <a:t>C</a:t>
              </a:r>
              <a:endParaRPr lang="en-US" altLang="en-US" sz="1800" b="1">
                <a:solidFill>
                  <a:schemeClr val="tx1"/>
                </a:solidFill>
              </a:endParaRPr>
            </a:p>
          </p:txBody>
        </p:sp>
        <p:sp>
          <p:nvSpPr>
            <p:cNvPr id="28689" name="Line 33">
              <a:extLst>
                <a:ext uri="{FF2B5EF4-FFF2-40B4-BE49-F238E27FC236}">
                  <a16:creationId xmlns:a16="http://schemas.microsoft.com/office/drawing/2014/main" id="{FC0AAC5C-A6F7-BFB4-774E-52379CE20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648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Line 34">
              <a:extLst>
                <a:ext uri="{FF2B5EF4-FFF2-40B4-BE49-F238E27FC236}">
                  <a16:creationId xmlns:a16="http://schemas.microsoft.com/office/drawing/2014/main" id="{414FBBEF-3FC5-8724-D3B0-565D2618D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648"/>
              <a:ext cx="144" cy="0"/>
            </a:xfrm>
            <a:prstGeom prst="line">
              <a:avLst/>
            </a:prstGeom>
            <a:noFill/>
            <a:ln w="9525">
              <a:solidFill>
                <a:srgbClr val="0089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Line 35">
              <a:extLst>
                <a:ext uri="{FF2B5EF4-FFF2-40B4-BE49-F238E27FC236}">
                  <a16:creationId xmlns:a16="http://schemas.microsoft.com/office/drawing/2014/main" id="{8C514A3B-5533-EDFD-2D40-FAF481B64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648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1641" name="Line 41">
            <a:extLst>
              <a:ext uri="{FF2B5EF4-FFF2-40B4-BE49-F238E27FC236}">
                <a16:creationId xmlns:a16="http://schemas.microsoft.com/office/drawing/2014/main" id="{ECB3C1C3-FF50-F096-731A-13C652902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527300"/>
            <a:ext cx="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647" name="Line 47">
            <a:extLst>
              <a:ext uri="{FF2B5EF4-FFF2-40B4-BE49-F238E27FC236}">
                <a16:creationId xmlns:a16="http://schemas.microsoft.com/office/drawing/2014/main" id="{F4A8153E-FDF3-8E86-7C45-038AB05E81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971800"/>
            <a:ext cx="2667000" cy="685800"/>
          </a:xfrm>
          <a:prstGeom prst="line">
            <a:avLst/>
          </a:prstGeom>
          <a:noFill/>
          <a:ln w="38100">
            <a:solidFill>
              <a:srgbClr val="00890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0">
            <a:extLst>
              <a:ext uri="{FF2B5EF4-FFF2-40B4-BE49-F238E27FC236}">
                <a16:creationId xmlns:a16="http://schemas.microsoft.com/office/drawing/2014/main" id="{ABEBA77F-2BBE-A48A-A57D-7C008D23D3BF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334000"/>
            <a:ext cx="3200400" cy="549275"/>
            <a:chOff x="2592" y="3456"/>
            <a:chExt cx="2016" cy="346"/>
          </a:xfrm>
        </p:grpSpPr>
        <p:sp>
          <p:nvSpPr>
            <p:cNvPr id="28683" name="Text Box 54">
              <a:extLst>
                <a:ext uri="{FF2B5EF4-FFF2-40B4-BE49-F238E27FC236}">
                  <a16:creationId xmlns:a16="http://schemas.microsoft.com/office/drawing/2014/main" id="{590C1BFE-49AF-F087-E0A4-5BF0920FB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456"/>
              <a:ext cx="201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600">
                  <a:solidFill>
                    <a:srgbClr val="008900"/>
                  </a:solidFill>
                </a:rPr>
                <a:t>A</a:t>
              </a:r>
              <a:r>
                <a:rPr lang="en-US" altLang="en-US" sz="3600">
                  <a:solidFill>
                    <a:schemeClr val="hlink"/>
                  </a:solidFill>
                </a:rPr>
                <a:t> </a:t>
              </a:r>
              <a:r>
                <a:rPr lang="en-US" altLang="en-US" sz="3600">
                  <a:solidFill>
                    <a:schemeClr val="tx1"/>
                  </a:solidFill>
                </a:rPr>
                <a:t>+</a:t>
              </a:r>
              <a:r>
                <a:rPr lang="en-US" altLang="en-US" sz="3600">
                  <a:solidFill>
                    <a:schemeClr val="hlink"/>
                  </a:solidFill>
                </a:rPr>
                <a:t> B </a:t>
              </a:r>
              <a:r>
                <a:rPr lang="en-US" altLang="en-US" sz="3600">
                  <a:solidFill>
                    <a:schemeClr val="tx1"/>
                  </a:solidFill>
                </a:rPr>
                <a:t>=</a:t>
              </a:r>
              <a:r>
                <a:rPr lang="en-US" altLang="en-US" sz="3600">
                  <a:solidFill>
                    <a:schemeClr val="hlink"/>
                  </a:solidFill>
                </a:rPr>
                <a:t> B</a:t>
              </a:r>
              <a:r>
                <a:rPr lang="en-US" altLang="en-US" sz="3600">
                  <a:solidFill>
                    <a:srgbClr val="008900"/>
                  </a:solidFill>
                </a:rPr>
                <a:t> </a:t>
              </a:r>
              <a:r>
                <a:rPr lang="en-US" altLang="en-US" sz="3600">
                  <a:solidFill>
                    <a:schemeClr val="tx1"/>
                  </a:solidFill>
                </a:rPr>
                <a:t>+</a:t>
              </a:r>
              <a:r>
                <a:rPr lang="en-US" altLang="en-US" sz="3600">
                  <a:solidFill>
                    <a:srgbClr val="008901"/>
                  </a:solidFill>
                </a:rPr>
                <a:t> </a:t>
              </a:r>
              <a:r>
                <a:rPr lang="en-US" altLang="en-US" sz="3600">
                  <a:solidFill>
                    <a:srgbClr val="008900"/>
                  </a:solidFill>
                </a:rPr>
                <a:t>A</a:t>
              </a:r>
              <a:endParaRPr lang="en-US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28684" name="Line 55">
              <a:extLst>
                <a:ext uri="{FF2B5EF4-FFF2-40B4-BE49-F238E27FC236}">
                  <a16:creationId xmlns:a16="http://schemas.microsoft.com/office/drawing/2014/main" id="{FD431BF7-8564-FB7B-91B6-69744E7B2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3479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Line 56">
              <a:extLst>
                <a:ext uri="{FF2B5EF4-FFF2-40B4-BE49-F238E27FC236}">
                  <a16:creationId xmlns:a16="http://schemas.microsoft.com/office/drawing/2014/main" id="{08235248-295A-A74D-1D2C-CB043CD8D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4" y="3480"/>
              <a:ext cx="144" cy="0"/>
            </a:xfrm>
            <a:prstGeom prst="line">
              <a:avLst/>
            </a:prstGeom>
            <a:noFill/>
            <a:ln w="9525">
              <a:solidFill>
                <a:srgbClr val="0089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Line 58">
              <a:extLst>
                <a:ext uri="{FF2B5EF4-FFF2-40B4-BE49-F238E27FC236}">
                  <a16:creationId xmlns:a16="http://schemas.microsoft.com/office/drawing/2014/main" id="{84E174D7-65A7-F463-07CA-2175CCF47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480"/>
              <a:ext cx="144" cy="0"/>
            </a:xfrm>
            <a:prstGeom prst="line">
              <a:avLst/>
            </a:prstGeom>
            <a:noFill/>
            <a:ln w="9525">
              <a:solidFill>
                <a:srgbClr val="0089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Line 59">
              <a:extLst>
                <a:ext uri="{FF2B5EF4-FFF2-40B4-BE49-F238E27FC236}">
                  <a16:creationId xmlns:a16="http://schemas.microsoft.com/office/drawing/2014/main" id="{1A610FE9-7462-3689-F2BA-110A7B37B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479"/>
              <a:ext cx="144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3863168" presetClass="entr" presetSubtype="339394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3863168" presetClass="entr" presetSubtype="3394017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3863168" presetClass="entr" presetSubtype="3394099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E858F24C-E500-7822-C81E-6C04AECC6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Respect the Units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0692C007-513A-EB98-B117-8ACA8E16C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For a vector sum to be meaningful, the vectors you add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must have the same units</a:t>
            </a:r>
            <a:r>
              <a:rPr lang="en-US" altLang="en-US">
                <a:ea typeface="ＭＳ Ｐゴシック" panose="020B0600070205080204" pitchFamily="34" charset="-128"/>
              </a:rPr>
              <a:t>!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72CB2C47-DB70-2376-F097-E89FA733C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338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buFontTx/>
              <a:buNone/>
            </a:pPr>
            <a:r>
              <a:rPr lang="en-US" altLang="en-US"/>
              <a:t>5 s + 10 s = 15 s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D44F3D35-89AF-0B6A-89F0-E0C71BACF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411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buFontTx/>
              <a:buNone/>
            </a:pPr>
            <a:r>
              <a:rPr lang="en-US" altLang="en-US"/>
              <a:t>5 kg + 10 m = 15 ?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B56B479D-3131-7001-2A49-D22BEAF0C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530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Or, algebra in general: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DB679534-A038-2DD1-6C35-26C03C83B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buFontTx/>
              <a:buNone/>
            </a:pPr>
            <a:r>
              <a:rPr lang="en-US" altLang="en-US"/>
              <a:t>5 a + 10 a = 15 a</a:t>
            </a:r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665959F8-F6D5-B7EE-4413-4FA4AA7B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172200"/>
            <a:ext cx="411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buFontTx/>
              <a:buNone/>
            </a:pPr>
            <a:r>
              <a:rPr lang="en-US" altLang="en-US"/>
              <a:t>5 b + 10 c = 15 ?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243A766D-9CF4-73F5-DC8B-1F3FD90112CD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657600"/>
            <a:ext cx="1685925" cy="519113"/>
            <a:chOff x="2496" y="2304"/>
            <a:chExt cx="1062" cy="327"/>
          </a:xfrm>
        </p:grpSpPr>
        <p:sp>
          <p:nvSpPr>
            <p:cNvPr id="29717" name="Text Box 9">
              <a:extLst>
                <a:ext uri="{FF2B5EF4-FFF2-40B4-BE49-F238E27FC236}">
                  <a16:creationId xmlns:a16="http://schemas.microsoft.com/office/drawing/2014/main" id="{33489F08-BC8E-19AD-175C-5F46A482E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304"/>
              <a:ext cx="6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14AD00"/>
                  </a:solidFill>
                </a:rPr>
                <a:t>good!</a:t>
              </a:r>
            </a:p>
          </p:txBody>
        </p:sp>
        <p:sp>
          <p:nvSpPr>
            <p:cNvPr id="29718" name="Freeform 14">
              <a:extLst>
                <a:ext uri="{FF2B5EF4-FFF2-40B4-BE49-F238E27FC236}">
                  <a16:creationId xmlns:a16="http://schemas.microsoft.com/office/drawing/2014/main" id="{917A4BB2-4F77-013F-70A5-94E9F79CD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2304"/>
              <a:ext cx="307" cy="240"/>
            </a:xfrm>
            <a:custGeom>
              <a:avLst/>
              <a:gdLst>
                <a:gd name="T0" fmla="*/ 0 w 307"/>
                <a:gd name="T1" fmla="*/ 173 h 240"/>
                <a:gd name="T2" fmla="*/ 67 w 307"/>
                <a:gd name="T3" fmla="*/ 240 h 240"/>
                <a:gd name="T4" fmla="*/ 307 w 307"/>
                <a:gd name="T5" fmla="*/ 0 h 240"/>
                <a:gd name="T6" fmla="*/ 0 60000 65536"/>
                <a:gd name="T7" fmla="*/ 0 60000 65536"/>
                <a:gd name="T8" fmla="*/ 0 60000 65536"/>
                <a:gd name="T9" fmla="*/ 0 w 307"/>
                <a:gd name="T10" fmla="*/ 0 h 240"/>
                <a:gd name="T11" fmla="*/ 307 w 307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" h="240">
                  <a:moveTo>
                    <a:pt x="0" y="173"/>
                  </a:moveTo>
                  <a:cubicBezTo>
                    <a:pt x="35" y="195"/>
                    <a:pt x="39" y="203"/>
                    <a:pt x="67" y="240"/>
                  </a:cubicBezTo>
                  <a:cubicBezTo>
                    <a:pt x="118" y="177"/>
                    <a:pt x="222" y="67"/>
                    <a:pt x="307" y="0"/>
                  </a:cubicBezTo>
                </a:path>
              </a:pathLst>
            </a:custGeom>
            <a:noFill/>
            <a:ln w="28575" cmpd="sng">
              <a:solidFill>
                <a:srgbClr val="14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7">
            <a:extLst>
              <a:ext uri="{FF2B5EF4-FFF2-40B4-BE49-F238E27FC236}">
                <a16:creationId xmlns:a16="http://schemas.microsoft.com/office/drawing/2014/main" id="{8917ACE3-F5A0-0C5E-528B-A9F6248EBB2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343400"/>
            <a:ext cx="4268788" cy="519113"/>
            <a:chOff x="672" y="2736"/>
            <a:chExt cx="2689" cy="327"/>
          </a:xfrm>
        </p:grpSpPr>
        <p:sp>
          <p:nvSpPr>
            <p:cNvPr id="29714" name="Freeform 16">
              <a:extLst>
                <a:ext uri="{FF2B5EF4-FFF2-40B4-BE49-F238E27FC236}">
                  <a16:creationId xmlns:a16="http://schemas.microsoft.com/office/drawing/2014/main" id="{97C75695-5012-3A45-2CD6-A0B64829A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" y="2784"/>
              <a:ext cx="2016" cy="240"/>
            </a:xfrm>
            <a:custGeom>
              <a:avLst/>
              <a:gdLst>
                <a:gd name="T0" fmla="*/ 0 w 2016"/>
                <a:gd name="T1" fmla="*/ 0 h 240"/>
                <a:gd name="T2" fmla="*/ 2016 w 2016"/>
                <a:gd name="T3" fmla="*/ 240 h 240"/>
                <a:gd name="T4" fmla="*/ 0 60000 65536"/>
                <a:gd name="T5" fmla="*/ 0 60000 65536"/>
                <a:gd name="T6" fmla="*/ 0 w 2016"/>
                <a:gd name="T7" fmla="*/ 0 h 240"/>
                <a:gd name="T8" fmla="*/ 2016 w 2016"/>
                <a:gd name="T9" fmla="*/ 240 h 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16" h="240">
                  <a:moveTo>
                    <a:pt x="0" y="0"/>
                  </a:moveTo>
                  <a:cubicBezTo>
                    <a:pt x="651" y="21"/>
                    <a:pt x="1971" y="213"/>
                    <a:pt x="2016" y="240"/>
                  </a:cubicBezTo>
                </a:path>
              </a:pathLst>
            </a:custGeom>
            <a:noFill/>
            <a:ln w="19050" cmpd="sng">
              <a:solidFill>
                <a:srgbClr val="DA00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Text Box 15">
              <a:extLst>
                <a:ext uri="{FF2B5EF4-FFF2-40B4-BE49-F238E27FC236}">
                  <a16:creationId xmlns:a16="http://schemas.microsoft.com/office/drawing/2014/main" id="{C5FA4D23-61E4-D3A0-7072-7BEFFE7A2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736"/>
              <a:ext cx="57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DA0023"/>
                  </a:solidFill>
                </a:rPr>
                <a:t>Bad!</a:t>
              </a:r>
            </a:p>
          </p:txBody>
        </p:sp>
        <p:sp>
          <p:nvSpPr>
            <p:cNvPr id="29716" name="Freeform 17">
              <a:extLst>
                <a:ext uri="{FF2B5EF4-FFF2-40B4-BE49-F238E27FC236}">
                  <a16:creationId xmlns:a16="http://schemas.microsoft.com/office/drawing/2014/main" id="{9979C267-08BB-AF97-1408-56FAD6939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2784"/>
              <a:ext cx="1824" cy="240"/>
            </a:xfrm>
            <a:custGeom>
              <a:avLst/>
              <a:gdLst>
                <a:gd name="T0" fmla="*/ 0 w 1824"/>
                <a:gd name="T1" fmla="*/ 240 h 240"/>
                <a:gd name="T2" fmla="*/ 1824 w 1824"/>
                <a:gd name="T3" fmla="*/ 0 h 240"/>
                <a:gd name="T4" fmla="*/ 0 60000 65536"/>
                <a:gd name="T5" fmla="*/ 0 60000 65536"/>
                <a:gd name="T6" fmla="*/ 0 w 1824"/>
                <a:gd name="T7" fmla="*/ 0 h 240"/>
                <a:gd name="T8" fmla="*/ 1824 w 1824"/>
                <a:gd name="T9" fmla="*/ 240 h 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4" h="240">
                  <a:moveTo>
                    <a:pt x="0" y="240"/>
                  </a:moveTo>
                  <a:cubicBezTo>
                    <a:pt x="757" y="72"/>
                    <a:pt x="1592" y="8"/>
                    <a:pt x="1824" y="0"/>
                  </a:cubicBezTo>
                </a:path>
              </a:pathLst>
            </a:custGeom>
            <a:noFill/>
            <a:ln w="19050" cmpd="sng">
              <a:solidFill>
                <a:srgbClr val="DA00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1">
            <a:extLst>
              <a:ext uri="{FF2B5EF4-FFF2-40B4-BE49-F238E27FC236}">
                <a16:creationId xmlns:a16="http://schemas.microsoft.com/office/drawing/2014/main" id="{2E365C53-7876-07A7-B818-38ACA147375B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5486400"/>
            <a:ext cx="1685925" cy="519113"/>
            <a:chOff x="2496" y="2304"/>
            <a:chExt cx="1062" cy="327"/>
          </a:xfrm>
        </p:grpSpPr>
        <p:sp>
          <p:nvSpPr>
            <p:cNvPr id="29712" name="Text Box 22">
              <a:extLst>
                <a:ext uri="{FF2B5EF4-FFF2-40B4-BE49-F238E27FC236}">
                  <a16:creationId xmlns:a16="http://schemas.microsoft.com/office/drawing/2014/main" id="{95FF66E7-4510-5847-2489-6889C6903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304"/>
              <a:ext cx="6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14AD00"/>
                  </a:solidFill>
                </a:rPr>
                <a:t>good!</a:t>
              </a:r>
            </a:p>
          </p:txBody>
        </p:sp>
        <p:sp>
          <p:nvSpPr>
            <p:cNvPr id="29713" name="Freeform 23">
              <a:extLst>
                <a:ext uri="{FF2B5EF4-FFF2-40B4-BE49-F238E27FC236}">
                  <a16:creationId xmlns:a16="http://schemas.microsoft.com/office/drawing/2014/main" id="{79328C29-5B94-E625-8FD7-D13380181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2304"/>
              <a:ext cx="307" cy="240"/>
            </a:xfrm>
            <a:custGeom>
              <a:avLst/>
              <a:gdLst>
                <a:gd name="T0" fmla="*/ 0 w 307"/>
                <a:gd name="T1" fmla="*/ 173 h 240"/>
                <a:gd name="T2" fmla="*/ 67 w 307"/>
                <a:gd name="T3" fmla="*/ 240 h 240"/>
                <a:gd name="T4" fmla="*/ 307 w 307"/>
                <a:gd name="T5" fmla="*/ 0 h 240"/>
                <a:gd name="T6" fmla="*/ 0 60000 65536"/>
                <a:gd name="T7" fmla="*/ 0 60000 65536"/>
                <a:gd name="T8" fmla="*/ 0 60000 65536"/>
                <a:gd name="T9" fmla="*/ 0 w 307"/>
                <a:gd name="T10" fmla="*/ 0 h 240"/>
                <a:gd name="T11" fmla="*/ 307 w 307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" h="240">
                  <a:moveTo>
                    <a:pt x="0" y="173"/>
                  </a:moveTo>
                  <a:cubicBezTo>
                    <a:pt x="35" y="195"/>
                    <a:pt x="39" y="203"/>
                    <a:pt x="67" y="240"/>
                  </a:cubicBezTo>
                  <a:cubicBezTo>
                    <a:pt x="118" y="177"/>
                    <a:pt x="222" y="67"/>
                    <a:pt x="307" y="0"/>
                  </a:cubicBezTo>
                </a:path>
              </a:pathLst>
            </a:custGeom>
            <a:noFill/>
            <a:ln w="28575" cmpd="sng">
              <a:solidFill>
                <a:srgbClr val="14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>
            <a:extLst>
              <a:ext uri="{FF2B5EF4-FFF2-40B4-BE49-F238E27FC236}">
                <a16:creationId xmlns:a16="http://schemas.microsoft.com/office/drawing/2014/main" id="{D7EEF24C-7785-110A-4499-C928706ADED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6186488"/>
            <a:ext cx="4268788" cy="519112"/>
            <a:chOff x="672" y="2736"/>
            <a:chExt cx="2689" cy="327"/>
          </a:xfrm>
        </p:grpSpPr>
        <p:sp>
          <p:nvSpPr>
            <p:cNvPr id="29709" name="Freeform 29">
              <a:extLst>
                <a:ext uri="{FF2B5EF4-FFF2-40B4-BE49-F238E27FC236}">
                  <a16:creationId xmlns:a16="http://schemas.microsoft.com/office/drawing/2014/main" id="{16A9AE3A-EEB8-007B-26F9-12A23E383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" y="2784"/>
              <a:ext cx="2016" cy="240"/>
            </a:xfrm>
            <a:custGeom>
              <a:avLst/>
              <a:gdLst>
                <a:gd name="T0" fmla="*/ 0 w 2016"/>
                <a:gd name="T1" fmla="*/ 0 h 240"/>
                <a:gd name="T2" fmla="*/ 2016 w 2016"/>
                <a:gd name="T3" fmla="*/ 240 h 240"/>
                <a:gd name="T4" fmla="*/ 0 60000 65536"/>
                <a:gd name="T5" fmla="*/ 0 60000 65536"/>
                <a:gd name="T6" fmla="*/ 0 w 2016"/>
                <a:gd name="T7" fmla="*/ 0 h 240"/>
                <a:gd name="T8" fmla="*/ 2016 w 2016"/>
                <a:gd name="T9" fmla="*/ 240 h 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016" h="240">
                  <a:moveTo>
                    <a:pt x="0" y="0"/>
                  </a:moveTo>
                  <a:cubicBezTo>
                    <a:pt x="651" y="21"/>
                    <a:pt x="1971" y="213"/>
                    <a:pt x="2016" y="240"/>
                  </a:cubicBezTo>
                </a:path>
              </a:pathLst>
            </a:custGeom>
            <a:noFill/>
            <a:ln w="19050" cmpd="sng">
              <a:solidFill>
                <a:srgbClr val="DA00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Text Box 30">
              <a:extLst>
                <a:ext uri="{FF2B5EF4-FFF2-40B4-BE49-F238E27FC236}">
                  <a16:creationId xmlns:a16="http://schemas.microsoft.com/office/drawing/2014/main" id="{25C66DA1-7CB4-B335-178B-E67E85C14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736"/>
              <a:ext cx="57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rgbClr val="DA0023"/>
                  </a:solidFill>
                </a:rPr>
                <a:t>Bad!</a:t>
              </a:r>
            </a:p>
          </p:txBody>
        </p:sp>
        <p:sp>
          <p:nvSpPr>
            <p:cNvPr id="29711" name="Freeform 31">
              <a:extLst>
                <a:ext uri="{FF2B5EF4-FFF2-40B4-BE49-F238E27FC236}">
                  <a16:creationId xmlns:a16="http://schemas.microsoft.com/office/drawing/2014/main" id="{8E44FDB6-A8E3-06B0-705D-2FBBD7B60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2784"/>
              <a:ext cx="1824" cy="240"/>
            </a:xfrm>
            <a:custGeom>
              <a:avLst/>
              <a:gdLst>
                <a:gd name="T0" fmla="*/ 0 w 1824"/>
                <a:gd name="T1" fmla="*/ 240 h 240"/>
                <a:gd name="T2" fmla="*/ 1824 w 1824"/>
                <a:gd name="T3" fmla="*/ 0 h 240"/>
                <a:gd name="T4" fmla="*/ 0 60000 65536"/>
                <a:gd name="T5" fmla="*/ 0 60000 65536"/>
                <a:gd name="T6" fmla="*/ 0 w 1824"/>
                <a:gd name="T7" fmla="*/ 0 h 240"/>
                <a:gd name="T8" fmla="*/ 1824 w 1824"/>
                <a:gd name="T9" fmla="*/ 240 h 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24" h="240">
                  <a:moveTo>
                    <a:pt x="0" y="240"/>
                  </a:moveTo>
                  <a:cubicBezTo>
                    <a:pt x="757" y="72"/>
                    <a:pt x="1592" y="8"/>
                    <a:pt x="1824" y="0"/>
                  </a:cubicBezTo>
                </a:path>
              </a:pathLst>
            </a:custGeom>
            <a:noFill/>
            <a:ln w="19050" cmpd="sng">
              <a:solidFill>
                <a:srgbClr val="DA00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16" name="Rectangle 32">
            <a:extLst>
              <a:ext uri="{FF2B5EF4-FFF2-40B4-BE49-F238E27FC236}">
                <a16:creationId xmlns:a16="http://schemas.microsoft.com/office/drawing/2014/main" id="{29264E23-E556-FFA3-DC31-3CFC73900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441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Just as with scalars: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8301696" presetClass="entr" presetSubtype="3842628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8301696" presetClass="entr" presetSubtype="384264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8301696" presetClass="entr" presetSubtype="3842662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8301696" presetClass="entr" presetSubtype="3842670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89" grpId="0" autoUpdateAnimBg="0"/>
      <p:bldP spid="41990" grpId="0" autoUpdateAnimBg="0"/>
      <p:bldP spid="41991" grpId="0" autoUpdateAnimBg="0"/>
      <p:bldP spid="41992" grpId="0" autoUpdateAnimBg="0"/>
      <p:bldP spid="4201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6D55279-7BF5-5DA4-BFA0-801A08A56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Subtract Vectors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8FEA851F-2507-33C7-F3EC-55FA0521BD0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657601"/>
            <a:ext cx="2667000" cy="1096963"/>
            <a:chOff x="336" y="2064"/>
            <a:chExt cx="1680" cy="691"/>
          </a:xfrm>
        </p:grpSpPr>
        <p:sp>
          <p:nvSpPr>
            <p:cNvPr id="30752" name="Line 3">
              <a:extLst>
                <a:ext uri="{FF2B5EF4-FFF2-40B4-BE49-F238E27FC236}">
                  <a16:creationId xmlns:a16="http://schemas.microsoft.com/office/drawing/2014/main" id="{6234EA8F-5568-BC89-986A-CAE33B355E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2160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Line 4">
              <a:extLst>
                <a:ext uri="{FF2B5EF4-FFF2-40B4-BE49-F238E27FC236}">
                  <a16:creationId xmlns:a16="http://schemas.microsoft.com/office/drawing/2014/main" id="{47A2E6CA-9E18-199B-171D-21933C00B2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467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54" name="Group 31">
              <a:extLst>
                <a:ext uri="{FF2B5EF4-FFF2-40B4-BE49-F238E27FC236}">
                  <a16:creationId xmlns:a16="http://schemas.microsoft.com/office/drawing/2014/main" id="{E0F0CC43-E4A5-A051-4BC9-023698F0C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064"/>
              <a:ext cx="192" cy="230"/>
              <a:chOff x="1152" y="2064"/>
              <a:chExt cx="192" cy="230"/>
            </a:xfrm>
          </p:grpSpPr>
          <p:sp>
            <p:nvSpPr>
              <p:cNvPr id="30758" name="Text Box 6">
                <a:extLst>
                  <a:ext uri="{FF2B5EF4-FFF2-40B4-BE49-F238E27FC236}">
                    <a16:creationId xmlns:a16="http://schemas.microsoft.com/office/drawing/2014/main" id="{1D49651E-E821-7CE5-C595-968F2E9567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06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008901"/>
                    </a:solidFill>
                  </a:rPr>
                  <a:t>A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759" name="Line 7">
                <a:extLst>
                  <a:ext uri="{FF2B5EF4-FFF2-40B4-BE49-F238E27FC236}">
                    <a16:creationId xmlns:a16="http://schemas.microsoft.com/office/drawing/2014/main" id="{72E7F271-090D-07E2-7CB5-82E53B9E7D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6" y="206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55" name="Group 33">
              <a:extLst>
                <a:ext uri="{FF2B5EF4-FFF2-40B4-BE49-F238E27FC236}">
                  <a16:creationId xmlns:a16="http://schemas.microsoft.com/office/drawing/2014/main" id="{17CE0152-1760-48A1-923B-01641C79F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2516"/>
              <a:ext cx="192" cy="236"/>
              <a:chOff x="720" y="2516"/>
              <a:chExt cx="192" cy="236"/>
            </a:xfrm>
          </p:grpSpPr>
          <p:sp>
            <p:nvSpPr>
              <p:cNvPr id="30756" name="Text Box 10">
                <a:extLst>
                  <a:ext uri="{FF2B5EF4-FFF2-40B4-BE49-F238E27FC236}">
                    <a16:creationId xmlns:a16="http://schemas.microsoft.com/office/drawing/2014/main" id="{66AC9D5B-6A62-78BD-5697-C02F7F5193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" y="2522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hlink"/>
                    </a:solidFill>
                  </a:rPr>
                  <a:t>B</a:t>
                </a:r>
                <a:endParaRPr lang="en-US" altLang="en-US" sz="1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757" name="Line 11">
                <a:extLst>
                  <a:ext uri="{FF2B5EF4-FFF2-40B4-BE49-F238E27FC236}">
                    <a16:creationId xmlns:a16="http://schemas.microsoft.com/office/drawing/2014/main" id="{3C581236-21CD-42F4-AD3E-ACF0C48F85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4" y="25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23" name="Rectangle 17">
            <a:extLst>
              <a:ext uri="{FF2B5EF4-FFF2-40B4-BE49-F238E27FC236}">
                <a16:creationId xmlns:a16="http://schemas.microsoft.com/office/drawing/2014/main" id="{ED1A7153-288E-54F6-0E6A-30C6F9F3A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00200"/>
            <a:ext cx="7239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/>
              <a:t>Add the </a:t>
            </a:r>
            <a:r>
              <a:rPr lang="en-US" altLang="en-US" dirty="0">
                <a:solidFill>
                  <a:schemeClr val="accent2"/>
                </a:solidFill>
              </a:rPr>
              <a:t>negative</a:t>
            </a:r>
            <a:r>
              <a:rPr lang="en-US" altLang="en-US" dirty="0"/>
              <a:t> of the vector being subtracted.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grpSp>
        <p:nvGrpSpPr>
          <p:cNvPr id="5" name="Group 39">
            <a:extLst>
              <a:ext uri="{FF2B5EF4-FFF2-40B4-BE49-F238E27FC236}">
                <a16:creationId xmlns:a16="http://schemas.microsoft.com/office/drawing/2014/main" id="{E7279063-F9F4-AF94-CA23-44EDA4004A4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267205"/>
            <a:ext cx="609600" cy="522288"/>
            <a:chOff x="900" y="3028"/>
            <a:chExt cx="384" cy="329"/>
          </a:xfrm>
        </p:grpSpPr>
        <p:sp>
          <p:nvSpPr>
            <p:cNvPr id="30748" name="Line 18">
              <a:extLst>
                <a:ext uri="{FF2B5EF4-FFF2-40B4-BE49-F238E27FC236}">
                  <a16:creationId xmlns:a16="http://schemas.microsoft.com/office/drawing/2014/main" id="{2E49AEC9-9B74-C3A9-BA4F-D87A85413D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00" y="3028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49" name="Group 34">
              <a:extLst>
                <a:ext uri="{FF2B5EF4-FFF2-40B4-BE49-F238E27FC236}">
                  <a16:creationId xmlns:a16="http://schemas.microsoft.com/office/drawing/2014/main" id="{558C03CE-51D3-4C05-369C-EF1B4A90C3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0" y="3124"/>
              <a:ext cx="384" cy="233"/>
              <a:chOff x="900" y="3124"/>
              <a:chExt cx="384" cy="233"/>
            </a:xfrm>
          </p:grpSpPr>
          <p:sp>
            <p:nvSpPr>
              <p:cNvPr id="30750" name="Text Box 19">
                <a:extLst>
                  <a:ext uri="{FF2B5EF4-FFF2-40B4-BE49-F238E27FC236}">
                    <a16:creationId xmlns:a16="http://schemas.microsoft.com/office/drawing/2014/main" id="{DA28A16E-043D-88BE-9573-E1CBAE9949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" y="3124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tx1"/>
                    </a:solidFill>
                  </a:rPr>
                  <a:t>–</a:t>
                </a:r>
                <a:r>
                  <a:rPr lang="en-US" altLang="en-US" sz="2400" dirty="0">
                    <a:solidFill>
                      <a:schemeClr val="hlink"/>
                    </a:solidFill>
                  </a:rPr>
                  <a:t>B</a:t>
                </a:r>
                <a:endParaRPr lang="en-US" altLang="en-US" sz="1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751" name="Line 20">
                <a:extLst>
                  <a:ext uri="{FF2B5EF4-FFF2-40B4-BE49-F238E27FC236}">
                    <a16:creationId xmlns:a16="http://schemas.microsoft.com/office/drawing/2014/main" id="{CEDB9B7B-A3F8-BA87-6213-6C4A7ACFA5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2" y="3124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5">
            <a:extLst>
              <a:ext uri="{FF2B5EF4-FFF2-40B4-BE49-F238E27FC236}">
                <a16:creationId xmlns:a16="http://schemas.microsoft.com/office/drawing/2014/main" id="{E88BBA33-1FFA-8098-8B35-57F563FDB941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953000"/>
            <a:ext cx="3124200" cy="385763"/>
            <a:chOff x="3072" y="3062"/>
            <a:chExt cx="1968" cy="243"/>
          </a:xfrm>
        </p:grpSpPr>
        <p:sp>
          <p:nvSpPr>
            <p:cNvPr id="30742" name="Text Box 13">
              <a:extLst>
                <a:ext uri="{FF2B5EF4-FFF2-40B4-BE49-F238E27FC236}">
                  <a16:creationId xmlns:a16="http://schemas.microsoft.com/office/drawing/2014/main" id="{0D22A8E9-A4CD-6B18-87CB-8569A3812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072"/>
              <a:ext cx="19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solidFill>
                    <a:srgbClr val="008901"/>
                  </a:solidFill>
                </a:rPr>
                <a:t>A </a:t>
              </a:r>
              <a:r>
                <a:rPr lang="en-US" altLang="en-US" sz="2400" dirty="0">
                  <a:solidFill>
                    <a:schemeClr val="tx1"/>
                  </a:solidFill>
                </a:rPr>
                <a:t>–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tx1"/>
                  </a:solidFill>
                </a:rPr>
                <a:t>=</a:t>
              </a:r>
              <a:r>
                <a:rPr lang="en-US" altLang="en-US" sz="2400" dirty="0">
                  <a:solidFill>
                    <a:srgbClr val="008901"/>
                  </a:solidFill>
                </a:rPr>
                <a:t> A </a:t>
              </a:r>
              <a:r>
                <a:rPr lang="en-US" altLang="en-US" sz="2400" dirty="0">
                  <a:solidFill>
                    <a:schemeClr val="tx1"/>
                  </a:solidFill>
                </a:rPr>
                <a:t>+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tx1"/>
                  </a:solidFill>
                </a:rPr>
                <a:t>(–</a:t>
              </a:r>
              <a:r>
                <a:rPr lang="en-US" altLang="en-US" sz="240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dirty="0">
                  <a:solidFill>
                    <a:schemeClr val="tx1"/>
                  </a:solidFill>
                </a:rPr>
                <a:t>)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tx2"/>
                  </a:solidFill>
                </a:rPr>
                <a:t>=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rgbClr val="9A3344"/>
                  </a:solidFill>
                </a:rPr>
                <a:t>D</a:t>
              </a:r>
              <a:endParaRPr lang="en-US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30743" name="Line 14">
              <a:extLst>
                <a:ext uri="{FF2B5EF4-FFF2-40B4-BE49-F238E27FC236}">
                  <a16:creationId xmlns:a16="http://schemas.microsoft.com/office/drawing/2014/main" id="{4C072C1B-4B63-D2AB-E2E0-4E3283BA7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072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15">
              <a:extLst>
                <a:ext uri="{FF2B5EF4-FFF2-40B4-BE49-F238E27FC236}">
                  <a16:creationId xmlns:a16="http://schemas.microsoft.com/office/drawing/2014/main" id="{A6A8FD23-0C33-8296-1BBF-B74D2AE380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072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16">
              <a:extLst>
                <a:ext uri="{FF2B5EF4-FFF2-40B4-BE49-F238E27FC236}">
                  <a16:creationId xmlns:a16="http://schemas.microsoft.com/office/drawing/2014/main" id="{576F87F0-79CF-E463-8BB7-B36637648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0" y="3072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1">
              <a:extLst>
                <a:ext uri="{FF2B5EF4-FFF2-40B4-BE49-F238E27FC236}">
                  <a16:creationId xmlns:a16="http://schemas.microsoft.com/office/drawing/2014/main" id="{94E91D46-37FE-C41A-F681-1C0C48F27F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3" y="3067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2">
              <a:extLst>
                <a:ext uri="{FF2B5EF4-FFF2-40B4-BE49-F238E27FC236}">
                  <a16:creationId xmlns:a16="http://schemas.microsoft.com/office/drawing/2014/main" id="{482ED28F-B74D-32D0-A6AB-A006A05EA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062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2">
            <a:extLst>
              <a:ext uri="{FF2B5EF4-FFF2-40B4-BE49-F238E27FC236}">
                <a16:creationId xmlns:a16="http://schemas.microsoft.com/office/drawing/2014/main" id="{E6C37667-349A-FF8E-B053-08509DF2F52A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2667000" cy="533400"/>
            <a:chOff x="2880" y="2016"/>
            <a:chExt cx="1680" cy="336"/>
          </a:xfrm>
        </p:grpSpPr>
        <p:grpSp>
          <p:nvGrpSpPr>
            <p:cNvPr id="30738" name="Group 32">
              <a:extLst>
                <a:ext uri="{FF2B5EF4-FFF2-40B4-BE49-F238E27FC236}">
                  <a16:creationId xmlns:a16="http://schemas.microsoft.com/office/drawing/2014/main" id="{23C2FE66-08EA-E03B-F326-707D3D86D9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016"/>
              <a:ext cx="192" cy="230"/>
              <a:chOff x="3792" y="2016"/>
              <a:chExt cx="192" cy="230"/>
            </a:xfrm>
          </p:grpSpPr>
          <p:sp>
            <p:nvSpPr>
              <p:cNvPr id="30740" name="Text Box 8">
                <a:extLst>
                  <a:ext uri="{FF2B5EF4-FFF2-40B4-BE49-F238E27FC236}">
                    <a16:creationId xmlns:a16="http://schemas.microsoft.com/office/drawing/2014/main" id="{F276FA53-0DBA-1DDA-F074-B1BE112A86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01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9A3344"/>
                    </a:solidFill>
                  </a:rPr>
                  <a:t>D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741" name="Line 9">
                <a:extLst>
                  <a:ext uri="{FF2B5EF4-FFF2-40B4-BE49-F238E27FC236}">
                    <a16:creationId xmlns:a16="http://schemas.microsoft.com/office/drawing/2014/main" id="{3CA6EB54-60FA-2BBF-3A97-BF20E20C49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202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9" name="Line 25">
              <a:extLst>
                <a:ext uri="{FF2B5EF4-FFF2-40B4-BE49-F238E27FC236}">
                  <a16:creationId xmlns:a16="http://schemas.microsoft.com/office/drawing/2014/main" id="{6D2E30A0-47D3-E597-B536-CD00074E8B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144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1">
            <a:extLst>
              <a:ext uri="{FF2B5EF4-FFF2-40B4-BE49-F238E27FC236}">
                <a16:creationId xmlns:a16="http://schemas.microsoft.com/office/drawing/2014/main" id="{FB94D8CE-84F1-3DA3-C553-F027CEAC24D6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4038600"/>
            <a:ext cx="685800" cy="457200"/>
            <a:chOff x="4560" y="2352"/>
            <a:chExt cx="432" cy="288"/>
          </a:xfrm>
        </p:grpSpPr>
        <p:sp>
          <p:nvSpPr>
            <p:cNvPr id="30734" name="Line 24">
              <a:extLst>
                <a:ext uri="{FF2B5EF4-FFF2-40B4-BE49-F238E27FC236}">
                  <a16:creationId xmlns:a16="http://schemas.microsoft.com/office/drawing/2014/main" id="{991DEDAD-B524-2204-9BDA-4A3187AB63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2352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35" name="Group 36">
              <a:extLst>
                <a:ext uri="{FF2B5EF4-FFF2-40B4-BE49-F238E27FC236}">
                  <a16:creationId xmlns:a16="http://schemas.microsoft.com/office/drawing/2014/main" id="{60D23DCF-08EA-1A9E-5D9C-A04EFA99CF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8" y="2400"/>
              <a:ext cx="384" cy="230"/>
              <a:chOff x="4608" y="2400"/>
              <a:chExt cx="384" cy="230"/>
            </a:xfrm>
          </p:grpSpPr>
          <p:sp>
            <p:nvSpPr>
              <p:cNvPr id="30736" name="Text Box 27">
                <a:extLst>
                  <a:ext uri="{FF2B5EF4-FFF2-40B4-BE49-F238E27FC236}">
                    <a16:creationId xmlns:a16="http://schemas.microsoft.com/office/drawing/2014/main" id="{21492EAF-38CA-F018-90C1-9DEC563CE2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00"/>
                <a:ext cx="38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chemeClr val="tx1"/>
                    </a:solidFill>
                  </a:rPr>
                  <a:t>–</a:t>
                </a:r>
                <a:r>
                  <a:rPr lang="en-US" altLang="en-US" sz="2400">
                    <a:solidFill>
                      <a:schemeClr val="hlink"/>
                    </a:solidFill>
                  </a:rPr>
                  <a:t>B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737" name="Line 28">
                <a:extLst>
                  <a:ext uri="{FF2B5EF4-FFF2-40B4-BE49-F238E27FC236}">
                    <a16:creationId xmlns:a16="http://schemas.microsoft.com/office/drawing/2014/main" id="{09F8E7A4-999F-7142-EFA7-68979CD440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40">
            <a:extLst>
              <a:ext uri="{FF2B5EF4-FFF2-40B4-BE49-F238E27FC236}">
                <a16:creationId xmlns:a16="http://schemas.microsoft.com/office/drawing/2014/main" id="{7437D5D1-720B-0AD8-F9E8-BA95E53E80F8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810000"/>
            <a:ext cx="2667000" cy="838200"/>
            <a:chOff x="2880" y="2208"/>
            <a:chExt cx="1680" cy="528"/>
          </a:xfrm>
        </p:grpSpPr>
        <p:sp>
          <p:nvSpPr>
            <p:cNvPr id="30730" name="Line 23">
              <a:extLst>
                <a:ext uri="{FF2B5EF4-FFF2-40B4-BE49-F238E27FC236}">
                  <a16:creationId xmlns:a16="http://schemas.microsoft.com/office/drawing/2014/main" id="{A6857C25-C479-B608-5D11-BB23BA191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31" name="Group 37">
              <a:extLst>
                <a:ext uri="{FF2B5EF4-FFF2-40B4-BE49-F238E27FC236}">
                  <a16:creationId xmlns:a16="http://schemas.microsoft.com/office/drawing/2014/main" id="{38D8F544-70B8-B144-F4BC-74E3294A3D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502"/>
              <a:ext cx="192" cy="234"/>
              <a:chOff x="3600" y="2502"/>
              <a:chExt cx="192" cy="234"/>
            </a:xfrm>
          </p:grpSpPr>
          <p:sp>
            <p:nvSpPr>
              <p:cNvPr id="30732" name="Text Box 29">
                <a:extLst>
                  <a:ext uri="{FF2B5EF4-FFF2-40B4-BE49-F238E27FC236}">
                    <a16:creationId xmlns:a16="http://schemas.microsoft.com/office/drawing/2014/main" id="{157ED0ED-6CD0-D8DA-CB7D-21FBC89471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50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008901"/>
                    </a:solidFill>
                  </a:rPr>
                  <a:t>A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733" name="Line 30">
                <a:extLst>
                  <a:ext uri="{FF2B5EF4-FFF2-40B4-BE49-F238E27FC236}">
                    <a16:creationId xmlns:a16="http://schemas.microsoft.com/office/drawing/2014/main" id="{5A52508D-DD4E-8E6A-A05E-DC866B8286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4" y="250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568" name="Rectangle 17">
            <a:extLst>
              <a:ext uri="{FF2B5EF4-FFF2-40B4-BE49-F238E27FC236}">
                <a16:creationId xmlns:a16="http://schemas.microsoft.com/office/drawing/2014/main" id="{842D6289-B60C-0898-7AD5-AD22AC55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667000"/>
            <a:ext cx="7881144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6600"/>
                </a:solidFill>
              </a:rPr>
              <a:t>(Negative = same magnitude, opposite direction)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EECA5-8EEE-114A-9689-E2F70774E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1878A-371E-034D-9F4D-7ED0DE347D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267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Equations of motion with constant acceleration</a:t>
                </a:r>
              </a:p>
              <a:p>
                <a:pPr marL="0" indent="0">
                  <a:spcBef>
                    <a:spcPts val="1968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US" b="0" dirty="0">
                  <a:solidFill>
                    <a:schemeClr val="accent2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1968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ox>
                        <m:box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>
                  <a:solidFill>
                    <a:schemeClr val="accent2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1968"/>
                  </a:spcBef>
                  <a:spcAft>
                    <a:spcPts val="1800"/>
                  </a:spcAft>
                  <a:buNone/>
                </a:pPr>
                <a:r>
                  <a:rPr lang="en-US" b="0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If you know all but one of the quantities in an equation, you can find the last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91878A-371E-034D-9F4D-7ED0DE347D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267200"/>
              </a:xfrm>
              <a:blipFill>
                <a:blip r:embed="rId2"/>
                <a:stretch>
                  <a:fillRect l="-1852" t="-1484" r="-2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60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6D55279-7BF5-5DA4-BFA0-801A08A56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Subtract Vectors</a:t>
            </a:r>
          </a:p>
        </p:txBody>
      </p:sp>
      <p:grpSp>
        <p:nvGrpSpPr>
          <p:cNvPr id="41" name="Group 35">
            <a:extLst>
              <a:ext uri="{FF2B5EF4-FFF2-40B4-BE49-F238E27FC236}">
                <a16:creationId xmlns:a16="http://schemas.microsoft.com/office/drawing/2014/main" id="{74153306-4B90-DA46-AAE7-B01B758FD3FD}"/>
              </a:ext>
            </a:extLst>
          </p:cNvPr>
          <p:cNvGrpSpPr>
            <a:grpSpLocks/>
          </p:cNvGrpSpPr>
          <p:nvPr/>
        </p:nvGrpSpPr>
        <p:grpSpPr bwMode="auto">
          <a:xfrm>
            <a:off x="2335212" y="2419349"/>
            <a:ext cx="3951288" cy="388938"/>
            <a:chOff x="3084" y="3084"/>
            <a:chExt cx="2489" cy="245"/>
          </a:xfrm>
        </p:grpSpPr>
        <p:sp>
          <p:nvSpPr>
            <p:cNvPr id="42" name="Text Box 13">
              <a:extLst>
                <a:ext uri="{FF2B5EF4-FFF2-40B4-BE49-F238E27FC236}">
                  <a16:creationId xmlns:a16="http://schemas.microsoft.com/office/drawing/2014/main" id="{287BD2B7-CA83-4647-893E-A4475847D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6" y="3096"/>
              <a:ext cx="247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solidFill>
                    <a:srgbClr val="008901"/>
                  </a:solidFill>
                </a:rPr>
                <a:t>A </a:t>
              </a:r>
              <a:r>
                <a:rPr lang="en-US" altLang="en-US" sz="2400" dirty="0">
                  <a:solidFill>
                    <a:schemeClr val="tx1"/>
                  </a:solidFill>
                </a:rPr>
                <a:t>–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hlink"/>
                  </a:solidFill>
                </a:rPr>
                <a:t>B</a:t>
              </a:r>
              <a:r>
                <a:rPr lang="en-US" altLang="en-US" sz="2400" dirty="0">
                  <a:solidFill>
                    <a:srgbClr val="008901"/>
                  </a:solidFill>
                </a:rPr>
                <a:t> </a:t>
              </a:r>
              <a:r>
                <a:rPr lang="en-US" altLang="en-US" sz="2400" dirty="0">
                  <a:solidFill>
                    <a:schemeClr val="tx1"/>
                  </a:solidFill>
                </a:rPr>
                <a:t>=</a:t>
              </a:r>
              <a:r>
                <a:rPr lang="en-US" altLang="en-US" sz="2400" dirty="0">
                  <a:solidFill>
                    <a:srgbClr val="008901"/>
                  </a:solidFill>
                </a:rPr>
                <a:t>  </a:t>
              </a:r>
              <a:r>
                <a:rPr lang="en-US" altLang="en-US" sz="2400" dirty="0">
                  <a:solidFill>
                    <a:srgbClr val="9A3344"/>
                  </a:solidFill>
                </a:rPr>
                <a:t>D </a:t>
              </a:r>
              <a:r>
                <a:rPr lang="en-US" altLang="en-US" sz="2400" dirty="0">
                  <a:solidFill>
                    <a:schemeClr val="tx2"/>
                  </a:solidFill>
                </a:rPr>
                <a:t>means</a:t>
              </a:r>
              <a:r>
                <a:rPr lang="en-US" altLang="en-US" sz="2400" dirty="0">
                  <a:solidFill>
                    <a:srgbClr val="9A3344"/>
                  </a:solidFill>
                </a:rPr>
                <a:t> </a:t>
              </a:r>
              <a:r>
                <a:rPr lang="en-US" altLang="en-US" sz="2400" dirty="0">
                  <a:solidFill>
                    <a:srgbClr val="00B0F0"/>
                  </a:solidFill>
                </a:rPr>
                <a:t>B</a:t>
              </a:r>
              <a:r>
                <a:rPr lang="en-US" altLang="en-US" sz="2400" dirty="0">
                  <a:solidFill>
                    <a:srgbClr val="9A3344"/>
                  </a:solidFill>
                </a:rPr>
                <a:t> </a:t>
              </a:r>
              <a:r>
                <a:rPr lang="en-US" altLang="en-US" sz="2400" dirty="0">
                  <a:solidFill>
                    <a:schemeClr val="tx2"/>
                  </a:solidFill>
                </a:rPr>
                <a:t>+</a:t>
              </a:r>
              <a:r>
                <a:rPr lang="en-US" altLang="en-US" sz="2400" dirty="0">
                  <a:solidFill>
                    <a:srgbClr val="9A3344"/>
                  </a:solidFill>
                </a:rPr>
                <a:t> D </a:t>
              </a:r>
              <a:r>
                <a:rPr lang="en-US" altLang="en-US" sz="2400" dirty="0">
                  <a:solidFill>
                    <a:schemeClr val="tx2"/>
                  </a:solidFill>
                </a:rPr>
                <a:t>=</a:t>
              </a:r>
              <a:r>
                <a:rPr lang="en-US" altLang="en-US" sz="2400" dirty="0">
                  <a:solidFill>
                    <a:srgbClr val="9A3344"/>
                  </a:solidFill>
                </a:rPr>
                <a:t> </a:t>
              </a:r>
              <a:r>
                <a:rPr lang="en-US" altLang="en-US" sz="2400" dirty="0">
                  <a:solidFill>
                    <a:srgbClr val="4E8F00"/>
                  </a:solidFill>
                </a:rPr>
                <a:t>A</a:t>
              </a:r>
              <a:endParaRPr lang="en-US" altLang="en-US" sz="1800" b="1" dirty="0">
                <a:solidFill>
                  <a:srgbClr val="4E8F00"/>
                </a:solidFill>
              </a:endParaRPr>
            </a:p>
          </p:txBody>
        </p:sp>
        <p:sp>
          <p:nvSpPr>
            <p:cNvPr id="43" name="Line 14">
              <a:extLst>
                <a:ext uri="{FF2B5EF4-FFF2-40B4-BE49-F238E27FC236}">
                  <a16:creationId xmlns:a16="http://schemas.microsoft.com/office/drawing/2014/main" id="{AC07C2A9-5F19-7246-8D93-95D39496A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3088"/>
              <a:ext cx="144" cy="1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15">
              <a:extLst>
                <a:ext uri="{FF2B5EF4-FFF2-40B4-BE49-F238E27FC236}">
                  <a16:creationId xmlns:a16="http://schemas.microsoft.com/office/drawing/2014/main" id="{3F43E5E6-5FCE-D146-9B2A-F3AB76210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084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6">
              <a:extLst>
                <a:ext uri="{FF2B5EF4-FFF2-40B4-BE49-F238E27FC236}">
                  <a16:creationId xmlns:a16="http://schemas.microsoft.com/office/drawing/2014/main" id="{4D05EFB5-068D-EE41-89BC-FC02DC26B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3" y="3104"/>
              <a:ext cx="144" cy="0"/>
            </a:xfrm>
            <a:prstGeom prst="line">
              <a:avLst/>
            </a:prstGeom>
            <a:noFill/>
            <a:ln w="952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21">
              <a:extLst>
                <a:ext uri="{FF2B5EF4-FFF2-40B4-BE49-F238E27FC236}">
                  <a16:creationId xmlns:a16="http://schemas.microsoft.com/office/drawing/2014/main" id="{37732F02-8829-EF4F-BD67-20AF70CDB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3" y="3096"/>
              <a:ext cx="144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22">
              <a:extLst>
                <a:ext uri="{FF2B5EF4-FFF2-40B4-BE49-F238E27FC236}">
                  <a16:creationId xmlns:a16="http://schemas.microsoft.com/office/drawing/2014/main" id="{DD274A41-D982-834B-9FA9-B8A1AA2BCC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1" y="3096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id="{8341BC63-4D84-914E-B1F1-7E4BCA38B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7" y="3096"/>
              <a:ext cx="144" cy="0"/>
            </a:xfrm>
            <a:prstGeom prst="line">
              <a:avLst/>
            </a:prstGeom>
            <a:noFill/>
            <a:ln w="9525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" name="Group 42">
            <a:extLst>
              <a:ext uri="{FF2B5EF4-FFF2-40B4-BE49-F238E27FC236}">
                <a16:creationId xmlns:a16="http://schemas.microsoft.com/office/drawing/2014/main" id="{BCB38C35-31E0-CF46-8619-80F5066B61BC}"/>
              </a:ext>
            </a:extLst>
          </p:cNvPr>
          <p:cNvGrpSpPr>
            <a:grpSpLocks/>
          </p:cNvGrpSpPr>
          <p:nvPr/>
        </p:nvGrpSpPr>
        <p:grpSpPr bwMode="auto">
          <a:xfrm>
            <a:off x="2849562" y="3524248"/>
            <a:ext cx="2667000" cy="533400"/>
            <a:chOff x="2880" y="2016"/>
            <a:chExt cx="1680" cy="336"/>
          </a:xfrm>
        </p:grpSpPr>
        <p:grpSp>
          <p:nvGrpSpPr>
            <p:cNvPr id="50" name="Group 32">
              <a:extLst>
                <a:ext uri="{FF2B5EF4-FFF2-40B4-BE49-F238E27FC236}">
                  <a16:creationId xmlns:a16="http://schemas.microsoft.com/office/drawing/2014/main" id="{B25C719A-1187-A647-B43E-24C7EB5253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016"/>
              <a:ext cx="192" cy="230"/>
              <a:chOff x="3792" y="2016"/>
              <a:chExt cx="192" cy="230"/>
            </a:xfrm>
          </p:grpSpPr>
          <p:sp>
            <p:nvSpPr>
              <p:cNvPr id="52" name="Text Box 8">
                <a:extLst>
                  <a:ext uri="{FF2B5EF4-FFF2-40B4-BE49-F238E27FC236}">
                    <a16:creationId xmlns:a16="http://schemas.microsoft.com/office/drawing/2014/main" id="{DA2C10E8-53AB-244F-8648-2F4BF0021B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01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9A3344"/>
                    </a:solidFill>
                  </a:rPr>
                  <a:t>D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Line 9">
                <a:extLst>
                  <a:ext uri="{FF2B5EF4-FFF2-40B4-BE49-F238E27FC236}">
                    <a16:creationId xmlns:a16="http://schemas.microsoft.com/office/drawing/2014/main" id="{773AD87D-BCE8-734E-9C4F-2D2B3922FC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202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25">
              <a:extLst>
                <a:ext uri="{FF2B5EF4-FFF2-40B4-BE49-F238E27FC236}">
                  <a16:creationId xmlns:a16="http://schemas.microsoft.com/office/drawing/2014/main" id="{555EDFF6-FAED-3744-A808-3B8170443F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144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" name="Group 41">
            <a:extLst>
              <a:ext uri="{FF2B5EF4-FFF2-40B4-BE49-F238E27FC236}">
                <a16:creationId xmlns:a16="http://schemas.microsoft.com/office/drawing/2014/main" id="{4D8F13A2-A404-1D49-862B-4B1D39DD22B7}"/>
              </a:ext>
            </a:extLst>
          </p:cNvPr>
          <p:cNvGrpSpPr>
            <a:grpSpLocks/>
          </p:cNvGrpSpPr>
          <p:nvPr/>
        </p:nvGrpSpPr>
        <p:grpSpPr bwMode="auto">
          <a:xfrm>
            <a:off x="5516562" y="4057648"/>
            <a:ext cx="685800" cy="457200"/>
            <a:chOff x="4560" y="2352"/>
            <a:chExt cx="432" cy="288"/>
          </a:xfrm>
        </p:grpSpPr>
        <p:sp>
          <p:nvSpPr>
            <p:cNvPr id="55" name="Line 24">
              <a:extLst>
                <a:ext uri="{FF2B5EF4-FFF2-40B4-BE49-F238E27FC236}">
                  <a16:creationId xmlns:a16="http://schemas.microsoft.com/office/drawing/2014/main" id="{38D57973-C987-C14D-92D3-D899E5164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2352"/>
              <a:ext cx="0" cy="28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" name="Group 36">
              <a:extLst>
                <a:ext uri="{FF2B5EF4-FFF2-40B4-BE49-F238E27FC236}">
                  <a16:creationId xmlns:a16="http://schemas.microsoft.com/office/drawing/2014/main" id="{E9BB3F5B-B184-904E-9F8E-BCA7B2AA63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8" y="2400"/>
              <a:ext cx="384" cy="233"/>
              <a:chOff x="4608" y="2400"/>
              <a:chExt cx="384" cy="233"/>
            </a:xfrm>
          </p:grpSpPr>
          <p:sp>
            <p:nvSpPr>
              <p:cNvPr id="57" name="Text Box 27">
                <a:extLst>
                  <a:ext uri="{FF2B5EF4-FFF2-40B4-BE49-F238E27FC236}">
                    <a16:creationId xmlns:a16="http://schemas.microsoft.com/office/drawing/2014/main" id="{669749F4-D80C-D142-80C9-745290BF42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00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hlink"/>
                    </a:solidFill>
                  </a:rPr>
                  <a:t>B</a:t>
                </a:r>
                <a:endParaRPr lang="en-US" altLang="en-US" sz="1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Line 28">
                <a:extLst>
                  <a:ext uri="{FF2B5EF4-FFF2-40B4-BE49-F238E27FC236}">
                    <a16:creationId xmlns:a16="http://schemas.microsoft.com/office/drawing/2014/main" id="{7CA827E8-16A3-7248-8E83-556D365C1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52" y="240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9" name="Group 40">
            <a:extLst>
              <a:ext uri="{FF2B5EF4-FFF2-40B4-BE49-F238E27FC236}">
                <a16:creationId xmlns:a16="http://schemas.microsoft.com/office/drawing/2014/main" id="{AA0C0769-6601-3443-83C9-CD7EB1773072}"/>
              </a:ext>
            </a:extLst>
          </p:cNvPr>
          <p:cNvGrpSpPr>
            <a:grpSpLocks/>
          </p:cNvGrpSpPr>
          <p:nvPr/>
        </p:nvGrpSpPr>
        <p:grpSpPr bwMode="auto">
          <a:xfrm>
            <a:off x="2849562" y="3829048"/>
            <a:ext cx="2667000" cy="838200"/>
            <a:chOff x="2880" y="2208"/>
            <a:chExt cx="1680" cy="528"/>
          </a:xfrm>
        </p:grpSpPr>
        <p:sp>
          <p:nvSpPr>
            <p:cNvPr id="60" name="Line 23">
              <a:extLst>
                <a:ext uri="{FF2B5EF4-FFF2-40B4-BE49-F238E27FC236}">
                  <a16:creationId xmlns:a16="http://schemas.microsoft.com/office/drawing/2014/main" id="{E189E75B-4501-AB47-AE57-11194B0107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208"/>
              <a:ext cx="1680" cy="432"/>
            </a:xfrm>
            <a:prstGeom prst="line">
              <a:avLst/>
            </a:prstGeom>
            <a:noFill/>
            <a:ln w="38100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" name="Group 37">
              <a:extLst>
                <a:ext uri="{FF2B5EF4-FFF2-40B4-BE49-F238E27FC236}">
                  <a16:creationId xmlns:a16="http://schemas.microsoft.com/office/drawing/2014/main" id="{B2A67136-3C04-8345-99C3-C42D7823FD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0" y="2502"/>
              <a:ext cx="192" cy="234"/>
              <a:chOff x="3600" y="2502"/>
              <a:chExt cx="192" cy="234"/>
            </a:xfrm>
          </p:grpSpPr>
          <p:sp>
            <p:nvSpPr>
              <p:cNvPr id="62" name="Text Box 29">
                <a:extLst>
                  <a:ext uri="{FF2B5EF4-FFF2-40B4-BE49-F238E27FC236}">
                    <a16:creationId xmlns:a16="http://schemas.microsoft.com/office/drawing/2014/main" id="{B5D967ED-CD6D-F649-97B0-BE735A7532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50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008901"/>
                    </a:solidFill>
                  </a:rPr>
                  <a:t>A</a:t>
                </a:r>
                <a:endParaRPr lang="en-US" altLang="en-US" sz="1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Line 30">
                <a:extLst>
                  <a:ext uri="{FF2B5EF4-FFF2-40B4-BE49-F238E27FC236}">
                    <a16:creationId xmlns:a16="http://schemas.microsoft.com/office/drawing/2014/main" id="{EAB9068D-E745-D24A-8323-1CFEE130E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4" y="250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887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4EB05CBE-0606-7448-90B0-D170BDDA0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Multiplication by a Scalar 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46065BB4-B6DC-959D-E147-1BB3255DA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Product of (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scalar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)(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vector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)</a:t>
            </a:r>
            <a:r>
              <a:rPr lang="en-US" altLang="en-US" dirty="0">
                <a:ea typeface="ＭＳ Ｐゴシック" panose="020B0600070205080204" pitchFamily="34" charset="-128"/>
                <a:sym typeface="Symbol" panose="05050102010706020507" pitchFamily="18" charset="2"/>
              </a:rPr>
              <a:t> is a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vector</a:t>
            </a:r>
            <a:endParaRPr lang="en-US" altLang="en-US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sym typeface="Symbol" panose="05050102010706020507" pitchFamily="18" charset="2"/>
              </a:rPr>
              <a:t>The scalar multiplies the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magnitude</a:t>
            </a:r>
            <a:r>
              <a:rPr lang="en-US" altLang="en-US" dirty="0">
                <a:ea typeface="ＭＳ Ｐゴシック" panose="020B0600070205080204" pitchFamily="34" charset="-128"/>
                <a:sym typeface="Symbol" panose="05050102010706020507" pitchFamily="18" charset="2"/>
              </a:rPr>
              <a:t> of the vector;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orientation does not change</a:t>
            </a:r>
            <a:endParaRPr lang="en-US" altLang="en-US" dirty="0">
              <a:solidFill>
                <a:srgbClr val="9A3344"/>
              </a:solidFill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eaLnBrk="1" hangingPunct="1">
              <a:buClr>
                <a:schemeClr val="tx2"/>
              </a:buClr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Direction </a:t>
            </a:r>
            <a:r>
              <a:rPr lang="en-US" altLang="en-US" dirty="0">
                <a:solidFill>
                  <a:srgbClr val="800000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reverses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 if scalar is negative</a:t>
            </a:r>
          </a:p>
        </p:txBody>
      </p:sp>
      <p:grpSp>
        <p:nvGrpSpPr>
          <p:cNvPr id="2" name="Group 25">
            <a:extLst>
              <a:ext uri="{FF2B5EF4-FFF2-40B4-BE49-F238E27FC236}">
                <a16:creationId xmlns:a16="http://schemas.microsoft.com/office/drawing/2014/main" id="{DA0F1B79-D158-235C-32E2-AAF6631ABBA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876800"/>
            <a:ext cx="533400" cy="1447800"/>
            <a:chOff x="912" y="3072"/>
            <a:chExt cx="336" cy="912"/>
          </a:xfrm>
        </p:grpSpPr>
        <p:sp>
          <p:nvSpPr>
            <p:cNvPr id="31763" name="Line 4">
              <a:extLst>
                <a:ext uri="{FF2B5EF4-FFF2-40B4-BE49-F238E27FC236}">
                  <a16:creationId xmlns:a16="http://schemas.microsoft.com/office/drawing/2014/main" id="{B004DC2C-02BA-9159-A122-60422EBA0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3072"/>
              <a:ext cx="336" cy="336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64" name="Group 16">
              <a:extLst>
                <a:ext uri="{FF2B5EF4-FFF2-40B4-BE49-F238E27FC236}">
                  <a16:creationId xmlns:a16="http://schemas.microsoft.com/office/drawing/2014/main" id="{363E7CA7-EACD-C97E-11D7-CDD3FEF485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7" y="3715"/>
              <a:ext cx="192" cy="269"/>
              <a:chOff x="917" y="3504"/>
              <a:chExt cx="192" cy="269"/>
            </a:xfrm>
          </p:grpSpPr>
          <p:sp>
            <p:nvSpPr>
              <p:cNvPr id="31765" name="Text Box 5">
                <a:extLst>
                  <a:ext uri="{FF2B5EF4-FFF2-40B4-BE49-F238E27FC236}">
                    <a16:creationId xmlns:a16="http://schemas.microsoft.com/office/drawing/2014/main" id="{033DADEE-CF47-8A87-43E8-4D2509CBE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7" y="3504"/>
                <a:ext cx="19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9A3344"/>
                    </a:solidFill>
                  </a:rPr>
                  <a:t>A</a:t>
                </a:r>
              </a:p>
            </p:txBody>
          </p:sp>
          <p:sp>
            <p:nvSpPr>
              <p:cNvPr id="31766" name="Line 6">
                <a:extLst>
                  <a:ext uri="{FF2B5EF4-FFF2-40B4-BE49-F238E27FC236}">
                    <a16:creationId xmlns:a16="http://schemas.microsoft.com/office/drawing/2014/main" id="{07A3EC88-5781-39EE-5631-4EEC4D96AF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2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C2828F90-459A-080D-EC0D-27ADCF8B8E4C}"/>
              </a:ext>
            </a:extLst>
          </p:cNvPr>
          <p:cNvGrpSpPr>
            <a:grpSpLocks/>
          </p:cNvGrpSpPr>
          <p:nvPr/>
        </p:nvGrpSpPr>
        <p:grpSpPr bwMode="auto">
          <a:xfrm>
            <a:off x="2933700" y="4572000"/>
            <a:ext cx="1066800" cy="1752600"/>
            <a:chOff x="1848" y="2880"/>
            <a:chExt cx="672" cy="1104"/>
          </a:xfrm>
        </p:grpSpPr>
        <p:sp>
          <p:nvSpPr>
            <p:cNvPr id="31759" name="Line 7">
              <a:extLst>
                <a:ext uri="{FF2B5EF4-FFF2-40B4-BE49-F238E27FC236}">
                  <a16:creationId xmlns:a16="http://schemas.microsoft.com/office/drawing/2014/main" id="{16E30A29-C279-C154-B519-0D773559F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8" y="2880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60" name="Group 19">
              <a:extLst>
                <a:ext uri="{FF2B5EF4-FFF2-40B4-BE49-F238E27FC236}">
                  <a16:creationId xmlns:a16="http://schemas.microsoft.com/office/drawing/2014/main" id="{3E3700D4-0395-8E4C-C9F8-DFD5C0174D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3715"/>
              <a:ext cx="384" cy="269"/>
              <a:chOff x="1776" y="3456"/>
              <a:chExt cx="384" cy="269"/>
            </a:xfrm>
          </p:grpSpPr>
          <p:sp>
            <p:nvSpPr>
              <p:cNvPr id="31761" name="Text Box 8">
                <a:extLst>
                  <a:ext uri="{FF2B5EF4-FFF2-40B4-BE49-F238E27FC236}">
                    <a16:creationId xmlns:a16="http://schemas.microsoft.com/office/drawing/2014/main" id="{F19CFCFB-25FF-0D88-6EC7-BEB94172E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3456"/>
                <a:ext cx="37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9A3344"/>
                    </a:solidFill>
                  </a:rPr>
                  <a:t>2 A</a:t>
                </a:r>
              </a:p>
            </p:txBody>
          </p:sp>
          <p:sp>
            <p:nvSpPr>
              <p:cNvPr id="31762" name="Line 9">
                <a:extLst>
                  <a:ext uri="{FF2B5EF4-FFF2-40B4-BE49-F238E27FC236}">
                    <a16:creationId xmlns:a16="http://schemas.microsoft.com/office/drawing/2014/main" id="{CC5EC9CD-785E-BB2B-221A-4E6CD51E9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456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96BAF639-C0ED-46C7-D339-139CC472F319}"/>
              </a:ext>
            </a:extLst>
          </p:cNvPr>
          <p:cNvGrpSpPr>
            <a:grpSpLocks/>
          </p:cNvGrpSpPr>
          <p:nvPr/>
        </p:nvGrpSpPr>
        <p:grpSpPr bwMode="auto">
          <a:xfrm>
            <a:off x="6561138" y="5181600"/>
            <a:ext cx="1135062" cy="1143000"/>
            <a:chOff x="4133" y="3264"/>
            <a:chExt cx="715" cy="720"/>
          </a:xfrm>
        </p:grpSpPr>
        <p:sp>
          <p:nvSpPr>
            <p:cNvPr id="31755" name="Line 13">
              <a:extLst>
                <a:ext uri="{FF2B5EF4-FFF2-40B4-BE49-F238E27FC236}">
                  <a16:creationId xmlns:a16="http://schemas.microsoft.com/office/drawing/2014/main" id="{BD9B33F2-74E3-FEE3-2BFA-BA333CC294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4" y="3264"/>
              <a:ext cx="192" cy="19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56" name="Group 21">
              <a:extLst>
                <a:ext uri="{FF2B5EF4-FFF2-40B4-BE49-F238E27FC236}">
                  <a16:creationId xmlns:a16="http://schemas.microsoft.com/office/drawing/2014/main" id="{B5FE66D6-9721-D1E3-DF89-8F6B72BBE4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3" y="3715"/>
              <a:ext cx="715" cy="269"/>
              <a:chOff x="4133" y="3504"/>
              <a:chExt cx="715" cy="269"/>
            </a:xfrm>
          </p:grpSpPr>
          <p:sp>
            <p:nvSpPr>
              <p:cNvPr id="31757" name="Text Box 14">
                <a:extLst>
                  <a:ext uri="{FF2B5EF4-FFF2-40B4-BE49-F238E27FC236}">
                    <a16:creationId xmlns:a16="http://schemas.microsoft.com/office/drawing/2014/main" id="{72D20B37-9915-2378-48F5-E27EB92137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3" y="3504"/>
                <a:ext cx="71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9A3344"/>
                    </a:solidFill>
                  </a:rPr>
                  <a:t>1/2 A</a:t>
                </a:r>
              </a:p>
            </p:txBody>
          </p:sp>
          <p:sp>
            <p:nvSpPr>
              <p:cNvPr id="31758" name="Line 15">
                <a:extLst>
                  <a:ext uri="{FF2B5EF4-FFF2-40B4-BE49-F238E27FC236}">
                    <a16:creationId xmlns:a16="http://schemas.microsoft.com/office/drawing/2014/main" id="{72DAEC55-AD6D-CB20-DD63-512CC55AFC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3DC925F7-6757-AE12-1D6E-F0D81989BEAA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648200"/>
            <a:ext cx="1066800" cy="1676400"/>
            <a:chOff x="2688" y="2928"/>
            <a:chExt cx="672" cy="1056"/>
          </a:xfrm>
        </p:grpSpPr>
        <p:grpSp>
          <p:nvGrpSpPr>
            <p:cNvPr id="31751" name="Group 26">
              <a:extLst>
                <a:ext uri="{FF2B5EF4-FFF2-40B4-BE49-F238E27FC236}">
                  <a16:creationId xmlns:a16="http://schemas.microsoft.com/office/drawing/2014/main" id="{8F27B8B3-AB51-0905-2EB1-2ACD32141F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2" y="3715"/>
              <a:ext cx="485" cy="269"/>
              <a:chOff x="2805" y="3715"/>
              <a:chExt cx="485" cy="269"/>
            </a:xfrm>
          </p:grpSpPr>
          <p:sp>
            <p:nvSpPr>
              <p:cNvPr id="31753" name="Text Box 11">
                <a:extLst>
                  <a:ext uri="{FF2B5EF4-FFF2-40B4-BE49-F238E27FC236}">
                    <a16:creationId xmlns:a16="http://schemas.microsoft.com/office/drawing/2014/main" id="{2E3D69EB-D75E-4932-92ED-9158B0D6EF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5" y="3715"/>
                <a:ext cx="48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9A3344"/>
                    </a:solidFill>
                  </a:rPr>
                  <a:t>–2 A</a:t>
                </a:r>
              </a:p>
            </p:txBody>
          </p:sp>
          <p:sp>
            <p:nvSpPr>
              <p:cNvPr id="31754" name="Line 12">
                <a:extLst>
                  <a:ext uri="{FF2B5EF4-FFF2-40B4-BE49-F238E27FC236}">
                    <a16:creationId xmlns:a16="http://schemas.microsoft.com/office/drawing/2014/main" id="{C8CB0C5E-3AFB-01B1-48BC-422426DF2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1" y="3715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2" name="Line 18">
              <a:extLst>
                <a:ext uri="{FF2B5EF4-FFF2-40B4-BE49-F238E27FC236}">
                  <a16:creationId xmlns:a16="http://schemas.microsoft.com/office/drawing/2014/main" id="{D703FBF6-E999-7ADD-2972-E7C9F1F937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928"/>
              <a:ext cx="672" cy="672"/>
            </a:xfrm>
            <a:prstGeom prst="line">
              <a:avLst/>
            </a:prstGeom>
            <a:noFill/>
            <a:ln w="38100">
              <a:solidFill>
                <a:srgbClr val="9A334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CD8B-2014-E04D-85CD-BFC36454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66E4E-4ABD-8E41-90B7-0D8255369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dirty="0">
                <a:solidFill>
                  <a:schemeClr val="accent2"/>
                </a:solidFill>
              </a:rPr>
              <a:t>Polar coordinates</a:t>
            </a:r>
          </a:p>
          <a:p>
            <a:pPr lvl="1"/>
            <a:r>
              <a:rPr lang="en-US" dirty="0"/>
              <a:t>Multiply magnitude by the scalar</a:t>
            </a:r>
          </a:p>
          <a:p>
            <a:pPr lvl="1"/>
            <a:r>
              <a:rPr lang="en-US" dirty="0"/>
              <a:t>Same angle (+ 180° if scalar is negative)</a:t>
            </a: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accent2"/>
                </a:solidFill>
              </a:rPr>
              <a:t>Components</a:t>
            </a:r>
          </a:p>
          <a:p>
            <a:pPr lvl="1"/>
            <a:r>
              <a:rPr lang="en-US" dirty="0"/>
              <a:t>Multiply each component by the scalar</a:t>
            </a:r>
          </a:p>
        </p:txBody>
      </p:sp>
    </p:spTree>
    <p:extLst>
      <p:ext uri="{BB962C8B-B14F-4D97-AF65-F5344CB8AC3E}">
        <p14:creationId xmlns:p14="http://schemas.microsoft.com/office/powerpoint/2010/main" val="401407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AFBB417B-D41F-B5A2-C21F-F54386A63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Typical Scalar Multiplication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E31BB464-B39C-6480-C790-3C4DF0B4A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6705600" cy="6858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Velocity</a:t>
            </a:r>
            <a:r>
              <a:rPr lang="en-US" altLang="en-US" dirty="0">
                <a:ea typeface="ＭＳ Ｐゴシック" panose="020B0600070205080204" pitchFamily="34" charset="-128"/>
              </a:rPr>
              <a:t> (vector) </a:t>
            </a:r>
            <a:r>
              <a:rPr lang="en-US" altLang="en-US" dirty="0">
                <a:ea typeface="ＭＳ Ｐゴシック" panose="020B0600070205080204" pitchFamily="34" charset="-128"/>
                <a:sym typeface="Symbol" panose="05050102010706020507" pitchFamily="18" charset="2"/>
              </a:rPr>
              <a:t>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time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(scalar)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1" name="Text Box 6">
            <a:extLst>
              <a:ext uri="{FF2B5EF4-FFF2-40B4-BE49-F238E27FC236}">
                <a16:creationId xmlns:a16="http://schemas.microsoft.com/office/drawing/2014/main" id="{F3AA6F54-CEDA-9FA8-5BEB-87F36555A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849563"/>
            <a:ext cx="2514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800000"/>
                </a:solidFill>
              </a:rPr>
              <a:t> v </a:t>
            </a:r>
            <a:r>
              <a:rPr lang="en-US" altLang="en-US" dirty="0">
                <a:solidFill>
                  <a:srgbClr val="80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i="1" dirty="0">
                <a:solidFill>
                  <a:srgbClr val="800000"/>
                </a:solidFill>
              </a:rPr>
              <a:t>t </a:t>
            </a:r>
            <a:r>
              <a:rPr lang="en-US" altLang="en-US" dirty="0">
                <a:solidFill>
                  <a:schemeClr val="tx1"/>
                </a:solidFill>
              </a:rPr>
              <a:t>= </a:t>
            </a:r>
            <a:r>
              <a:rPr lang="en-US" altLang="en-US" dirty="0" err="1">
                <a:solidFill>
                  <a:srgbClr val="800000"/>
                </a:solidFill>
                <a:latin typeface="Symbol" panose="05050102010706020507" pitchFamily="18" charset="2"/>
              </a:rPr>
              <a:t>D</a:t>
            </a:r>
            <a:r>
              <a:rPr lang="en-US" altLang="en-US" i="1" dirty="0" err="1">
                <a:solidFill>
                  <a:srgbClr val="800000"/>
                </a:solidFill>
              </a:rPr>
              <a:t>r</a:t>
            </a:r>
            <a:endParaRPr lang="en-US" altLang="en-US" i="1" dirty="0">
              <a:solidFill>
                <a:srgbClr val="800000"/>
              </a:solidFill>
            </a:endParaRPr>
          </a:p>
        </p:txBody>
      </p:sp>
      <p:sp>
        <p:nvSpPr>
          <p:cNvPr id="32772" name="Line 8">
            <a:extLst>
              <a:ext uri="{FF2B5EF4-FFF2-40B4-BE49-F238E27FC236}">
                <a16:creationId xmlns:a16="http://schemas.microsoft.com/office/drawing/2014/main" id="{D7238E08-D20F-FE5D-EC32-9B2893C50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971800"/>
            <a:ext cx="2286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9">
            <a:extLst>
              <a:ext uri="{FF2B5EF4-FFF2-40B4-BE49-F238E27FC236}">
                <a16:creationId xmlns:a16="http://schemas.microsoft.com/office/drawing/2014/main" id="{A03E290E-99BB-7909-44F5-266014B2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2350" y="2971800"/>
            <a:ext cx="2286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326" name="Rectangle 14">
            <a:extLst>
              <a:ext uri="{FF2B5EF4-FFF2-40B4-BE49-F238E27FC236}">
                <a16:creationId xmlns:a16="http://schemas.microsoft.com/office/drawing/2014/main" id="{C44F858F-ECE6-5ABD-88D5-0E9821644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114800"/>
            <a:ext cx="693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2"/>
              </a:buClr>
              <a:buFontTx/>
              <a:buNone/>
            </a:pPr>
            <a:r>
              <a:rPr lang="en-US" altLang="en-US" dirty="0">
                <a:solidFill>
                  <a:schemeClr val="tx1"/>
                </a:solidFill>
              </a:rPr>
              <a:t>Result is </a:t>
            </a:r>
            <a:r>
              <a:rPr lang="en-US" altLang="en-US" dirty="0">
                <a:solidFill>
                  <a:schemeClr val="accent2"/>
                </a:solidFill>
              </a:rPr>
              <a:t>displacement</a:t>
            </a:r>
            <a:r>
              <a:rPr lang="en-US" altLang="en-US" dirty="0"/>
              <a:t> (vector).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9328" name="Text Box 16">
                <a:extLst>
                  <a:ext uri="{FF2B5EF4-FFF2-40B4-BE49-F238E27FC236}">
                    <a16:creationId xmlns:a16="http://schemas.microsoft.com/office/drawing/2014/main" id="{11DAF2A8-3C8B-BB28-BC1F-0DB67B4DE8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6800" y="4953000"/>
                <a:ext cx="7010400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i="1" dirty="0">
                    <a:solidFill>
                      <a:srgbClr val="006600"/>
                    </a:solidFill>
                  </a:rPr>
                  <a:t>The vectors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altLang="en-US" i="1" dirty="0">
                    <a:solidFill>
                      <a:srgbClr val="0066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acc>
                      <m:accPr>
                        <m:chr m:val="⃑"/>
                        <m:ctrlPr>
                          <a:rPr lang="en-US" altLang="en-US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n-US" altLang="en-US" b="0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i="1" dirty="0">
                    <a:solidFill>
                      <a:srgbClr val="006600"/>
                    </a:solidFill>
                  </a:rPr>
                  <a:t>are in the same direction, but have different units!</a:t>
                </a:r>
              </a:p>
            </p:txBody>
          </p:sp>
        </mc:Choice>
        <mc:Fallback xmlns="">
          <p:sp>
            <p:nvSpPr>
              <p:cNvPr id="269328" name="Text Box 16">
                <a:extLst>
                  <a:ext uri="{FF2B5EF4-FFF2-40B4-BE49-F238E27FC236}">
                    <a16:creationId xmlns:a16="http://schemas.microsoft.com/office/drawing/2014/main" id="{11DAF2A8-3C8B-BB28-BC1F-0DB67B4DE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4953000"/>
                <a:ext cx="7010400" cy="1077218"/>
              </a:xfrm>
              <a:prstGeom prst="rect">
                <a:avLst/>
              </a:prstGeom>
              <a:blipFill>
                <a:blip r:embed="rId2"/>
                <a:stretch>
                  <a:fillRect l="-2174" t="-5814" r="-1812" b="-162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3865088" presetClass="entr" presetSubtype="340534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6" grpId="0" autoUpdateAnimBg="0"/>
      <p:bldP spid="2693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C45C-181A-5E4B-B993-56A9995B8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B7CC4-C9D7-6246-B679-0BC0394874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Combine the two equations to eliminate </a:t>
                </a:r>
                <a:r>
                  <a:rPr lang="en-US" i="1" dirty="0"/>
                  <a:t>t</a:t>
                </a:r>
              </a:p>
              <a:p>
                <a:pPr marL="0" indent="0">
                  <a:lnSpc>
                    <a:spcPct val="200000"/>
                  </a:lnSpc>
                  <a:spcBef>
                    <a:spcPts val="6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B7CC4-C9D7-6246-B679-0BC0394874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87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C45C-181A-5E4B-B993-56A9995B8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B7CC4-C9D7-6246-B679-0BC0394874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Combine the two equations to eliminate </a:t>
                </a:r>
                <a:r>
                  <a:rPr lang="en-US" i="1" dirty="0"/>
                  <a:t>a</a:t>
                </a:r>
              </a:p>
              <a:p>
                <a:pPr marL="0" indent="0">
                  <a:lnSpc>
                    <a:spcPct val="200000"/>
                  </a:lnSpc>
                  <a:spcBef>
                    <a:spcPts val="6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i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B7CC4-C9D7-6246-B679-0BC0394874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55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2A33D8B-19BB-D2B3-C0A7-09265C76A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r>
              <a:rPr lang="en-US" altLang="en-US"/>
              <a:t>Eat a live bullfrog first thing in the morning…</a:t>
            </a:r>
          </a:p>
        </p:txBody>
      </p:sp>
      <p:pic>
        <p:nvPicPr>
          <p:cNvPr id="33795" name="Picture 3" descr="bullfrog.jpg                                                   0010FF0AMacintosh HD                   B42CFB35:">
            <a:extLst>
              <a:ext uri="{FF2B5EF4-FFF2-40B4-BE49-F238E27FC236}">
                <a16:creationId xmlns:a16="http://schemas.microsoft.com/office/drawing/2014/main" id="{EAB773DC-8425-E6C7-551D-D86351014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4343400" cy="30845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04" name="Text Box 4">
            <a:extLst>
              <a:ext uri="{FF2B5EF4-FFF2-40B4-BE49-F238E27FC236}">
                <a16:creationId xmlns:a16="http://schemas.microsoft.com/office/drawing/2014/main" id="{F01AE427-B6FE-826E-29ED-E9E50D6A6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9200"/>
            <a:ext cx="7924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…and nothing worse will happen to you for the rest of the day!</a:t>
            </a:r>
          </a:p>
        </p:txBody>
      </p:sp>
    </p:spTree>
    <p:extLst>
      <p:ext uri="{BB962C8B-B14F-4D97-AF65-F5344CB8AC3E}">
        <p14:creationId xmlns:p14="http://schemas.microsoft.com/office/powerpoint/2010/main" val="171736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CE165BC-A124-0003-7D87-4BBEC9BC4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Unit Conversions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7FDAA06-B3E0-213D-44F7-90A49E91C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90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solidFill>
                  <a:schemeClr val="tx2"/>
                </a:solidFill>
              </a:rPr>
              <a:t>Always a matter of </a:t>
            </a:r>
            <a:r>
              <a:rPr lang="en-US" altLang="en-US" dirty="0">
                <a:solidFill>
                  <a:srgbClr val="C00000"/>
                </a:solidFill>
              </a:rPr>
              <a:t>multiplying </a:t>
            </a:r>
            <a:r>
              <a:rPr lang="en-US" altLang="en-US" dirty="0">
                <a:solidFill>
                  <a:schemeClr val="accent2"/>
                </a:solidFill>
              </a:rPr>
              <a:t>by</a:t>
            </a:r>
            <a:r>
              <a:rPr lang="en-US" altLang="en-US" dirty="0">
                <a:solidFill>
                  <a:srgbClr val="C00000"/>
                </a:solidFill>
              </a:rPr>
              <a:t> 1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chemeClr val="tx2"/>
                </a:solidFill>
              </a:rPr>
              <a:t>Example: Convert </a:t>
            </a:r>
            <a:r>
              <a:rPr lang="en-US" altLang="en-US" dirty="0">
                <a:solidFill>
                  <a:schemeClr val="accent2"/>
                </a:solidFill>
              </a:rPr>
              <a:t>72 inches </a:t>
            </a:r>
            <a:r>
              <a:rPr lang="en-US" altLang="en-US" dirty="0">
                <a:solidFill>
                  <a:schemeClr val="tx2"/>
                </a:solidFill>
              </a:rPr>
              <a:t>to </a:t>
            </a:r>
            <a:r>
              <a:rPr lang="en-US" altLang="en-US" dirty="0">
                <a:solidFill>
                  <a:schemeClr val="accent2"/>
                </a:solidFill>
              </a:rPr>
              <a:t>meters</a:t>
            </a: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794809D6-3ABA-2B14-8CF0-66000580D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267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39.37 in = 1 m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63DB6EB1-4ACF-0DA4-D809-99B13FBBCAB0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200400"/>
            <a:ext cx="1600200" cy="762000"/>
            <a:chOff x="2352" y="3168"/>
            <a:chExt cx="1008" cy="480"/>
          </a:xfrm>
        </p:grpSpPr>
        <p:sp>
          <p:nvSpPr>
            <p:cNvPr id="40993" name="Line 6">
              <a:extLst>
                <a:ext uri="{FF2B5EF4-FFF2-40B4-BE49-F238E27FC236}">
                  <a16:creationId xmlns:a16="http://schemas.microsoft.com/office/drawing/2014/main" id="{44998E84-5B88-A7EB-D1C1-D7F22D3DFB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168"/>
              <a:ext cx="144" cy="33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4" name="Line 7">
              <a:extLst>
                <a:ext uri="{FF2B5EF4-FFF2-40B4-BE49-F238E27FC236}">
                  <a16:creationId xmlns:a16="http://schemas.microsoft.com/office/drawing/2014/main" id="{E21AB53E-D767-DCB0-BF26-49A94B0D5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312"/>
              <a:ext cx="144" cy="33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9144" name="Text Box 8">
            <a:extLst>
              <a:ext uri="{FF2B5EF4-FFF2-40B4-BE49-F238E27FC236}">
                <a16:creationId xmlns:a16="http://schemas.microsoft.com/office/drawing/2014/main" id="{511643C8-55D9-8AF3-63FE-D112C3AF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72 in</a:t>
            </a:r>
          </a:p>
        </p:txBody>
      </p:sp>
      <p:sp>
        <p:nvSpPr>
          <p:cNvPr id="219145" name="Text Box 9">
            <a:extLst>
              <a:ext uri="{FF2B5EF4-FFF2-40B4-BE49-F238E27FC236}">
                <a16:creationId xmlns:a16="http://schemas.microsoft.com/office/drawing/2014/main" id="{A607DDBB-9A0C-172E-836F-C6F29D679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267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9A3344"/>
                </a:solidFill>
              </a:rPr>
              <a:t>equality</a:t>
            </a:r>
            <a:endParaRPr lang="en-US" altLang="en-US" sz="2400" dirty="0">
              <a:solidFill>
                <a:srgbClr val="009A99"/>
              </a:solidFill>
            </a:endParaRPr>
          </a:p>
        </p:txBody>
      </p:sp>
      <p:sp>
        <p:nvSpPr>
          <p:cNvPr id="219146" name="Text Box 10">
            <a:extLst>
              <a:ext uri="{FF2B5EF4-FFF2-40B4-BE49-F238E27FC236}">
                <a16:creationId xmlns:a16="http://schemas.microsoft.com/office/drawing/2014/main" id="{B74011FA-9C8D-1EB5-7D8F-157A841C1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1816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9A3344"/>
                </a:solidFill>
              </a:rPr>
              <a:t>conversion factors</a:t>
            </a:r>
            <a:endParaRPr lang="en-US" altLang="en-US" sz="2400">
              <a:solidFill>
                <a:srgbClr val="009A99"/>
              </a:solidFill>
            </a:endParaRPr>
          </a:p>
        </p:txBody>
      </p:sp>
      <p:sp>
        <p:nvSpPr>
          <p:cNvPr id="219147" name="Text Box 11">
            <a:extLst>
              <a:ext uri="{FF2B5EF4-FFF2-40B4-BE49-F238E27FC236}">
                <a16:creationId xmlns:a16="http://schemas.microsoft.com/office/drawing/2014/main" id="{E43854DA-8B08-83E3-E8D5-698B3A4CD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00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= 72 in · </a:t>
            </a:r>
            <a:r>
              <a:rPr lang="en-US" altLang="en-US" sz="2400" dirty="0">
                <a:solidFill>
                  <a:schemeClr val="accent2"/>
                </a:solidFill>
              </a:rPr>
              <a:t>1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grpSp>
        <p:nvGrpSpPr>
          <p:cNvPr id="3" name="Group 12">
            <a:extLst>
              <a:ext uri="{FF2B5EF4-FFF2-40B4-BE49-F238E27FC236}">
                <a16:creationId xmlns:a16="http://schemas.microsoft.com/office/drawing/2014/main" id="{3DAD1CC6-401A-0438-B8CB-79CA59D4232E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953000"/>
            <a:ext cx="4362450" cy="914400"/>
            <a:chOff x="576" y="1920"/>
            <a:chExt cx="2748" cy="576"/>
          </a:xfrm>
        </p:grpSpPr>
        <p:sp>
          <p:nvSpPr>
            <p:cNvPr id="40983" name="Text Box 13">
              <a:extLst>
                <a:ext uri="{FF2B5EF4-FFF2-40B4-BE49-F238E27FC236}">
                  <a16:creationId xmlns:a16="http://schemas.microsoft.com/office/drawing/2014/main" id="{02CC11CF-6992-FBBA-20FB-2D7FCE9E4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" y="206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40984" name="Text Box 14">
              <a:extLst>
                <a:ext uri="{FF2B5EF4-FFF2-40B4-BE49-F238E27FC236}">
                  <a16:creationId xmlns:a16="http://schemas.microsoft.com/office/drawing/2014/main" id="{86692B5B-4D6F-CD95-DCFE-F6DCE636F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920"/>
              <a:ext cx="8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39.37 in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85" name="Text Box 15">
              <a:extLst>
                <a:ext uri="{FF2B5EF4-FFF2-40B4-BE49-F238E27FC236}">
                  <a16:creationId xmlns:a16="http://schemas.microsoft.com/office/drawing/2014/main" id="{373F27DD-D3CC-E534-74D2-69ADA8E3C7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4" y="220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1 m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86" name="Line 16">
              <a:extLst>
                <a:ext uri="{FF2B5EF4-FFF2-40B4-BE49-F238E27FC236}">
                  <a16:creationId xmlns:a16="http://schemas.microsoft.com/office/drawing/2014/main" id="{33A5799A-A6D5-EDA0-134A-DB7897273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6" y="220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Text Box 17">
              <a:extLst>
                <a:ext uri="{FF2B5EF4-FFF2-40B4-BE49-F238E27FC236}">
                  <a16:creationId xmlns:a16="http://schemas.microsoft.com/office/drawing/2014/main" id="{808DB115-9316-40A9-186F-D69558905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06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1</a:t>
              </a: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40988" name="Text Box 18">
              <a:extLst>
                <a:ext uri="{FF2B5EF4-FFF2-40B4-BE49-F238E27FC236}">
                  <a16:creationId xmlns:a16="http://schemas.microsoft.com/office/drawing/2014/main" id="{B5215DD2-BB85-1518-532A-FB2E9F939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206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40989" name="Text Box 19">
              <a:extLst>
                <a:ext uri="{FF2B5EF4-FFF2-40B4-BE49-F238E27FC236}">
                  <a16:creationId xmlns:a16="http://schemas.microsoft.com/office/drawing/2014/main" id="{270361D1-C6DA-7375-932A-2E153BE98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8" y="192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1 m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90" name="Line 20">
              <a:extLst>
                <a:ext uri="{FF2B5EF4-FFF2-40B4-BE49-F238E27FC236}">
                  <a16:creationId xmlns:a16="http://schemas.microsoft.com/office/drawing/2014/main" id="{10FCBD53-F610-7ABB-CEEF-0BDCDE2F6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20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Text Box 21">
              <a:extLst>
                <a:ext uri="{FF2B5EF4-FFF2-40B4-BE49-F238E27FC236}">
                  <a16:creationId xmlns:a16="http://schemas.microsoft.com/office/drawing/2014/main" id="{FF8B2433-922E-FA03-A695-7D43DE45F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0992" name="Text Box 22">
              <a:extLst>
                <a:ext uri="{FF2B5EF4-FFF2-40B4-BE49-F238E27FC236}">
                  <a16:creationId xmlns:a16="http://schemas.microsoft.com/office/drawing/2014/main" id="{A2487D8B-635E-B600-98EE-E052170408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208"/>
              <a:ext cx="8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39.37 in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3">
            <a:extLst>
              <a:ext uri="{FF2B5EF4-FFF2-40B4-BE49-F238E27FC236}">
                <a16:creationId xmlns:a16="http://schemas.microsoft.com/office/drawing/2014/main" id="{48327B1D-730A-9820-AD83-4AAA0C1C8619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971800"/>
            <a:ext cx="2590800" cy="914400"/>
            <a:chOff x="1824" y="3024"/>
            <a:chExt cx="1632" cy="576"/>
          </a:xfrm>
        </p:grpSpPr>
        <p:sp>
          <p:nvSpPr>
            <p:cNvPr id="40979" name="Text Box 24">
              <a:extLst>
                <a:ext uri="{FF2B5EF4-FFF2-40B4-BE49-F238E27FC236}">
                  <a16:creationId xmlns:a16="http://schemas.microsoft.com/office/drawing/2014/main" id="{D42BCD09-8806-8B73-6375-23B4CB889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168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= 72 in ·</a:t>
              </a:r>
            </a:p>
          </p:txBody>
        </p:sp>
        <p:sp>
          <p:nvSpPr>
            <p:cNvPr id="40980" name="Text Box 25">
              <a:extLst>
                <a:ext uri="{FF2B5EF4-FFF2-40B4-BE49-F238E27FC236}">
                  <a16:creationId xmlns:a16="http://schemas.microsoft.com/office/drawing/2014/main" id="{9B79E04C-8306-10A3-5734-B51C871768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24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1 </a:t>
              </a:r>
              <a:r>
                <a:rPr lang="en-US" altLang="en-US" sz="2400">
                  <a:solidFill>
                    <a:schemeClr val="accent2"/>
                  </a:solidFill>
                </a:rPr>
                <a:t>m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81" name="Line 26">
              <a:extLst>
                <a:ext uri="{FF2B5EF4-FFF2-40B4-BE49-F238E27FC236}">
                  <a16:creationId xmlns:a16="http://schemas.microsoft.com/office/drawing/2014/main" id="{ED648C25-4CAA-5DBD-0111-9BF8093913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3312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2" name="Text Box 27">
              <a:extLst>
                <a:ext uri="{FF2B5EF4-FFF2-40B4-BE49-F238E27FC236}">
                  <a16:creationId xmlns:a16="http://schemas.microsoft.com/office/drawing/2014/main" id="{A53E49A0-6AFC-3018-20F7-084594A7F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0" y="3312"/>
              <a:ext cx="8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39.37 in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28">
            <a:extLst>
              <a:ext uri="{FF2B5EF4-FFF2-40B4-BE49-F238E27FC236}">
                <a16:creationId xmlns:a16="http://schemas.microsoft.com/office/drawing/2014/main" id="{78A54FA1-E251-6398-F724-C3341F0BC0E6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971800"/>
            <a:ext cx="1752600" cy="914400"/>
            <a:chOff x="3600" y="2688"/>
            <a:chExt cx="1104" cy="576"/>
          </a:xfrm>
        </p:grpSpPr>
        <p:sp>
          <p:nvSpPr>
            <p:cNvPr id="40974" name="Text Box 29">
              <a:extLst>
                <a:ext uri="{FF2B5EF4-FFF2-40B4-BE49-F238E27FC236}">
                  <a16:creationId xmlns:a16="http://schemas.microsoft.com/office/drawing/2014/main" id="{477EA0B7-07DE-53C7-B3F0-A382E9DBC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83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40975" name="Text Box 30">
              <a:extLst>
                <a:ext uri="{FF2B5EF4-FFF2-40B4-BE49-F238E27FC236}">
                  <a16:creationId xmlns:a16="http://schemas.microsoft.com/office/drawing/2014/main" id="{BDE72017-C257-266D-9A3E-6D7DEE920E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8" y="2688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72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76" name="Line 31">
              <a:extLst>
                <a:ext uri="{FF2B5EF4-FFF2-40B4-BE49-F238E27FC236}">
                  <a16:creationId xmlns:a16="http://schemas.microsoft.com/office/drawing/2014/main" id="{46EFDFDE-61E6-E138-FDF1-A861CBD8F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97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Text Box 32">
              <a:extLst>
                <a:ext uri="{FF2B5EF4-FFF2-40B4-BE49-F238E27FC236}">
                  <a16:creationId xmlns:a16="http://schemas.microsoft.com/office/drawing/2014/main" id="{DEDBA89A-0342-C4C3-267D-48C21F1E3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976"/>
              <a:ext cx="8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</a:rPr>
                <a:t>39.37</a:t>
              </a:r>
              <a:endParaRPr lang="en-US" altLang="en-US" sz="1800" i="1">
                <a:solidFill>
                  <a:schemeClr val="tx1"/>
                </a:solidFill>
              </a:endParaRPr>
            </a:p>
          </p:txBody>
        </p:sp>
        <p:sp>
          <p:nvSpPr>
            <p:cNvPr id="40978" name="Text Box 33">
              <a:extLst>
                <a:ext uri="{FF2B5EF4-FFF2-40B4-BE49-F238E27FC236}">
                  <a16:creationId xmlns:a16="http://schemas.microsoft.com/office/drawing/2014/main" id="{9D3BA857-899C-1DE5-6617-0A803518D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83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</a:rPr>
                <a:t>m</a:t>
              </a:r>
              <a:r>
                <a:rPr lang="en-US" altLang="en-US" sz="240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219170" name="Text Box 34">
            <a:extLst>
              <a:ext uri="{FF2B5EF4-FFF2-40B4-BE49-F238E27FC236}">
                <a16:creationId xmlns:a16="http://schemas.microsoft.com/office/drawing/2014/main" id="{C429660D-FFFE-CBFB-48FE-3AFF85FC5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200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= 1.829 </a:t>
            </a:r>
            <a:r>
              <a:rPr lang="en-US" altLang="en-US" sz="2400">
                <a:solidFill>
                  <a:schemeClr val="accent2"/>
                </a:solidFill>
              </a:rPr>
              <a:t>m</a:t>
            </a:r>
            <a:r>
              <a:rPr lang="en-US" altLang="en-US" sz="240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325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219140" grpId="0" autoUpdateAnimBg="0"/>
      <p:bldP spid="219144" grpId="0" autoUpdateAnimBg="0"/>
      <p:bldP spid="219145" grpId="0" autoUpdateAnimBg="0"/>
      <p:bldP spid="219146" grpId="0" autoUpdateAnimBg="0"/>
      <p:bldP spid="219147" grpId="0" autoUpdateAnimBg="0"/>
      <p:bldP spid="21917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4C7B4660-2D20-26A0-57AF-5AA9BC9CF1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Vectors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E491AC1-0CBE-8E1D-377E-B54897BF6C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More math concepts</a:t>
            </a:r>
          </a:p>
        </p:txBody>
      </p:sp>
      <p:pic>
        <p:nvPicPr>
          <p:cNvPr id="15363" name="Picture 4" descr="&#10;darwin.gif                                                     0003DC1EMacintosh HD                   B42CFB35:">
            <a:extLst>
              <a:ext uri="{FF2B5EF4-FFF2-40B4-BE49-F238E27FC236}">
                <a16:creationId xmlns:a16="http://schemas.microsoft.com/office/drawing/2014/main" id="{067D5E8B-2209-DC5B-5729-CE1365855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53000"/>
            <a:ext cx="123666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8DCD87E0-C444-3C07-FBD2-620E7D690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Objectives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EC688794-CC7E-4E83-C54F-54D4B8959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Distinguish between vector and scalar quantities.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Carry out addition, subtraction, and scalar multiplication of vectors.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878</Words>
  <Application>Microsoft Office PowerPoint</Application>
  <PresentationFormat>On-screen Show (4:3)</PresentationFormat>
  <Paragraphs>190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ＭＳ Ｐゴシック</vt:lpstr>
      <vt:lpstr>Arial</vt:lpstr>
      <vt:lpstr>Cambria Math</vt:lpstr>
      <vt:lpstr>Symbol</vt:lpstr>
      <vt:lpstr>Times</vt:lpstr>
      <vt:lpstr>Default Design</vt:lpstr>
      <vt:lpstr>Request</vt:lpstr>
      <vt:lpstr>Reminders</vt:lpstr>
      <vt:lpstr>Review</vt:lpstr>
      <vt:lpstr>Extension</vt:lpstr>
      <vt:lpstr>Extension</vt:lpstr>
      <vt:lpstr>Eat a live bullfrog first thing in the morning…</vt:lpstr>
      <vt:lpstr>Unit Conversions</vt:lpstr>
      <vt:lpstr>Vectors</vt:lpstr>
      <vt:lpstr>Objectives</vt:lpstr>
      <vt:lpstr>What’s the Point?</vt:lpstr>
      <vt:lpstr>Vectors and Scalars</vt:lpstr>
      <vt:lpstr>Physics Vectors and Scalars</vt:lpstr>
      <vt:lpstr>Arrows for Vectors </vt:lpstr>
      <vt:lpstr>Magnitude and Direction</vt:lpstr>
      <vt:lpstr>Cartesian Components </vt:lpstr>
      <vt:lpstr>Notation</vt:lpstr>
      <vt:lpstr>Polar to Cartesian</vt:lpstr>
      <vt:lpstr>Cartesian to Polar</vt:lpstr>
      <vt:lpstr>Group work</vt:lpstr>
      <vt:lpstr>Add Vectors</vt:lpstr>
      <vt:lpstr>Vector addition meaning</vt:lpstr>
      <vt:lpstr>Group work</vt:lpstr>
      <vt:lpstr>Adding by Components </vt:lpstr>
      <vt:lpstr>Group work</vt:lpstr>
      <vt:lpstr>Adding Vectors</vt:lpstr>
      <vt:lpstr>Question</vt:lpstr>
      <vt:lpstr>Vector Addition is Commutative</vt:lpstr>
      <vt:lpstr>Respect the Units</vt:lpstr>
      <vt:lpstr>Subtract Vectors</vt:lpstr>
      <vt:lpstr>Subtract Vectors</vt:lpstr>
      <vt:lpstr>Multiplication by a Scalar </vt:lpstr>
      <vt:lpstr>Scalar Multiplication</vt:lpstr>
      <vt:lpstr>Typical Scalar Multiplication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subject/>
  <dc:creator>Rich Barrans</dc:creator>
  <cp:keywords/>
  <dc:description/>
  <cp:lastModifiedBy>Richard Barrans</cp:lastModifiedBy>
  <cp:revision>262</cp:revision>
  <cp:lastPrinted>2025-09-03T03:29:19Z</cp:lastPrinted>
  <dcterms:created xsi:type="dcterms:W3CDTF">2003-08-04T19:23:16Z</dcterms:created>
  <dcterms:modified xsi:type="dcterms:W3CDTF">2025-09-03T03:58:33Z</dcterms:modified>
  <cp:category/>
</cp:coreProperties>
</file>