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73" r:id="rId2"/>
    <p:sldId id="557" r:id="rId3"/>
    <p:sldId id="558" r:id="rId4"/>
    <p:sldId id="530" r:id="rId5"/>
    <p:sldId id="545" r:id="rId6"/>
    <p:sldId id="559" r:id="rId7"/>
    <p:sldId id="561" r:id="rId8"/>
    <p:sldId id="563" r:id="rId9"/>
    <p:sldId id="560" r:id="rId10"/>
    <p:sldId id="537" r:id="rId11"/>
    <p:sldId id="532" r:id="rId12"/>
    <p:sldId id="531" r:id="rId13"/>
    <p:sldId id="548" r:id="rId14"/>
    <p:sldId id="549" r:id="rId15"/>
    <p:sldId id="536" r:id="rId16"/>
    <p:sldId id="550" r:id="rId17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90"/>
    <p:restoredTop sz="94609"/>
  </p:normalViewPr>
  <p:slideViewPr>
    <p:cSldViewPr>
      <p:cViewPr varScale="1">
        <p:scale>
          <a:sx n="78" d="100"/>
          <a:sy n="78" d="100"/>
        </p:scale>
        <p:origin x="3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1002" y="108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5C13AAB4-97FF-444A-A818-930E27D471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58762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P1110 L05 Motion vectors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AA0198A3-7CF8-894D-98C2-C64B51B2CB0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852AB539-8A97-6B4E-AEF2-7D7ACA3C29E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03CE132D-41D0-FF41-BC51-967B50BEFA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27A62CC5-E60F-9D43-A567-5DB3D05607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7D9DBB08-D2EC-DC4B-B7E1-6C76630DFD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P1110 L05 Motion vectors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3744EA08-EF4B-CC46-87CD-A0E32AC5F7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889C073-103F-0C4A-9F84-AF49AEACB7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3AB6AE64-8BB7-934C-9EE1-CD2678084E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98ED770F-199B-774E-A286-EC729EAD91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35110DCF-DB6E-E043-B655-F1393C9313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7216839D-0C5D-6048-B8E7-9092F0FCB2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B24B71-7A26-084E-AB07-DFCA51ED93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ABCFC3-D94A-E94E-AB3C-1C004E8617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494313-A7AF-6B48-A3F8-8336FB8C4E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973E-2FF6-0346-9536-26CB5DCE6B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60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03B0EE-1BAB-484E-8444-C89492124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8F6ABA-400B-8A48-8D59-32690A6E28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4184B4-103F-EB40-8020-BF9072516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01C7C-E54D-E445-BB82-DDB98BA6C3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59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11B87F-B34A-7D4F-A75B-BD7B5CB01D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BDF78-B0C0-7F4B-BD86-4F7D7F84C6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66FFD0-4035-5048-B866-D9763F9B21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12D12-B03A-E04E-BA2C-C34194082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71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2EE132-8BA6-274B-9ECD-D32255522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6CCB31-531F-824E-AC11-48D0C8D90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3D3B81-2FDC-4A44-9000-35AB81807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AAEC4-A37C-8C4A-87F6-7B63A0661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63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9F05C-0C75-5746-B5F0-6330893E8F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7C2E0A-1453-8E46-A79A-A9A2735BD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5323EE-23A7-7A4C-8298-83F359654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F03F1-2BAF-394A-866E-FE0325EFD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24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C1CD6C-EAC9-4C43-93F9-56E52DBC3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69B6FA-AEEB-4E40-8C84-C2F4BE17A3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2C6270-375A-3B4F-AA5C-15D3A25142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09A8-3F40-A645-8C68-3DBBF54D6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80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4B5119-AD0F-4543-AB86-45CE72810E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C127A0-1DB0-5242-9912-55C00A9FB4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1C66EE5-DCBC-6443-B97C-1B71E8EB7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D7228-7B4B-7449-89E2-91C3B1915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59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70B0E5-2BA6-4144-B335-4970DE547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C6D22D-C721-FD4B-8346-ED2958398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7F4328-F234-C345-BC99-2C05DD4BBD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EB7C-B8BD-9B43-AB39-CDE5E9DABA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1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DEDEE8-7A04-C349-98CF-5FE07C64A2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43D8626-977B-4E4D-81E6-34E10D4AC1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7CC009-8CBD-D840-A809-B50CE2BE7B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2B9F2-7AAC-5645-8618-77F21AFE12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08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DB49D0-1CCF-D943-BBA4-9F6E29CF85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528048-6611-4049-8EFE-C71B85C683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FB42EB-B976-E449-90B3-D7C7CC6AA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A79B-5CE7-0F42-B36A-D8A428EEBE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10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866674-3D91-5E43-8267-35AD184BF7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9CFE54-B3C3-8E4D-8C8A-2230DD069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99687A-656B-4F4E-A2B6-ACB17833AB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74F79-D44A-9549-AB72-E622DC46D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57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EEA520-6EB1-B849-838F-D1B269382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267424-0E3D-7C46-BABB-AC68D3E94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EE1B91-4B2F-7A42-A015-110F46F541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6559DA-60A6-B242-817B-D0625B6332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AB47708-F3E5-A347-A30A-41C51D4FD6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1407CC34-BDB3-DB40-8E56-301A059658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7478699F-858C-2541-86C4-DF1B7AB85E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590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Describing Motion</a:t>
            </a:r>
          </a:p>
        </p:txBody>
      </p:sp>
      <p:sp>
        <p:nvSpPr>
          <p:cNvPr id="15362" name="WordArt 6">
            <a:extLst>
              <a:ext uri="{FF2B5EF4-FFF2-40B4-BE49-F238E27FC236}">
                <a16:creationId xmlns:a16="http://schemas.microsoft.com/office/drawing/2014/main" id="{B7717B5B-3FE0-D046-97A1-58B9D0698C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3478213"/>
            <a:ext cx="3978275" cy="16160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72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in 3-D</a:t>
            </a:r>
          </a:p>
        </p:txBody>
      </p:sp>
      <p:sp>
        <p:nvSpPr>
          <p:cNvPr id="15363" name="Text Box 5">
            <a:extLst>
              <a:ext uri="{FF2B5EF4-FFF2-40B4-BE49-F238E27FC236}">
                <a16:creationId xmlns:a16="http://schemas.microsoft.com/office/drawing/2014/main" id="{47FBC240-592F-6949-A6E4-DB04C39E7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622925"/>
            <a:ext cx="79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§3.1</a:t>
            </a: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A9C8BE24-DB59-4C4A-8478-586AA83AC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54864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b="0"/>
              <a:t>(and 2-D)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FBC02C97-7AAD-5147-AEA8-F63416581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Denoting 3-Vectors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5FC7DA98-777C-0B4C-9C21-D7EE75911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>
              <a:tabLst>
                <a:tab pos="2225675" algn="l"/>
              </a:tabLst>
            </a:pPr>
            <a:r>
              <a:rPr lang="en-US" altLang="en-US">
                <a:ea typeface="ＭＳ Ｐゴシック" panose="020B0600070205080204" pitchFamily="34" charset="-128"/>
              </a:rPr>
              <a:t>Position </a:t>
            </a:r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 = (</a:t>
            </a:r>
            <a:r>
              <a:rPr lang="en-US" altLang="en-US" i="1">
                <a:ea typeface="ＭＳ Ｐゴシック" panose="020B0600070205080204" pitchFamily="34" charset="-128"/>
              </a:rPr>
              <a:t>x 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y</a:t>
            </a:r>
            <a:r>
              <a:rPr lang="en-US" altLang="en-US">
                <a:ea typeface="ＭＳ Ｐゴシック" panose="020B0600070205080204" pitchFamily="34" charset="-128"/>
              </a:rPr>
              <a:t> , </a:t>
            </a:r>
            <a:r>
              <a:rPr lang="en-US" altLang="en-US" i="1">
                <a:ea typeface="ＭＳ Ｐゴシック" panose="020B0600070205080204" pitchFamily="34" charset="-128"/>
              </a:rPr>
              <a:t>z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2531" name="Line 5">
            <a:extLst>
              <a:ext uri="{FF2B5EF4-FFF2-40B4-BE49-F238E27FC236}">
                <a16:creationId xmlns:a16="http://schemas.microsoft.com/office/drawing/2014/main" id="{B3E2A6D2-570A-C841-9C3A-FC58DE751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752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2" name="Group 34">
            <a:extLst>
              <a:ext uri="{FF2B5EF4-FFF2-40B4-BE49-F238E27FC236}">
                <a16:creationId xmlns:a16="http://schemas.microsoft.com/office/drawing/2014/main" id="{2DCA4B09-E4C9-8849-B164-E170AF54E66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8229600" cy="1676400"/>
            <a:chOff x="288" y="1584"/>
            <a:chExt cx="5184" cy="1056"/>
          </a:xfrm>
        </p:grpSpPr>
        <p:sp>
          <p:nvSpPr>
            <p:cNvPr id="22536" name="Rectangle 10">
              <a:extLst>
                <a:ext uri="{FF2B5EF4-FFF2-40B4-BE49-F238E27FC236}">
                  <a16:creationId xmlns:a16="http://schemas.microsoft.com/office/drawing/2014/main" id="{8FEB0690-E206-C447-B9A6-264F236B8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584"/>
              <a:ext cx="5184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tabLst>
                  <a:tab pos="2225675" algn="l"/>
                </a:tabLst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225675" algn="l"/>
                </a:tabLst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225675" algn="l"/>
                </a:tabLst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Velocity </a:t>
              </a:r>
              <a:r>
                <a:rPr lang="en-US" altLang="en-US" b="0" i="1"/>
                <a:t>v</a:t>
              </a:r>
              <a:r>
                <a:rPr lang="en-US" altLang="en-US" b="0"/>
                <a:t> = (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x</a:t>
              </a:r>
              <a:r>
                <a:rPr lang="en-US" altLang="en-US" b="0" i="1"/>
                <a:t> </a:t>
              </a:r>
              <a:r>
                <a:rPr lang="en-US" altLang="en-US" b="0"/>
                <a:t>, 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y</a:t>
              </a:r>
              <a:r>
                <a:rPr lang="en-US" altLang="en-US" b="0"/>
                <a:t>, 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z</a:t>
              </a:r>
              <a:r>
                <a:rPr lang="en-US" altLang="en-US" b="0"/>
                <a:t>)</a:t>
              </a:r>
            </a:p>
          </p:txBody>
        </p:sp>
        <p:sp>
          <p:nvSpPr>
            <p:cNvPr id="22537" name="Line 11">
              <a:extLst>
                <a:ext uri="{FF2B5EF4-FFF2-40B4-BE49-F238E27FC236}">
                  <a16:creationId xmlns:a16="http://schemas.microsoft.com/office/drawing/2014/main" id="{631438D3-8CF3-7D4E-98FD-5B1CC7DE5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8" y="168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3" name="Group 35">
            <a:extLst>
              <a:ext uri="{FF2B5EF4-FFF2-40B4-BE49-F238E27FC236}">
                <a16:creationId xmlns:a16="http://schemas.microsoft.com/office/drawing/2014/main" id="{9381BA9D-6E8B-A64E-A8C7-6CE0EF9A314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352800"/>
            <a:ext cx="5715000" cy="838200"/>
            <a:chOff x="288" y="2208"/>
            <a:chExt cx="3600" cy="528"/>
          </a:xfrm>
        </p:grpSpPr>
        <p:sp>
          <p:nvSpPr>
            <p:cNvPr id="22534" name="Rectangle 21">
              <a:extLst>
                <a:ext uri="{FF2B5EF4-FFF2-40B4-BE49-F238E27FC236}">
                  <a16:creationId xmlns:a16="http://schemas.microsoft.com/office/drawing/2014/main" id="{A9B61000-A018-E541-9B41-218E8C9DA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208"/>
              <a:ext cx="360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tabLst>
                  <a:tab pos="2225675" algn="l"/>
                </a:tabLst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225675" algn="l"/>
                </a:tabLst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225675" algn="l"/>
                </a:tabLst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Acceleration </a:t>
              </a:r>
              <a:r>
                <a:rPr lang="en-US" altLang="en-US" b="0" i="1"/>
                <a:t>a</a:t>
              </a:r>
              <a:r>
                <a:rPr lang="en-US" altLang="en-US" b="0"/>
                <a:t> = (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x</a:t>
              </a:r>
              <a:r>
                <a:rPr lang="en-US" altLang="en-US" b="0"/>
                <a:t> , 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y</a:t>
              </a:r>
              <a:r>
                <a:rPr lang="en-US" altLang="en-US" b="0"/>
                <a:t>, 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z</a:t>
              </a:r>
              <a:r>
                <a:rPr lang="en-US" altLang="en-US" b="0"/>
                <a:t>) </a:t>
              </a:r>
              <a:endParaRPr lang="en-US" altLang="en-US" b="0" i="1"/>
            </a:p>
          </p:txBody>
        </p:sp>
        <p:sp>
          <p:nvSpPr>
            <p:cNvPr id="22535" name="Line 22">
              <a:extLst>
                <a:ext uri="{FF2B5EF4-FFF2-40B4-BE49-F238E27FC236}">
                  <a16:creationId xmlns:a16="http://schemas.microsoft.com/office/drawing/2014/main" id="{657E4D35-C872-EB4C-8FAF-802D07D79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30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03150B32-A139-BA4A-A175-B7DB0E0B7A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Magnitudes of 3-Vectors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9C5837F6-6AA5-9B4E-A00C-7CAFBF03D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1143000"/>
          </a:xfrm>
        </p:spPr>
        <p:txBody>
          <a:bodyPr/>
          <a:lstStyle/>
          <a:p>
            <a:pPr>
              <a:tabLst>
                <a:tab pos="2225675" algn="l"/>
              </a:tabLst>
            </a:pPr>
            <a:r>
              <a:rPr lang="en-US" altLang="en-US">
                <a:ea typeface="ＭＳ Ｐゴシック" panose="020B0600070205080204" pitchFamily="34" charset="-128"/>
              </a:rPr>
              <a:t>Distance from origin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	</a:t>
            </a:r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 = | </a:t>
            </a:r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 | =   </a:t>
            </a:r>
            <a:r>
              <a:rPr lang="en-US" altLang="en-US" i="1">
                <a:ea typeface="ＭＳ Ｐゴシック" panose="020B0600070205080204" pitchFamily="34" charset="-128"/>
              </a:rPr>
              <a:t>x</a:t>
            </a:r>
            <a:r>
              <a:rPr lang="en-US" altLang="en-US" baseline="30000">
                <a:ea typeface="ＭＳ Ｐゴシック" panose="020B0600070205080204" pitchFamily="34" charset="-128"/>
              </a:rPr>
              <a:t>2</a:t>
            </a:r>
            <a:r>
              <a:rPr lang="en-US" altLang="en-US" i="1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+ </a:t>
            </a:r>
            <a:r>
              <a:rPr lang="en-US" altLang="en-US" i="1">
                <a:ea typeface="ＭＳ Ｐゴシック" panose="020B0600070205080204" pitchFamily="34" charset="-128"/>
              </a:rPr>
              <a:t>y</a:t>
            </a:r>
            <a:r>
              <a:rPr lang="en-US" altLang="en-US" baseline="30000">
                <a:ea typeface="ＭＳ Ｐゴシック" panose="020B0600070205080204" pitchFamily="34" charset="-128"/>
              </a:rPr>
              <a:t>2</a:t>
            </a:r>
            <a:r>
              <a:rPr lang="en-US" altLang="en-US" i="1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+ </a:t>
            </a:r>
            <a:r>
              <a:rPr lang="en-US" altLang="en-US" i="1">
                <a:ea typeface="ＭＳ Ｐゴシック" panose="020B0600070205080204" pitchFamily="34" charset="-128"/>
              </a:rPr>
              <a:t>z</a:t>
            </a:r>
            <a:r>
              <a:rPr lang="en-US" altLang="en-US" baseline="30000">
                <a:ea typeface="ＭＳ Ｐゴシック" panose="020B0600070205080204" pitchFamily="34" charset="-128"/>
              </a:rPr>
              <a:t>2</a:t>
            </a:r>
            <a:endParaRPr lang="en-US" altLang="en-US" i="1">
              <a:ea typeface="ＭＳ Ｐゴシック" panose="020B0600070205080204" pitchFamily="34" charset="-128"/>
            </a:endParaRP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F939804B-8FE8-A14A-8EA2-87F160AA901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276600"/>
            <a:ext cx="8229600" cy="838200"/>
            <a:chOff x="288" y="1920"/>
            <a:chExt cx="5184" cy="528"/>
          </a:xfrm>
        </p:grpSpPr>
        <p:sp>
          <p:nvSpPr>
            <p:cNvPr id="23562" name="Rectangle 5">
              <a:extLst>
                <a:ext uri="{FF2B5EF4-FFF2-40B4-BE49-F238E27FC236}">
                  <a16:creationId xmlns:a16="http://schemas.microsoft.com/office/drawing/2014/main" id="{5C638D3A-5AE8-4A49-AEA3-0C5754E60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20"/>
              <a:ext cx="518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tabLst>
                  <a:tab pos="2225675" algn="l"/>
                </a:tabLst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225675" algn="l"/>
                </a:tabLst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225675" algn="l"/>
                </a:tabLst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Speed 	</a:t>
              </a:r>
              <a:r>
                <a:rPr lang="en-US" altLang="en-US" b="0" i="1"/>
                <a:t>v = | v | =   v</a:t>
              </a:r>
              <a:r>
                <a:rPr lang="en-US" altLang="en-US" b="0" i="1" baseline="-25000"/>
                <a:t>x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y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z</a:t>
              </a:r>
              <a:r>
                <a:rPr lang="en-US" altLang="en-US" b="0" baseline="30000"/>
                <a:t>2</a:t>
              </a:r>
              <a:endParaRPr lang="en-US" altLang="en-US" b="0" i="1"/>
            </a:p>
          </p:txBody>
        </p:sp>
        <p:sp>
          <p:nvSpPr>
            <p:cNvPr id="23563" name="Line 8">
              <a:extLst>
                <a:ext uri="{FF2B5EF4-FFF2-40B4-BE49-F238E27FC236}">
                  <a16:creationId xmlns:a16="http://schemas.microsoft.com/office/drawing/2014/main" id="{83E40540-3CE3-D340-8674-0D6A7A4BFB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202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Freeform 22">
              <a:extLst>
                <a:ext uri="{FF2B5EF4-FFF2-40B4-BE49-F238E27FC236}">
                  <a16:creationId xmlns:a16="http://schemas.microsoft.com/office/drawing/2014/main" id="{194D9628-7593-4440-982F-E5BB836AA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1920"/>
              <a:ext cx="1680" cy="336"/>
            </a:xfrm>
            <a:custGeom>
              <a:avLst/>
              <a:gdLst>
                <a:gd name="T0" fmla="*/ 0 w 1680"/>
                <a:gd name="T1" fmla="*/ 192 h 336"/>
                <a:gd name="T2" fmla="*/ 48 w 1680"/>
                <a:gd name="T3" fmla="*/ 336 h 336"/>
                <a:gd name="T4" fmla="*/ 144 w 1680"/>
                <a:gd name="T5" fmla="*/ 0 h 336"/>
                <a:gd name="T6" fmla="*/ 1680 w 1680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0"/>
                <a:gd name="T13" fmla="*/ 0 h 336"/>
                <a:gd name="T14" fmla="*/ 1680 w 168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0" h="336">
                  <a:moveTo>
                    <a:pt x="0" y="192"/>
                  </a:moveTo>
                  <a:lnTo>
                    <a:pt x="48" y="336"/>
                  </a:lnTo>
                  <a:lnTo>
                    <a:pt x="144" y="0"/>
                  </a:lnTo>
                  <a:lnTo>
                    <a:pt x="168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6" name="Line 34">
            <a:extLst>
              <a:ext uri="{FF2B5EF4-FFF2-40B4-BE49-F238E27FC236}">
                <a16:creationId xmlns:a16="http://schemas.microsoft.com/office/drawing/2014/main" id="{F8F07A19-9B3B-3C44-A403-6A0B8C33A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362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Freeform 35">
            <a:extLst>
              <a:ext uri="{FF2B5EF4-FFF2-40B4-BE49-F238E27FC236}">
                <a16:creationId xmlns:a16="http://schemas.microsoft.com/office/drawing/2014/main" id="{767F9861-6EB6-5445-9A83-729EB8BD1A67}"/>
              </a:ext>
            </a:extLst>
          </p:cNvPr>
          <p:cNvSpPr>
            <a:spLocks/>
          </p:cNvSpPr>
          <p:nvPr/>
        </p:nvSpPr>
        <p:spPr bwMode="auto">
          <a:xfrm>
            <a:off x="4408488" y="2209800"/>
            <a:ext cx="2667000" cy="533400"/>
          </a:xfrm>
          <a:custGeom>
            <a:avLst/>
            <a:gdLst>
              <a:gd name="T0" fmla="*/ 0 w 1680"/>
              <a:gd name="T1" fmla="*/ 2147483646 h 336"/>
              <a:gd name="T2" fmla="*/ 2147483646 w 1680"/>
              <a:gd name="T3" fmla="*/ 2147483646 h 336"/>
              <a:gd name="T4" fmla="*/ 2147483646 w 1680"/>
              <a:gd name="T5" fmla="*/ 0 h 336"/>
              <a:gd name="T6" fmla="*/ 2147483646 w 1680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680"/>
              <a:gd name="T13" fmla="*/ 0 h 336"/>
              <a:gd name="T14" fmla="*/ 1680 w 1680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80" h="336">
                <a:moveTo>
                  <a:pt x="0" y="192"/>
                </a:moveTo>
                <a:lnTo>
                  <a:pt x="48" y="336"/>
                </a:lnTo>
                <a:lnTo>
                  <a:pt x="144" y="0"/>
                </a:lnTo>
                <a:lnTo>
                  <a:pt x="168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9">
            <a:extLst>
              <a:ext uri="{FF2B5EF4-FFF2-40B4-BE49-F238E27FC236}">
                <a16:creationId xmlns:a16="http://schemas.microsoft.com/office/drawing/2014/main" id="{9D88996E-F9E7-FD42-ABE3-4EACAED0A5F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343400"/>
            <a:ext cx="8229600" cy="1219200"/>
            <a:chOff x="288" y="2448"/>
            <a:chExt cx="5184" cy="768"/>
          </a:xfrm>
        </p:grpSpPr>
        <p:sp>
          <p:nvSpPr>
            <p:cNvPr id="23559" name="Rectangle 33">
              <a:extLst>
                <a:ext uri="{FF2B5EF4-FFF2-40B4-BE49-F238E27FC236}">
                  <a16:creationId xmlns:a16="http://schemas.microsoft.com/office/drawing/2014/main" id="{B347B9A0-8563-5D42-999A-44C4EA5E3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448"/>
              <a:ext cx="5184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tabLst>
                  <a:tab pos="2225675" algn="l"/>
                </a:tabLst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225675" algn="l"/>
                </a:tabLst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225675" algn="l"/>
                </a:tabLst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Magnitude of acceleration</a:t>
              </a:r>
              <a:br>
                <a:rPr lang="en-US" altLang="en-US" b="0"/>
              </a:br>
              <a:r>
                <a:rPr lang="en-US" altLang="en-US" b="0"/>
                <a:t>	</a:t>
              </a:r>
              <a:r>
                <a:rPr lang="en-US" altLang="en-US" b="0" i="1"/>
                <a:t>a = | a | =   a</a:t>
              </a:r>
              <a:r>
                <a:rPr lang="en-US" altLang="en-US" b="0" i="1" baseline="-25000"/>
                <a:t>x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y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z</a:t>
              </a:r>
              <a:r>
                <a:rPr lang="en-US" altLang="en-US" b="0" baseline="30000"/>
                <a:t>2</a:t>
              </a:r>
              <a:endParaRPr lang="en-US" altLang="en-US" b="0" i="1"/>
            </a:p>
          </p:txBody>
        </p:sp>
        <p:sp>
          <p:nvSpPr>
            <p:cNvPr id="23560" name="Freeform 36">
              <a:extLst>
                <a:ext uri="{FF2B5EF4-FFF2-40B4-BE49-F238E27FC236}">
                  <a16:creationId xmlns:a16="http://schemas.microsoft.com/office/drawing/2014/main" id="{5E2DEEBB-4443-A84C-94F6-1B63B1929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2784"/>
              <a:ext cx="1680" cy="336"/>
            </a:xfrm>
            <a:custGeom>
              <a:avLst/>
              <a:gdLst>
                <a:gd name="T0" fmla="*/ 0 w 1680"/>
                <a:gd name="T1" fmla="*/ 192 h 336"/>
                <a:gd name="T2" fmla="*/ 48 w 1680"/>
                <a:gd name="T3" fmla="*/ 336 h 336"/>
                <a:gd name="T4" fmla="*/ 144 w 1680"/>
                <a:gd name="T5" fmla="*/ 0 h 336"/>
                <a:gd name="T6" fmla="*/ 1680 w 1680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0"/>
                <a:gd name="T13" fmla="*/ 0 h 336"/>
                <a:gd name="T14" fmla="*/ 1680 w 168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0" h="336">
                  <a:moveTo>
                    <a:pt x="0" y="192"/>
                  </a:moveTo>
                  <a:lnTo>
                    <a:pt x="48" y="336"/>
                  </a:lnTo>
                  <a:lnTo>
                    <a:pt x="144" y="0"/>
                  </a:lnTo>
                  <a:lnTo>
                    <a:pt x="168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Line 37">
              <a:extLst>
                <a:ext uri="{FF2B5EF4-FFF2-40B4-BE49-F238E27FC236}">
                  <a16:creationId xmlns:a16="http://schemas.microsoft.com/office/drawing/2014/main" id="{54DA2C88-AC62-1348-8D1B-601840E234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6" y="2851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37E0DF8C-CEE4-D04E-A2F5-DEE498DE8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Familiar Situations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2486FF58-EF97-8747-9650-107452AFA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Ballistic trajectories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Circular motion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A7ECA164-E7BB-5544-938A-D38DE702F99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8229600" cy="685800"/>
            <a:chOff x="288" y="1776"/>
            <a:chExt cx="5184" cy="432"/>
          </a:xfrm>
        </p:grpSpPr>
        <p:sp>
          <p:nvSpPr>
            <p:cNvPr id="29706" name="Rectangle 4">
              <a:extLst>
                <a:ext uri="{FF2B5EF4-FFF2-40B4-BE49-F238E27FC236}">
                  <a16:creationId xmlns:a16="http://schemas.microsoft.com/office/drawing/2014/main" id="{FAF23C69-177B-2A46-B79F-FC92708D2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51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If </a:t>
              </a:r>
              <a:r>
                <a:rPr lang="en-US" altLang="en-US" b="0" i="1">
                  <a:solidFill>
                    <a:schemeClr val="tx1"/>
                  </a:solidFill>
                </a:rPr>
                <a:t>a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||</a:t>
              </a:r>
              <a:r>
                <a:rPr lang="en-US" altLang="en-US" b="0"/>
                <a:t> </a:t>
              </a:r>
              <a:r>
                <a:rPr lang="en-US" altLang="en-US" b="0" i="1"/>
                <a:t>v</a:t>
              </a:r>
              <a:r>
                <a:rPr lang="en-US" altLang="en-US" b="0"/>
                <a:t>, path is </a:t>
              </a:r>
              <a:r>
                <a:rPr lang="en-US" altLang="en-US" b="0">
                  <a:solidFill>
                    <a:schemeClr val="accent2"/>
                  </a:solidFill>
                </a:rPr>
                <a:t>straight</a:t>
              </a:r>
              <a:r>
                <a:rPr lang="en-US" altLang="en-US" b="0"/>
                <a:t>.</a:t>
              </a:r>
            </a:p>
          </p:txBody>
        </p:sp>
        <p:sp>
          <p:nvSpPr>
            <p:cNvPr id="29707" name="Line 6">
              <a:extLst>
                <a:ext uri="{FF2B5EF4-FFF2-40B4-BE49-F238E27FC236}">
                  <a16:creationId xmlns:a16="http://schemas.microsoft.com/office/drawing/2014/main" id="{31F3791F-5576-DB45-97C3-2F049AD02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7" y="187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Line 11">
              <a:extLst>
                <a:ext uri="{FF2B5EF4-FFF2-40B4-BE49-F238E27FC236}">
                  <a16:creationId xmlns:a16="http://schemas.microsoft.com/office/drawing/2014/main" id="{A46BC4CE-1BAE-E84E-858D-E09E185FE8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7" y="1871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BAC9B170-11D7-FF44-BDEA-4C2E477546A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429000"/>
            <a:ext cx="8229600" cy="609600"/>
            <a:chOff x="288" y="2160"/>
            <a:chExt cx="5184" cy="384"/>
          </a:xfrm>
        </p:grpSpPr>
        <p:grpSp>
          <p:nvGrpSpPr>
            <p:cNvPr id="29701" name="Group 12">
              <a:extLst>
                <a:ext uri="{FF2B5EF4-FFF2-40B4-BE49-F238E27FC236}">
                  <a16:creationId xmlns:a16="http://schemas.microsoft.com/office/drawing/2014/main" id="{47DFD23C-B93B-5546-B82E-6BFA9F66C7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160"/>
              <a:ext cx="5184" cy="384"/>
              <a:chOff x="288" y="2160"/>
              <a:chExt cx="5184" cy="384"/>
            </a:xfrm>
          </p:grpSpPr>
          <p:sp>
            <p:nvSpPr>
              <p:cNvPr id="29703" name="Rectangle 5">
                <a:extLst>
                  <a:ext uri="{FF2B5EF4-FFF2-40B4-BE49-F238E27FC236}">
                    <a16:creationId xmlns:a16="http://schemas.microsoft.com/office/drawing/2014/main" id="{86A9B46D-DF69-AB48-B494-542C7C9FA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160"/>
                <a:ext cx="518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/>
                  <a:t>If </a:t>
                </a:r>
                <a:r>
                  <a:rPr lang="en-US" altLang="en-US" b="0" i="1"/>
                  <a:t>a</a:t>
                </a:r>
                <a:r>
                  <a:rPr lang="en-US" altLang="en-US" b="0"/>
                  <a:t> </a:t>
                </a:r>
                <a:r>
                  <a:rPr lang="en-US" altLang="en-US" b="0">
                    <a:solidFill>
                      <a:schemeClr val="accent2"/>
                    </a:solidFill>
                  </a:rPr>
                  <a:t>||</a:t>
                </a:r>
                <a:r>
                  <a:rPr lang="en-US" altLang="en-US" b="0"/>
                  <a:t> </a:t>
                </a:r>
                <a:r>
                  <a:rPr lang="en-US" altLang="en-US" b="0" i="1"/>
                  <a:t>v</a:t>
                </a:r>
                <a:r>
                  <a:rPr lang="en-US" altLang="en-US" b="0"/>
                  <a:t>, path is </a:t>
                </a:r>
                <a:r>
                  <a:rPr lang="en-US" altLang="en-US" b="0">
                    <a:solidFill>
                      <a:schemeClr val="accent2"/>
                    </a:solidFill>
                  </a:rPr>
                  <a:t>curved</a:t>
                </a:r>
                <a:r>
                  <a:rPr lang="en-US" altLang="en-US" b="0"/>
                  <a:t>.</a:t>
                </a:r>
              </a:p>
            </p:txBody>
          </p:sp>
          <p:sp>
            <p:nvSpPr>
              <p:cNvPr id="29704" name="Line 10">
                <a:extLst>
                  <a:ext uri="{FF2B5EF4-FFF2-40B4-BE49-F238E27FC236}">
                    <a16:creationId xmlns:a16="http://schemas.microsoft.com/office/drawing/2014/main" id="{CA841F5F-9C86-2640-86A0-55EB27059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5" y="224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5" name="Line 12">
                <a:extLst>
                  <a:ext uri="{FF2B5EF4-FFF2-40B4-BE49-F238E27FC236}">
                    <a16:creationId xmlns:a16="http://schemas.microsoft.com/office/drawing/2014/main" id="{F6E5C012-059C-0A42-B7EC-DD8D6DD743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24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702" name="Line 13">
              <a:extLst>
                <a:ext uri="{FF2B5EF4-FFF2-40B4-BE49-F238E27FC236}">
                  <a16:creationId xmlns:a16="http://schemas.microsoft.com/office/drawing/2014/main" id="{7B0165E2-56EA-1940-A77A-A7C36430A8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2304"/>
              <a:ext cx="192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ED46CAE1-CFB7-9D4A-8C48-B1A04F715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6A6384AB-030F-E746-B09A-C09349367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If an object’</a:t>
            </a:r>
            <a:r>
              <a:rPr lang="en-US" altLang="ja-JP">
                <a:ea typeface="ＭＳ Ｐゴシック" panose="020B0600070205080204" pitchFamily="34" charset="-128"/>
              </a:rPr>
              <a:t>s distance from the origin </a:t>
            </a:r>
            <a:r>
              <a:rPr lang="en-US" altLang="ja-JP" i="1">
                <a:ea typeface="ＭＳ Ｐゴシック" panose="020B0600070205080204" pitchFamily="34" charset="-128"/>
              </a:rPr>
              <a:t>r</a:t>
            </a:r>
            <a:r>
              <a:rPr lang="en-US" altLang="ja-JP">
                <a:ea typeface="ＭＳ Ｐゴシック" panose="020B0600070205080204" pitchFamily="34" charset="-128"/>
              </a:rPr>
              <a:t> does not change, its velocity must be zero.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F02429B8-6FEA-8346-82DF-F2A9CBA7D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266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False.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0305471E-50B5-D247-A0B8-930BA29D1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DCFB046F-369F-DB4C-B735-C3FF76AB3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If an object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speed </a:t>
            </a:r>
            <a:r>
              <a:rPr lang="en-US" altLang="ja-JP" i="1">
                <a:ea typeface="ＭＳ Ｐゴシック" panose="020B0600070205080204" pitchFamily="34" charset="-128"/>
              </a:rPr>
              <a:t>v</a:t>
            </a:r>
            <a:r>
              <a:rPr lang="en-US" altLang="ja-JP">
                <a:ea typeface="ＭＳ Ｐゴシック" panose="020B0600070205080204" pitchFamily="34" charset="-128"/>
              </a:rPr>
              <a:t> does not change, its acceleration must be zero.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E9876065-7788-E542-BD25-128E95E36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266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False.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F1821B02-C294-3A42-80FE-0B3264417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Acceleration and Velocity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0F3562DA-B557-A34E-B252-9AB044C720C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581400"/>
            <a:ext cx="8229600" cy="1828800"/>
            <a:chOff x="288" y="2256"/>
            <a:chExt cx="5184" cy="1152"/>
          </a:xfrm>
        </p:grpSpPr>
        <p:sp>
          <p:nvSpPr>
            <p:cNvPr id="32775" name="Rectangle 4">
              <a:extLst>
                <a:ext uri="{FF2B5EF4-FFF2-40B4-BE49-F238E27FC236}">
                  <a16:creationId xmlns:a16="http://schemas.microsoft.com/office/drawing/2014/main" id="{FE6B650B-B106-D842-9381-740D2A689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256"/>
              <a:ext cx="5184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The component of </a:t>
              </a:r>
              <a:r>
                <a:rPr lang="en-US" altLang="en-US" b="0" i="1"/>
                <a:t>a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perpendicular</a:t>
              </a:r>
              <a:r>
                <a:rPr lang="en-US" altLang="en-US" b="0"/>
                <a:t> to </a:t>
              </a:r>
              <a:r>
                <a:rPr lang="en-US" altLang="en-US" b="0" i="1"/>
                <a:t>v</a:t>
              </a:r>
              <a:r>
                <a:rPr lang="en-US" altLang="en-US" b="0"/>
                <a:t> causes the </a:t>
              </a:r>
              <a:r>
                <a:rPr lang="en-US" altLang="en-US" b="0">
                  <a:solidFill>
                    <a:schemeClr val="accent2"/>
                  </a:solidFill>
                </a:rPr>
                <a:t>direction</a:t>
              </a:r>
              <a:r>
                <a:rPr lang="en-US" altLang="en-US" b="0"/>
                <a:t> to change.</a:t>
              </a:r>
            </a:p>
          </p:txBody>
        </p:sp>
        <p:sp>
          <p:nvSpPr>
            <p:cNvPr id="32776" name="Line 9">
              <a:extLst>
                <a:ext uri="{FF2B5EF4-FFF2-40B4-BE49-F238E27FC236}">
                  <a16:creationId xmlns:a16="http://schemas.microsoft.com/office/drawing/2014/main" id="{D8FA662F-AF20-FF4F-983F-9DADB7A82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0" y="235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Line 10">
              <a:extLst>
                <a:ext uri="{FF2B5EF4-FFF2-40B4-BE49-F238E27FC236}">
                  <a16:creationId xmlns:a16="http://schemas.microsoft.com/office/drawing/2014/main" id="{BFCF0030-76C6-5740-AC26-675293CEA3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2" y="235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01AF10A9-392E-6940-BE07-E9B7064802D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229600" cy="1828800"/>
            <a:chOff x="288" y="1104"/>
            <a:chExt cx="5184" cy="1152"/>
          </a:xfrm>
        </p:grpSpPr>
        <p:sp>
          <p:nvSpPr>
            <p:cNvPr id="32772" name="Rectangle 12">
              <a:extLst>
                <a:ext uri="{FF2B5EF4-FFF2-40B4-BE49-F238E27FC236}">
                  <a16:creationId xmlns:a16="http://schemas.microsoft.com/office/drawing/2014/main" id="{D0343D30-C894-854C-9E65-D628146A9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184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/>
                <a:t>The component of </a:t>
              </a:r>
              <a:r>
                <a:rPr lang="en-US" altLang="en-US" b="0" i="1"/>
                <a:t>a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parallel</a:t>
              </a:r>
              <a:r>
                <a:rPr lang="en-US" altLang="en-US" b="0"/>
                <a:t> to </a:t>
              </a:r>
              <a:r>
                <a:rPr lang="en-US" altLang="en-US" b="0" i="1"/>
                <a:t>v</a:t>
              </a:r>
              <a:r>
                <a:rPr lang="en-US" altLang="en-US" b="0"/>
                <a:t> causes the </a:t>
              </a:r>
              <a:r>
                <a:rPr lang="en-US" altLang="en-US" b="0">
                  <a:solidFill>
                    <a:schemeClr val="accent2"/>
                  </a:solidFill>
                </a:rPr>
                <a:t>speed</a:t>
              </a:r>
              <a:r>
                <a:rPr lang="en-US" altLang="en-US" b="0"/>
                <a:t> to change.</a:t>
              </a:r>
            </a:p>
          </p:txBody>
        </p:sp>
        <p:sp>
          <p:nvSpPr>
            <p:cNvPr id="32773" name="Line 13">
              <a:extLst>
                <a:ext uri="{FF2B5EF4-FFF2-40B4-BE49-F238E27FC236}">
                  <a16:creationId xmlns:a16="http://schemas.microsoft.com/office/drawing/2014/main" id="{361F4263-F457-9A4A-8678-21F40005A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4" y="12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4" name="Line 14">
              <a:extLst>
                <a:ext uri="{FF2B5EF4-FFF2-40B4-BE49-F238E27FC236}">
                  <a16:creationId xmlns:a16="http://schemas.microsoft.com/office/drawing/2014/main" id="{9F35A62D-6600-2C49-9A00-071813BA3A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6" y="1205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48A67364-51B2-3242-BA54-1EDDFD7A6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4536F7C1-B2F9-994A-8EF8-746E5FAE8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The rate of change of an object’</a:t>
            </a:r>
            <a:r>
              <a:rPr lang="en-US" altLang="ja-JP">
                <a:ea typeface="ＭＳ Ｐゴシック" panose="020B0600070205080204" pitchFamily="34" charset="-128"/>
              </a:rPr>
              <a:t>s speed is the same as the magnitude of its acceleration.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F79D6354-5868-6D4E-AC02-E974F4FD7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7696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Always.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Sometimes.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 b="0"/>
              <a:t>Never.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CDC1AA9A-177D-A148-BD05-DF3FB0BDCC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D6D92907-4927-E941-B410-4FCFA6EDB0A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Two objects can travel at the same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speed</a:t>
            </a:r>
            <a:r>
              <a:rPr lang="en-US" altLang="en-US">
                <a:ea typeface="ＭＳ Ｐゴシック" panose="020B0600070205080204" pitchFamily="34" charset="-128"/>
              </a:rPr>
              <a:t> but have different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velocities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E6D453FF-8EDA-EB45-B752-D752837C7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743200"/>
            <a:ext cx="2514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 b="0"/>
              <a:t>True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 b="0"/>
              <a:t>False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6198FC0-6561-314B-9E1F-6075DAA39A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E7BB159-CDA5-7C42-9D44-F00817B8E3C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Two objects can travel at the same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velocity</a:t>
            </a:r>
            <a:r>
              <a:rPr lang="en-US" altLang="en-US">
                <a:ea typeface="ＭＳ Ｐゴシック" panose="020B0600070205080204" pitchFamily="34" charset="-128"/>
              </a:rPr>
              <a:t> but have different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speeds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A7F5144C-4218-2E41-AF35-E347E2510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743200"/>
            <a:ext cx="2514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 b="0"/>
              <a:t>True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 b="0"/>
              <a:t>False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3A452A4B-BF4F-FE47-82FA-4743A4DEA0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Vectors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730C68A1-B07F-DA40-B182-6BE2DA14B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Position is a vector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Velocity is a vector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Acceleration is a vector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C1E0F97-8724-9743-9414-0FD25C95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Change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Rectangle 3">
                <a:extLst>
                  <a:ext uri="{FF2B5EF4-FFF2-40B4-BE49-F238E27FC236}">
                    <a16:creationId xmlns:a16="http://schemas.microsoft.com/office/drawing/2014/main" id="{06528408-DAA2-2645-AEA2-91CCBCEB769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3276600"/>
              </a:xfrm>
            </p:spPr>
            <p:txBody>
              <a:bodyPr/>
              <a:lstStyle/>
              <a:p>
                <a:r>
                  <a:rPr lang="en-US" altLang="en-US" dirty="0">
                    <a:ea typeface="ＭＳ Ｐゴシック" panose="020B0600070205080204" pitchFamily="34" charset="-128"/>
                  </a:rPr>
                  <a:t>Position and velocity may be in different directions</a:t>
                </a:r>
              </a:p>
              <a:p>
                <a:pPr>
                  <a:spcAft>
                    <a:spcPts val="1800"/>
                  </a:spcAft>
                </a:pPr>
                <a:r>
                  <a:rPr lang="en-US" altLang="en-US" dirty="0">
                    <a:ea typeface="ＭＳ Ｐゴシック" panose="020B0600070205080204" pitchFamily="34" charset="-128"/>
                  </a:rPr>
                  <a:t>Velocity and acceleration may be in different directions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alt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</m:ctrlPr>
                        </m:accPr>
                        <m:e>
                          <m: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  <m:t>𝑞</m:t>
                          </m:r>
                        </m:e>
                      </m:acc>
                      <m:r>
                        <a:rPr lang="en-US" alt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=</m:t>
                      </m:r>
                      <m:sSub>
                        <m:sSubPr>
                          <m:ctrlP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alt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</m:ctrlPr>
                            </m:accPr>
                            <m:e>
                              <m:r>
                                <a:rPr lang="en-US" alt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𝑞</m:t>
                              </m:r>
                            </m:e>
                          </m:acc>
                        </m:e>
                        <m:sub>
                          <m: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  <m:t>0</m:t>
                          </m:r>
                        </m:sub>
                      </m:sSub>
                      <m:r>
                        <a:rPr lang="en-US" alt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+</m:t>
                      </m:r>
                      <m:r>
                        <a:rPr lang="en-US" alt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acc>
                        <m:accPr>
                          <m:chr m:val="⃑"/>
                          <m:ctrlP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</m:oMath>
                  </m:oMathPara>
                </a14:m>
                <a:endParaRPr lang="en-US" altLang="en-US" dirty="0">
                  <a:solidFill>
                    <a:schemeClr val="accent2"/>
                  </a:solidFill>
                  <a:ea typeface="ＭＳ Ｐゴシック" panose="020B0600070205080204" pitchFamily="34" charset="-12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acc>
                        <m:accPr>
                          <m:chr m:val="⃑"/>
                          <m:ctrlPr>
                            <a:rPr lang="en-US" alt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alt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alt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alt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b>
                          <m:r>
                            <a:rPr lang="en-US" alt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altLang="en-US" dirty="0">
                  <a:ea typeface="ＭＳ Ｐゴシック" panose="020B0600070205080204" pitchFamily="34" charset="-128"/>
                </a:endParaRPr>
              </a:p>
            </p:txBody>
          </p:sp>
        </mc:Choice>
        <mc:Fallback xmlns="">
          <p:sp>
            <p:nvSpPr>
              <p:cNvPr id="13315" name="Rectangle 3">
                <a:extLst>
                  <a:ext uri="{FF2B5EF4-FFF2-40B4-BE49-F238E27FC236}">
                    <a16:creationId xmlns:a16="http://schemas.microsoft.com/office/drawing/2014/main" id="{06528408-DAA2-2645-AEA2-91CCBCEB76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3276600"/>
              </a:xfrm>
              <a:blipFill>
                <a:blip r:embed="rId2"/>
                <a:stretch>
                  <a:fillRect l="-1852" t="-1931" b="-11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40B3B5F2-F312-8D4C-813A-875A3D881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Position and Displacement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DA380871-02A2-8F4D-A2D2-C396AC715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Position</a:t>
            </a:r>
            <a:r>
              <a:rPr lang="en-US" altLang="en-US">
                <a:ea typeface="ＭＳ Ｐゴシック" panose="020B0600070205080204" pitchFamily="34" charset="-128"/>
              </a:rPr>
              <a:t> is where something is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 = (</a:t>
            </a:r>
            <a:r>
              <a:rPr lang="en-US" altLang="en-US" i="1">
                <a:ea typeface="ＭＳ Ｐゴシック" panose="020B0600070205080204" pitchFamily="34" charset="-128"/>
              </a:rPr>
              <a:t>x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y</a:t>
            </a:r>
            <a:r>
              <a:rPr lang="en-US" altLang="en-US">
                <a:ea typeface="ＭＳ Ｐゴシック" panose="020B0600070205080204" pitchFamily="34" charset="-128"/>
              </a:rPr>
              <a:t>, z)</a:t>
            </a:r>
          </a:p>
        </p:txBody>
      </p:sp>
      <p:cxnSp>
        <p:nvCxnSpPr>
          <p:cNvPr id="20483" name="Straight Arrow Connector 6">
            <a:extLst>
              <a:ext uri="{FF2B5EF4-FFF2-40B4-BE49-F238E27FC236}">
                <a16:creationId xmlns:a16="http://schemas.microsoft.com/office/drawing/2014/main" id="{D724C2CF-104B-E04E-B6A3-3136E61197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22860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9308BF-2D7D-AB4D-A67F-F308408A179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8229600" cy="1219200"/>
            <a:chOff x="457200" y="2667000"/>
            <a:chExt cx="8229600" cy="1219200"/>
          </a:xfrm>
        </p:grpSpPr>
        <p:sp>
          <p:nvSpPr>
            <p:cNvPr id="20486" name="Content Placeholder 2">
              <a:extLst>
                <a:ext uri="{FF2B5EF4-FFF2-40B4-BE49-F238E27FC236}">
                  <a16:creationId xmlns:a16="http://schemas.microsoft.com/office/drawing/2014/main" id="{93B952F9-531B-6F4B-B7BB-AC13D678182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7200" y="2667000"/>
              <a:ext cx="82296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914400" indent="-45720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chemeClr val="tx2"/>
                </a:buClr>
              </a:pPr>
              <a:r>
                <a:rPr lang="en-US" altLang="en-US" b="0" dirty="0">
                  <a:solidFill>
                    <a:srgbClr val="0000FF"/>
                  </a:solidFill>
                </a:rPr>
                <a:t>Displacement</a:t>
              </a:r>
              <a:r>
                <a:rPr lang="en-US" altLang="en-US" b="0" dirty="0"/>
                <a:t> is difference in position</a:t>
              </a:r>
            </a:p>
            <a:p>
              <a:pPr lvl="1">
                <a:buFont typeface="Wingdings" pitchFamily="2" charset="2"/>
                <a:buChar char="§"/>
              </a:pPr>
              <a:r>
                <a:rPr lang="en-US" altLang="en-US" b="0" dirty="0"/>
                <a:t> </a:t>
              </a:r>
              <a:r>
                <a:rPr lang="en-US" altLang="en-US" b="0" dirty="0" err="1">
                  <a:latin typeface="Symbol" pitchFamily="2" charset="2"/>
                </a:rPr>
                <a:t>D</a:t>
              </a:r>
              <a:r>
                <a:rPr lang="en-US" altLang="en-US" b="0" i="1" dirty="0" err="1"/>
                <a:t>r</a:t>
              </a:r>
              <a:r>
                <a:rPr lang="en-US" altLang="en-US" b="0" dirty="0"/>
                <a:t> = (</a:t>
              </a:r>
              <a:r>
                <a:rPr lang="en-US" altLang="en-US" b="0" dirty="0" err="1">
                  <a:latin typeface="Symbol" pitchFamily="2" charset="2"/>
                </a:rPr>
                <a:t>D</a:t>
              </a:r>
              <a:r>
                <a:rPr lang="en-US" altLang="en-US" b="0" i="1" dirty="0" err="1"/>
                <a:t>x</a:t>
              </a:r>
              <a:r>
                <a:rPr lang="en-US" altLang="en-US" b="0" dirty="0"/>
                <a:t>, </a:t>
              </a:r>
              <a:r>
                <a:rPr lang="en-US" altLang="en-US" b="0" dirty="0" err="1">
                  <a:latin typeface="Symbol" pitchFamily="2" charset="2"/>
                </a:rPr>
                <a:t>D</a:t>
              </a:r>
              <a:r>
                <a:rPr lang="en-US" altLang="en-US" b="0" i="1" dirty="0" err="1"/>
                <a:t>y</a:t>
              </a:r>
              <a:r>
                <a:rPr lang="en-US" altLang="en-US" b="0" dirty="0"/>
                <a:t>, </a:t>
              </a:r>
              <a:r>
                <a:rPr lang="en-US" altLang="en-US" b="0" dirty="0" err="1">
                  <a:latin typeface="Symbol" pitchFamily="2" charset="2"/>
                </a:rPr>
                <a:t>D</a:t>
              </a:r>
              <a:r>
                <a:rPr lang="en-US" altLang="en-US" b="0" i="1" dirty="0" err="1"/>
                <a:t>z</a:t>
              </a:r>
              <a:r>
                <a:rPr lang="en-US" altLang="en-US" b="0" dirty="0"/>
                <a:t>) </a:t>
              </a:r>
              <a:endParaRPr lang="en-US" altLang="en-US" b="0" i="1" dirty="0"/>
            </a:p>
          </p:txBody>
        </p:sp>
        <p:cxnSp>
          <p:nvCxnSpPr>
            <p:cNvPr id="20487" name="Straight Arrow Connector 7">
              <a:extLst>
                <a:ext uri="{FF2B5EF4-FFF2-40B4-BE49-F238E27FC236}">
                  <a16:creationId xmlns:a16="http://schemas.microsoft.com/office/drawing/2014/main" id="{99DA411A-FE98-E74E-BD1C-596CE46D2D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00200" y="3352800"/>
              <a:ext cx="22860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B82E2D9-B540-EC48-BC8C-39BE17B4DF9C}"/>
              </a:ext>
            </a:extLst>
          </p:cNvPr>
          <p:cNvSpPr txBox="1">
            <a:spLocks/>
          </p:cNvSpPr>
          <p:nvPr/>
        </p:nvSpPr>
        <p:spPr bwMode="auto">
          <a:xfrm>
            <a:off x="457200" y="3810000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tx2"/>
              </a:buClr>
            </a:pPr>
            <a:r>
              <a:rPr lang="en-US" altLang="en-US" b="0">
                <a:solidFill>
                  <a:srgbClr val="0000FF"/>
                </a:solidFill>
              </a:rPr>
              <a:t>Distance</a:t>
            </a:r>
            <a:r>
              <a:rPr lang="en-US" altLang="en-US" b="0"/>
              <a:t> is the magnitude of displacement.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45BC-D262-AE68-615D-650634C7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FEA73-9059-2AFC-26E0-71E348DAE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 is possible to travel along a winding path at a constant </a:t>
            </a:r>
            <a:r>
              <a:rPr lang="en-US" dirty="0">
                <a:solidFill>
                  <a:schemeClr val="accent2"/>
                </a:solidFill>
              </a:rPr>
              <a:t>speed</a:t>
            </a:r>
            <a:r>
              <a:rPr lang="en-US" dirty="0"/>
              <a:t>.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lphaUcPeriod"/>
            </a:pPr>
            <a:r>
              <a:rPr lang="en-US" dirty="0">
                <a:solidFill>
                  <a:schemeClr val="tx2"/>
                </a:solidFill>
              </a:rPr>
              <a:t>True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lphaUcPeriod"/>
            </a:pPr>
            <a:r>
              <a:rPr lang="en-US" dirty="0">
                <a:solidFill>
                  <a:schemeClr val="tx2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90192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1516B-6F2B-578B-60F7-57315CABD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E2E59-ABE1-A21B-F6F0-84B225B1A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5E2E0-D092-A17C-A573-6F30ADEC4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 is possible to travel along a winding path at a constant </a:t>
            </a:r>
            <a:r>
              <a:rPr lang="en-US" dirty="0">
                <a:solidFill>
                  <a:schemeClr val="accent2"/>
                </a:solidFill>
              </a:rPr>
              <a:t>velocity</a:t>
            </a:r>
            <a:r>
              <a:rPr lang="en-US" dirty="0"/>
              <a:t>.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lphaUcPeriod"/>
            </a:pPr>
            <a:r>
              <a:rPr lang="en-US" dirty="0">
                <a:solidFill>
                  <a:schemeClr val="tx2"/>
                </a:solidFill>
              </a:rPr>
              <a:t>True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lphaUcPeriod"/>
            </a:pPr>
            <a:r>
              <a:rPr lang="en-US" dirty="0">
                <a:solidFill>
                  <a:schemeClr val="tx2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9870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A9F466C9-04F3-BD44-A5B6-EA5D999DD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Velocity and Acceleration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6D694BC8-4A85-F743-9E78-78EF8D1740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239000" cy="2133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Velocity 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  <a:r>
              <a:rPr lang="en-US" altLang="en-US">
                <a:ea typeface="ＭＳ Ｐゴシック" panose="020B0600070205080204" pitchFamily="34" charset="-128"/>
              </a:rPr>
              <a:t> = rate of change of </a:t>
            </a:r>
            <a:r>
              <a:rPr lang="en-US" altLang="en-US" i="1">
                <a:ea typeface="ＭＳ Ｐゴシック" panose="020B0600070205080204" pitchFamily="34" charset="-128"/>
              </a:rPr>
              <a:t>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average 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  <a:r>
              <a:rPr lang="en-US" altLang="en-US" baseline="-25000">
                <a:ea typeface="ＭＳ Ｐゴシック" panose="020B0600070205080204" pitchFamily="34" charset="-128"/>
              </a:rPr>
              <a:t>avg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</a:p>
          <a:p>
            <a:pPr lvl="2"/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is scalar; 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  <a:r>
              <a:rPr lang="en-US" altLang="en-US" baseline="-25000">
                <a:ea typeface="ＭＳ Ｐゴシック" panose="020B0600070205080204" pitchFamily="34" charset="-128"/>
              </a:rPr>
              <a:t>avg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 are same direction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instantaneous 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lim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/</a:t>
            </a:r>
            <a:r>
              <a:rPr lang="en-US" altLang="en-US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</a:p>
        </p:txBody>
      </p:sp>
      <p:cxnSp>
        <p:nvCxnSpPr>
          <p:cNvPr id="21507" name="Straight Arrow Connector 4">
            <a:extLst>
              <a:ext uri="{FF2B5EF4-FFF2-40B4-BE49-F238E27FC236}">
                <a16:creationId xmlns:a16="http://schemas.microsoft.com/office/drawing/2014/main" id="{89511A42-59F4-064A-A62C-1FD675BD92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38400" y="17526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08" name="Straight Arrow Connector 5">
            <a:extLst>
              <a:ext uri="{FF2B5EF4-FFF2-40B4-BE49-F238E27FC236}">
                <a16:creationId xmlns:a16="http://schemas.microsoft.com/office/drawing/2014/main" id="{5CCBAFE1-16CB-8049-AE00-EE94E9C6D2D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80150" y="17526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09" name="Straight Arrow Connector 6">
            <a:extLst>
              <a:ext uri="{FF2B5EF4-FFF2-40B4-BE49-F238E27FC236}">
                <a16:creationId xmlns:a16="http://schemas.microsoft.com/office/drawing/2014/main" id="{F6FFD9E5-C003-3947-8E91-64E97FF59D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98750" y="230505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0" name="Straight Arrow Connector 7">
            <a:extLst>
              <a:ext uri="{FF2B5EF4-FFF2-40B4-BE49-F238E27FC236}">
                <a16:creationId xmlns:a16="http://schemas.microsoft.com/office/drawing/2014/main" id="{2E0AE63B-69F2-2C44-9FC0-ED336A5F12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54450" y="2292350"/>
            <a:ext cx="182563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1" name="Straight Arrow Connector 9">
            <a:extLst>
              <a:ext uri="{FF2B5EF4-FFF2-40B4-BE49-F238E27FC236}">
                <a16:creationId xmlns:a16="http://schemas.microsoft.com/office/drawing/2014/main" id="{9209D09B-5B2C-4442-950C-38D44C674A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9500" y="32512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2" name="Straight Arrow Connector 26">
            <a:extLst>
              <a:ext uri="{FF2B5EF4-FFF2-40B4-BE49-F238E27FC236}">
                <a16:creationId xmlns:a16="http://schemas.microsoft.com/office/drawing/2014/main" id="{C5F1F9C7-33C1-804B-9D62-35B24F3BC75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43250" y="2781300"/>
            <a:ext cx="1825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Straight Arrow Connector 27">
            <a:extLst>
              <a:ext uri="{FF2B5EF4-FFF2-40B4-BE49-F238E27FC236}">
                <a16:creationId xmlns:a16="http://schemas.microsoft.com/office/drawing/2014/main" id="{E4A9EE06-8F87-164D-B673-7907230246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89450" y="2768600"/>
            <a:ext cx="1825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4" name="Straight Arrow Connector 28">
            <a:extLst>
              <a:ext uri="{FF2B5EF4-FFF2-40B4-BE49-F238E27FC236}">
                <a16:creationId xmlns:a16="http://schemas.microsoft.com/office/drawing/2014/main" id="{011863E9-8700-EB43-8962-608A456D6D4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3000" y="3257550"/>
            <a:ext cx="1825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515" name="Group 34">
            <a:extLst>
              <a:ext uri="{FF2B5EF4-FFF2-40B4-BE49-F238E27FC236}">
                <a16:creationId xmlns:a16="http://schemas.microsoft.com/office/drawing/2014/main" id="{65A181D9-CBE9-9742-B166-EFF337D6F4DD}"/>
              </a:ext>
            </a:extLst>
          </p:cNvPr>
          <p:cNvGrpSpPr>
            <a:grpSpLocks/>
          </p:cNvGrpSpPr>
          <p:nvPr/>
        </p:nvGrpSpPr>
        <p:grpSpPr bwMode="auto">
          <a:xfrm>
            <a:off x="4071938" y="3446463"/>
            <a:ext cx="685800" cy="338137"/>
            <a:chOff x="7239000" y="3200400"/>
            <a:chExt cx="685800" cy="338554"/>
          </a:xfrm>
        </p:grpSpPr>
        <p:sp>
          <p:nvSpPr>
            <p:cNvPr id="21529" name="TextBox 32">
              <a:extLst>
                <a:ext uri="{FF2B5EF4-FFF2-40B4-BE49-F238E27FC236}">
                  <a16:creationId xmlns:a16="http://schemas.microsoft.com/office/drawing/2014/main" id="{A0F244EC-6558-C84E-882C-0A388BA47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39000" y="3200400"/>
              <a:ext cx="685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0">
                  <a:solidFill>
                    <a:srgbClr val="0000FF"/>
                  </a:solidFill>
                  <a:latin typeface="Symbol" pitchFamily="2" charset="2"/>
                  <a:sym typeface="Wingdings" pitchFamily="2" charset="2"/>
                </a:rPr>
                <a:t>D</a:t>
              </a:r>
              <a:r>
                <a:rPr lang="en-US" altLang="en-US" sz="1600" b="0" i="1">
                  <a:solidFill>
                    <a:srgbClr val="0000FF"/>
                  </a:solidFill>
                  <a:sym typeface="Wingdings" pitchFamily="2" charset="2"/>
                </a:rPr>
                <a:t>t</a:t>
              </a:r>
              <a:r>
                <a:rPr lang="en-US" altLang="en-US" sz="1600" b="0">
                  <a:solidFill>
                    <a:srgbClr val="0000FF"/>
                  </a:solidFill>
                  <a:sym typeface="Wingdings" pitchFamily="2" charset="2"/>
                </a:rPr>
                <a:t>   0</a:t>
              </a:r>
              <a:endParaRPr lang="en-US" altLang="en-US" sz="1600" b="0">
                <a:solidFill>
                  <a:srgbClr val="0000FF"/>
                </a:solidFill>
              </a:endParaRPr>
            </a:p>
          </p:txBody>
        </p:sp>
        <p:cxnSp>
          <p:nvCxnSpPr>
            <p:cNvPr id="21530" name="Straight Arrow Connector 33">
              <a:extLst>
                <a:ext uri="{FF2B5EF4-FFF2-40B4-BE49-F238E27FC236}">
                  <a16:creationId xmlns:a16="http://schemas.microsoft.com/office/drawing/2014/main" id="{B7B5D1C7-8F12-5646-974B-5559590217F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529734" y="3383525"/>
              <a:ext cx="137160" cy="0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4A4B377-CEAE-D04A-8DE5-00B02B20F77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486275"/>
            <a:ext cx="7467600" cy="1905000"/>
            <a:chOff x="457200" y="3716754"/>
            <a:chExt cx="7467600" cy="1905000"/>
          </a:xfrm>
        </p:grpSpPr>
        <p:grpSp>
          <p:nvGrpSpPr>
            <p:cNvPr id="21518" name="Group 31">
              <a:extLst>
                <a:ext uri="{FF2B5EF4-FFF2-40B4-BE49-F238E27FC236}">
                  <a16:creationId xmlns:a16="http://schemas.microsoft.com/office/drawing/2014/main" id="{9D54AA59-E2C1-EE49-8080-DB8B724C6E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" y="3716754"/>
              <a:ext cx="7467600" cy="1600200"/>
              <a:chOff x="457200" y="3488154"/>
              <a:chExt cx="7467600" cy="1600200"/>
            </a:xfrm>
          </p:grpSpPr>
          <p:sp>
            <p:nvSpPr>
              <p:cNvPr id="21522" name="Content Placeholder 2">
                <a:extLst>
                  <a:ext uri="{FF2B5EF4-FFF2-40B4-BE49-F238E27FC236}">
                    <a16:creationId xmlns:a16="http://schemas.microsoft.com/office/drawing/2014/main" id="{8396995F-C239-5147-B247-4CB935D23B2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57200" y="3488154"/>
                <a:ext cx="7467600" cy="1600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/>
                  <a:t>Acceleration </a:t>
                </a:r>
                <a:r>
                  <a:rPr lang="en-US" altLang="en-US" b="0" i="1"/>
                  <a:t>a</a:t>
                </a:r>
                <a:r>
                  <a:rPr lang="en-US" altLang="en-US" b="0"/>
                  <a:t> = rate of change of </a:t>
                </a:r>
                <a:r>
                  <a:rPr lang="en-US" altLang="en-US" b="0" i="1"/>
                  <a:t>v</a:t>
                </a:r>
              </a:p>
              <a:p>
                <a:pPr lvl="1"/>
                <a:r>
                  <a:rPr lang="en-US" altLang="en-US" b="0"/>
                  <a:t>Average </a:t>
                </a:r>
                <a:r>
                  <a:rPr lang="en-US" altLang="en-US" b="0" i="1"/>
                  <a:t>a</a:t>
                </a:r>
                <a:r>
                  <a:rPr lang="en-US" altLang="en-US" b="0" baseline="-25000"/>
                  <a:t>avg</a:t>
                </a:r>
                <a:r>
                  <a:rPr lang="en-US" altLang="en-US" b="0"/>
                  <a:t> = </a:t>
                </a:r>
                <a:r>
                  <a:rPr lang="en-US" altLang="en-US" b="0">
                    <a:solidFill>
                      <a:srgbClr val="0000FF"/>
                    </a:solidFill>
                    <a:latin typeface="Symbol" pitchFamily="2" charset="2"/>
                  </a:rPr>
                  <a:t>D</a:t>
                </a:r>
                <a:r>
                  <a:rPr lang="en-US" altLang="en-US" b="0" i="1">
                    <a:solidFill>
                      <a:srgbClr val="0000FF"/>
                    </a:solidFill>
                  </a:rPr>
                  <a:t>v</a:t>
                </a:r>
                <a:r>
                  <a:rPr lang="en-US" altLang="en-US" b="0">
                    <a:solidFill>
                      <a:srgbClr val="0000FF"/>
                    </a:solidFill>
                  </a:rPr>
                  <a:t>/</a:t>
                </a:r>
                <a:r>
                  <a:rPr lang="en-US" altLang="en-US" b="0">
                    <a:solidFill>
                      <a:srgbClr val="0000FF"/>
                    </a:solidFill>
                    <a:latin typeface="Symbol" pitchFamily="2" charset="2"/>
                  </a:rPr>
                  <a:t>D</a:t>
                </a:r>
                <a:r>
                  <a:rPr lang="en-US" altLang="en-US" b="0" i="1">
                    <a:solidFill>
                      <a:srgbClr val="0000FF"/>
                    </a:solidFill>
                  </a:rPr>
                  <a:t>t</a:t>
                </a:r>
              </a:p>
              <a:p>
                <a:pPr lvl="1"/>
                <a:r>
                  <a:rPr lang="en-US" altLang="en-US" b="0"/>
                  <a:t>instantaneous </a:t>
                </a:r>
                <a:r>
                  <a:rPr lang="en-US" altLang="en-US" b="0" i="1"/>
                  <a:t>a</a:t>
                </a:r>
                <a:r>
                  <a:rPr lang="en-US" altLang="en-US" b="0"/>
                  <a:t> = </a:t>
                </a:r>
                <a:r>
                  <a:rPr lang="en-US" altLang="en-US" b="0">
                    <a:solidFill>
                      <a:srgbClr val="0000FF"/>
                    </a:solidFill>
                  </a:rPr>
                  <a:t>lim</a:t>
                </a:r>
                <a:r>
                  <a:rPr lang="en-US" altLang="en-US" b="0"/>
                  <a:t> </a:t>
                </a:r>
                <a:r>
                  <a:rPr lang="en-US" altLang="en-US" b="0">
                    <a:latin typeface="Symbol" pitchFamily="2" charset="2"/>
                  </a:rPr>
                  <a:t>D</a:t>
                </a:r>
                <a:r>
                  <a:rPr lang="en-US" altLang="en-US" b="0" i="1"/>
                  <a:t>v</a:t>
                </a:r>
                <a:r>
                  <a:rPr lang="en-US" altLang="en-US" b="0"/>
                  <a:t>/</a:t>
                </a:r>
                <a:r>
                  <a:rPr lang="en-US" altLang="en-US" b="0">
                    <a:latin typeface="Symbol" pitchFamily="2" charset="2"/>
                  </a:rPr>
                  <a:t>D</a:t>
                </a:r>
                <a:r>
                  <a:rPr lang="en-US" altLang="en-US" b="0" i="1"/>
                  <a:t>t</a:t>
                </a:r>
              </a:p>
            </p:txBody>
          </p:sp>
          <p:cxnSp>
            <p:nvCxnSpPr>
              <p:cNvPr id="21523" name="Straight Arrow Connector 16">
                <a:extLst>
                  <a:ext uri="{FF2B5EF4-FFF2-40B4-BE49-F238E27FC236}">
                    <a16:creationId xmlns:a16="http://schemas.microsoft.com/office/drawing/2014/main" id="{7C0EB3BD-59A6-6447-B4B7-4B4FBFEDB1D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086600" y="3650079"/>
                <a:ext cx="228600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524" name="Straight Arrow Connector 18">
                <a:extLst>
                  <a:ext uri="{FF2B5EF4-FFF2-40B4-BE49-F238E27FC236}">
                    <a16:creationId xmlns:a16="http://schemas.microsoft.com/office/drawing/2014/main" id="{8BA87EDC-3246-3D43-BA9C-0A819CBD3FC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43200" y="4182989"/>
                <a:ext cx="228600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525" name="Straight Arrow Connector 20">
                <a:extLst>
                  <a:ext uri="{FF2B5EF4-FFF2-40B4-BE49-F238E27FC236}">
                    <a16:creationId xmlns:a16="http://schemas.microsoft.com/office/drawing/2014/main" id="{6BCF2429-D0EF-E440-BAB2-3F367DB11B2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965700" y="4716389"/>
                <a:ext cx="228600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526" name="Straight Arrow Connector 21">
                <a:extLst>
                  <a:ext uri="{FF2B5EF4-FFF2-40B4-BE49-F238E27FC236}">
                    <a16:creationId xmlns:a16="http://schemas.microsoft.com/office/drawing/2014/main" id="{8F3F2745-22A7-4C4F-9F95-08794794C14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632200" y="4716389"/>
                <a:ext cx="228600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527" name="Straight Arrow Connector 29">
                <a:extLst>
                  <a:ext uri="{FF2B5EF4-FFF2-40B4-BE49-F238E27FC236}">
                    <a16:creationId xmlns:a16="http://schemas.microsoft.com/office/drawing/2014/main" id="{72F5ADDA-C716-C74B-9F08-0F11F9F094D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7000" y="4182989"/>
                <a:ext cx="182880" cy="0"/>
              </a:xfrm>
              <a:prstGeom prst="straightConnector1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528" name="Straight Arrow Connector 30">
                <a:extLst>
                  <a:ext uri="{FF2B5EF4-FFF2-40B4-BE49-F238E27FC236}">
                    <a16:creationId xmlns:a16="http://schemas.microsoft.com/office/drawing/2014/main" id="{AA2EF65D-B2A5-4F46-9051-48B7F6C7ABC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274757" y="3650079"/>
                <a:ext cx="228600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1519" name="Group 35">
              <a:extLst>
                <a:ext uri="{FF2B5EF4-FFF2-40B4-BE49-F238E27FC236}">
                  <a16:creationId xmlns:a16="http://schemas.microsoft.com/office/drawing/2014/main" id="{D2B15715-4351-9445-8DDD-B13EA9472F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0567" y="5283200"/>
              <a:ext cx="685800" cy="338554"/>
              <a:chOff x="7239000" y="3200400"/>
              <a:chExt cx="685800" cy="338554"/>
            </a:xfrm>
          </p:grpSpPr>
          <p:sp>
            <p:nvSpPr>
              <p:cNvPr id="21520" name="TextBox 36">
                <a:extLst>
                  <a:ext uri="{FF2B5EF4-FFF2-40B4-BE49-F238E27FC236}">
                    <a16:creationId xmlns:a16="http://schemas.microsoft.com/office/drawing/2014/main" id="{C1C404E7-9A3F-CB4F-A70A-CDB8059F85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38471" y="3200817"/>
                <a:ext cx="68580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0">
                    <a:solidFill>
                      <a:srgbClr val="0000FF"/>
                    </a:solidFill>
                    <a:latin typeface="Symbol" pitchFamily="2" charset="2"/>
                    <a:sym typeface="Wingdings" pitchFamily="2" charset="2"/>
                  </a:rPr>
                  <a:t>D</a:t>
                </a:r>
                <a:r>
                  <a:rPr lang="en-US" altLang="en-US" sz="1600" b="0" i="1">
                    <a:solidFill>
                      <a:srgbClr val="0000FF"/>
                    </a:solidFill>
                    <a:sym typeface="Wingdings" pitchFamily="2" charset="2"/>
                  </a:rPr>
                  <a:t>t</a:t>
                </a:r>
                <a:r>
                  <a:rPr lang="en-US" altLang="en-US" sz="1600" b="0">
                    <a:solidFill>
                      <a:srgbClr val="0000FF"/>
                    </a:solidFill>
                    <a:sym typeface="Wingdings" pitchFamily="2" charset="2"/>
                  </a:rPr>
                  <a:t>   0</a:t>
                </a:r>
                <a:endParaRPr lang="en-US" altLang="en-US" sz="1600" b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1521" name="Straight Arrow Connector 37">
                <a:extLst>
                  <a:ext uri="{FF2B5EF4-FFF2-40B4-BE49-F238E27FC236}">
                    <a16:creationId xmlns:a16="http://schemas.microsoft.com/office/drawing/2014/main" id="{3D9E7E29-0DEB-A849-B2BF-880C785DAB5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529734" y="3383525"/>
                <a:ext cx="137160" cy="0"/>
              </a:xfrm>
              <a:prstGeom prst="straightConnector1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C61DFAFD-62D1-B749-B47C-A7CE0F6780D6}"/>
              </a:ext>
            </a:extLst>
          </p:cNvPr>
          <p:cNvSpPr txBox="1">
            <a:spLocks/>
          </p:cNvSpPr>
          <p:nvPr/>
        </p:nvSpPr>
        <p:spPr bwMode="auto">
          <a:xfrm>
            <a:off x="457200" y="38100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tx2"/>
              </a:buClr>
            </a:pPr>
            <a:r>
              <a:rPr lang="en-US" altLang="en-US" b="0">
                <a:solidFill>
                  <a:srgbClr val="0000FF"/>
                </a:solidFill>
              </a:rPr>
              <a:t>Speed</a:t>
            </a:r>
            <a:r>
              <a:rPr lang="en-US" altLang="en-US" b="0"/>
              <a:t> is the magnitude of velocity.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4248</TotalTime>
  <Words>427</Words>
  <Application>Microsoft Office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Cambria Math</vt:lpstr>
      <vt:lpstr>Impact</vt:lpstr>
      <vt:lpstr>Symbol</vt:lpstr>
      <vt:lpstr>Times</vt:lpstr>
      <vt:lpstr>Wingdings</vt:lpstr>
      <vt:lpstr>Default Design</vt:lpstr>
      <vt:lpstr>Describing Motion</vt:lpstr>
      <vt:lpstr>Question</vt:lpstr>
      <vt:lpstr>Question</vt:lpstr>
      <vt:lpstr>Vectors</vt:lpstr>
      <vt:lpstr>Change Vectors</vt:lpstr>
      <vt:lpstr>Position and Displacement</vt:lpstr>
      <vt:lpstr>Question</vt:lpstr>
      <vt:lpstr>Question</vt:lpstr>
      <vt:lpstr>Velocity and Acceleration</vt:lpstr>
      <vt:lpstr>Denoting 3-Vectors</vt:lpstr>
      <vt:lpstr>Magnitudes of 3-Vectors</vt:lpstr>
      <vt:lpstr>Familiar Situations</vt:lpstr>
      <vt:lpstr>Question</vt:lpstr>
      <vt:lpstr>Question</vt:lpstr>
      <vt:lpstr>Acceleration and Velocity</vt:lpstr>
      <vt:lpstr>Question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Curved paths</dc:title>
  <dc:subject/>
  <dc:creator>Richard Barrans</dc:creator>
  <cp:keywords/>
  <dc:description/>
  <cp:lastModifiedBy>Richard Barrans</cp:lastModifiedBy>
  <cp:revision>280</cp:revision>
  <cp:lastPrinted>2025-09-04T22:12:59Z</cp:lastPrinted>
  <dcterms:created xsi:type="dcterms:W3CDTF">2003-08-04T19:23:16Z</dcterms:created>
  <dcterms:modified xsi:type="dcterms:W3CDTF">2025-09-05T00:28:28Z</dcterms:modified>
  <cp:category/>
</cp:coreProperties>
</file>