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523" r:id="rId3"/>
    <p:sldId id="544" r:id="rId4"/>
    <p:sldId id="514" r:id="rId5"/>
    <p:sldId id="515" r:id="rId6"/>
    <p:sldId id="422" r:id="rId7"/>
    <p:sldId id="513" r:id="rId8"/>
    <p:sldId id="497" r:id="rId9"/>
    <p:sldId id="543" r:id="rId10"/>
    <p:sldId id="499" r:id="rId11"/>
    <p:sldId id="500" r:id="rId12"/>
    <p:sldId id="510" r:id="rId13"/>
    <p:sldId id="536" r:id="rId14"/>
    <p:sldId id="524" r:id="rId15"/>
    <p:sldId id="501" r:id="rId16"/>
    <p:sldId id="541" r:id="rId17"/>
    <p:sldId id="525" r:id="rId18"/>
    <p:sldId id="526" r:id="rId19"/>
    <p:sldId id="527" r:id="rId20"/>
    <p:sldId id="528" r:id="rId21"/>
    <p:sldId id="529" r:id="rId22"/>
    <p:sldId id="542" r:id="rId23"/>
    <p:sldId id="561" r:id="rId24"/>
    <p:sldId id="564" r:id="rId25"/>
    <p:sldId id="565" r:id="rId26"/>
    <p:sldId id="562" r:id="rId27"/>
    <p:sldId id="560" r:id="rId28"/>
    <p:sldId id="547" r:id="rId29"/>
    <p:sldId id="545" r:id="rId30"/>
    <p:sldId id="550" r:id="rId31"/>
    <p:sldId id="563" r:id="rId32"/>
    <p:sldId id="546" r:id="rId33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7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46"/>
    <p:restoredTop sz="93913" autoAdjust="0"/>
  </p:normalViewPr>
  <p:slideViewPr>
    <p:cSldViewPr>
      <p:cViewPr varScale="1">
        <p:scale>
          <a:sx n="50" d="100"/>
          <a:sy n="50" d="100"/>
        </p:scale>
        <p:origin x="54" y="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066"/>
    </p:cViewPr>
  </p:sorterViewPr>
  <p:notesViewPr>
    <p:cSldViewPr>
      <p:cViewPr varScale="1">
        <p:scale>
          <a:sx n="97" d="100"/>
          <a:sy n="97" d="100"/>
        </p:scale>
        <p:origin x="2312" y="200"/>
      </p:cViewPr>
      <p:guideLst>
        <p:guide orient="horz" pos="2207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BA6A1A80-3C88-F94D-B758-F0F7058AF0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12032"/>
            <a:ext cx="4000830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defTabSz="9245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P1110 L07 Newton's laws</a:t>
            </a:r>
            <a:endParaRPr lang="en-US" dirty="0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DAF7FD79-07EF-904F-82E1-5213733CC5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2097" y="0"/>
            <a:ext cx="4002404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algn="r" defTabSz="9245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92CAED58-3117-FC4C-AD7C-0DB9B8225DF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188"/>
            <a:ext cx="4000830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defTabSz="924565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146EB007-85F2-5B46-A71C-6AA8A5E3861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2098" y="6546313"/>
            <a:ext cx="3844952" cy="35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algn="r" defTabSz="923394" eaLnBrk="1" hangingPunct="1">
              <a:defRPr sz="1200"/>
            </a:lvl1pPr>
          </a:lstStyle>
          <a:p>
            <a:pPr>
              <a:defRPr/>
            </a:pPr>
            <a:fld id="{99E198E8-1274-AE4E-83C7-C0FE8EEEC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495963-331D-D744-B2D3-EA8AE071E6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88486"/>
            <a:ext cx="4002404" cy="351629"/>
          </a:xfrm>
          <a:prstGeom prst="rect">
            <a:avLst/>
          </a:prstGeom>
        </p:spPr>
        <p:txBody>
          <a:bodyPr vert="horz" lIns="91819" tIns="45910" rIns="91819" bIns="4591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P1110 L07 Newton's laws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3DF97D-D50F-FA41-B4C7-64519922F4B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232097" y="0"/>
            <a:ext cx="4002404" cy="351629"/>
          </a:xfrm>
          <a:prstGeom prst="rect">
            <a:avLst/>
          </a:prstGeom>
        </p:spPr>
        <p:txBody>
          <a:bodyPr vert="horz" wrap="square" lIns="91819" tIns="45910" rIns="91819" bIns="459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A47F029-E024-AE4D-B9C1-272849DADF5B}" type="datetimeFigureOut">
              <a:rPr lang="en-US" altLang="en-US"/>
              <a:pPr>
                <a:defRPr/>
              </a:pPr>
              <a:t>9/11/2025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F1795D-4FE4-0C40-9273-9D3840C392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9" tIns="45910" rIns="91819" bIns="4591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479BC8C-F26A-2547-B4A5-5B62490A7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4238" y="3329386"/>
            <a:ext cx="7387600" cy="3155155"/>
          </a:xfrm>
          <a:prstGeom prst="rect">
            <a:avLst/>
          </a:prstGeom>
        </p:spPr>
        <p:txBody>
          <a:bodyPr vert="horz" lIns="91819" tIns="45910" rIns="91819" bIns="4591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4E016-16E8-424F-B0BB-B25FB2B24CE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6657188"/>
            <a:ext cx="4002404" cy="351629"/>
          </a:xfrm>
          <a:prstGeom prst="rect">
            <a:avLst/>
          </a:prstGeom>
        </p:spPr>
        <p:txBody>
          <a:bodyPr vert="horz" lIns="91819" tIns="45910" rIns="91819" bIns="4591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896DB-3EBE-8848-8D76-002CB33C43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232097" y="6657188"/>
            <a:ext cx="4002404" cy="351629"/>
          </a:xfrm>
          <a:prstGeom prst="rect">
            <a:avLst/>
          </a:prstGeom>
        </p:spPr>
        <p:txBody>
          <a:bodyPr vert="horz" wrap="square" lIns="91819" tIns="45910" rIns="91819" bIns="459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CD55FC-F6E9-AD46-90CF-9254EF4A6F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1" y="112458"/>
            <a:ext cx="4002404" cy="351629"/>
          </a:xfrm>
        </p:spPr>
        <p:txBody>
          <a:bodyPr/>
          <a:lstStyle/>
          <a:p>
            <a:pPr>
              <a:defRPr/>
            </a:pPr>
            <a:r>
              <a:rPr lang="en-US"/>
              <a:t>P1110 L07 Newton's laws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CD55FC-F6E9-AD46-90CF-9254EF4A6FC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436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EBCBD6E7-092E-834F-8A8D-86A8DD2848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2FDCE2C0-6A80-9843-BDAB-E412DD937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F681B546-A3D1-EA44-AB58-859EBFC04F8B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BAD17B9-D19A-F64D-809C-A5873C1E9C5E}" type="slidenum">
              <a:rPr lang="en-US" altLang="en-US" sz="1200" b="0"/>
              <a:pPr algn="r" eaLnBrk="1" hangingPunct="1"/>
              <a:t>13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705613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614D16F5-AD9B-564C-AE3B-7863CBD2B2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A142E731-2D0F-E941-8E2A-9C978B48430B}" type="slidenum">
              <a:rPr lang="en-US" altLang="en-US" sz="1200" b="0"/>
              <a:pPr algn="r" eaLnBrk="1" hangingPunct="1"/>
              <a:t>15</a:t>
            </a:fld>
            <a:endParaRPr lang="en-US" altLang="en-US" sz="1200" b="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884D138C-C7AD-E946-A628-1B8AF20AE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C632F85-5F36-9B49-A955-7727D46EF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 box sitting on the table ;obviously zero net force.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Pushing on the table without moving it - also zero net force.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Pushing at a constant speed - zero net force!  Really!  Recall planes, trains, and automobiles.</a:t>
            </a:r>
          </a:p>
        </p:txBody>
      </p:sp>
    </p:spTree>
    <p:extLst>
      <p:ext uri="{BB962C8B-B14F-4D97-AF65-F5344CB8AC3E}">
        <p14:creationId xmlns:p14="http://schemas.microsoft.com/office/powerpoint/2010/main" val="1726832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>
            <a:extLst>
              <a:ext uri="{FF2B5EF4-FFF2-40B4-BE49-F238E27FC236}">
                <a16:creationId xmlns:a16="http://schemas.microsoft.com/office/drawing/2014/main" id="{E8005948-A27C-C441-A893-97647EA42D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6" name="Notes Placeholder 2">
            <a:extLst>
              <a:ext uri="{FF2B5EF4-FFF2-40B4-BE49-F238E27FC236}">
                <a16:creationId xmlns:a16="http://schemas.microsoft.com/office/drawing/2014/main" id="{2CE7982E-3189-4D40-840E-40E07F53B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54EB44D2-6873-1A4B-9E59-C943DFA2BD9A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679B628-9FA4-C24A-8EC6-D0D11FC4DCA1}" type="slidenum">
              <a:rPr lang="en-US" altLang="en-US" sz="1200" b="0"/>
              <a:pPr algn="r" eaLnBrk="1" hangingPunct="1"/>
              <a:t>17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36927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>
            <a:extLst>
              <a:ext uri="{FF2B5EF4-FFF2-40B4-BE49-F238E27FC236}">
                <a16:creationId xmlns:a16="http://schemas.microsoft.com/office/drawing/2014/main" id="{E24D5EDD-8B96-F64F-A50E-4D152076A5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4" name="Notes Placeholder 2">
            <a:extLst>
              <a:ext uri="{FF2B5EF4-FFF2-40B4-BE49-F238E27FC236}">
                <a16:creationId xmlns:a16="http://schemas.microsoft.com/office/drawing/2014/main" id="{B629A7E5-06FF-A041-BABE-4EC4F83EE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4035" name="Slide Number Placeholder 3">
            <a:extLst>
              <a:ext uri="{FF2B5EF4-FFF2-40B4-BE49-F238E27FC236}">
                <a16:creationId xmlns:a16="http://schemas.microsoft.com/office/drawing/2014/main" id="{D1579BD6-768B-E646-B231-A98AA1433E1A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7ECC1540-70FC-6C40-9970-5E442D2B8106}" type="slidenum">
              <a:rPr lang="en-US" altLang="en-US" sz="1200" b="0"/>
              <a:pPr algn="r" eaLnBrk="1" hangingPunct="1"/>
              <a:t>18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828512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2D46FAC7-92CD-204D-94CA-921A6D45BC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F6B27E54-1352-9B40-A131-1E9CBC876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B1E580F5-687A-7E46-BC12-78C5A13CD395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89B9B22-CB7E-1846-8FA9-A39A6D39D3EC}" type="slidenum">
              <a:rPr lang="en-US" altLang="en-US" sz="1200" b="0"/>
              <a:pPr algn="r" eaLnBrk="1" hangingPunct="1"/>
              <a:t>19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81667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>
            <a:extLst>
              <a:ext uri="{FF2B5EF4-FFF2-40B4-BE49-F238E27FC236}">
                <a16:creationId xmlns:a16="http://schemas.microsoft.com/office/drawing/2014/main" id="{D9C27B88-6BA0-4146-A878-569EC7FC84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0" name="Notes Placeholder 2">
            <a:extLst>
              <a:ext uri="{FF2B5EF4-FFF2-40B4-BE49-F238E27FC236}">
                <a16:creationId xmlns:a16="http://schemas.microsoft.com/office/drawing/2014/main" id="{08B45850-67A3-2543-933E-036FCAE83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BFEE19BF-00B4-B449-A76B-4DA15C89E20C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2199F8A-1694-8D4D-BBD3-B3502BEEDEC1}" type="slidenum">
              <a:rPr lang="en-US" altLang="en-US" sz="1200" b="0"/>
              <a:pPr algn="r" eaLnBrk="1" hangingPunct="1"/>
              <a:t>20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839343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>
            <a:extLst>
              <a:ext uri="{FF2B5EF4-FFF2-40B4-BE49-F238E27FC236}">
                <a16:creationId xmlns:a16="http://schemas.microsoft.com/office/drawing/2014/main" id="{6C888F4B-E6B3-E446-9C4E-4AEF330C3A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78" name="Notes Placeholder 2">
            <a:extLst>
              <a:ext uri="{FF2B5EF4-FFF2-40B4-BE49-F238E27FC236}">
                <a16:creationId xmlns:a16="http://schemas.microsoft.com/office/drawing/2014/main" id="{03E726D3-C543-314C-ADC7-6843208C1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0179" name="Slide Number Placeholder 3">
            <a:extLst>
              <a:ext uri="{FF2B5EF4-FFF2-40B4-BE49-F238E27FC236}">
                <a16:creationId xmlns:a16="http://schemas.microsoft.com/office/drawing/2014/main" id="{F9CFD2F7-355F-B04D-A209-3562BEE99003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2C4FA292-C31C-2141-9449-2D48A155502B}" type="slidenum">
              <a:rPr lang="en-US" altLang="en-US" sz="1200" b="0"/>
              <a:pPr algn="r" eaLnBrk="1" hangingPunct="1"/>
              <a:t>21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382006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BD7A7ED2-31CC-3A4F-BC39-A7093975FE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9ECB285D-29C2-F34D-A83E-B439E2C20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Demonstrate rope and skateboard</a:t>
            </a:r>
          </a:p>
        </p:txBody>
      </p:sp>
    </p:spTree>
    <p:extLst>
      <p:ext uri="{BB962C8B-B14F-4D97-AF65-F5344CB8AC3E}">
        <p14:creationId xmlns:p14="http://schemas.microsoft.com/office/powerpoint/2010/main" val="9187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858AA320-8476-534C-98D0-DDAB9EA6A2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FC61ECD8-3358-B94A-AEC4-7F943FAAF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1610BB46-767C-CD44-8284-4A14574D7491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35F860B-0892-B443-9D42-89CF39798155}" type="slidenum">
              <a:rPr lang="en-US" altLang="en-US" sz="1200" b="0"/>
              <a:pPr algn="r" eaLnBrk="1" hangingPunct="1"/>
              <a:t>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41117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2A26F7A9-05DB-5545-B033-7D1419AC6D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54B84D91-CE6E-904C-92E5-87810D5D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CE7CB4C8-E66E-DC4F-84C1-374F41DC9B77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45537CB-7751-3347-B0BF-6B1EF393E296}" type="slidenum">
              <a:rPr lang="en-US" altLang="en-US" sz="1200" b="0"/>
              <a:pPr algn="r" eaLnBrk="1" hangingPunct="1"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775767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F9ABEE32-E1C6-E643-BC58-C31BC26111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8924F134-216C-024F-8403-50F51A5CA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7ECD0299-8522-F14A-9A67-3072215EBF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8715" indent="-284121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6485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1079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45673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0267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54861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09455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64049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597044-5E67-334E-9470-77E0D7886CE7}" type="slidenum">
              <a:rPr lang="en-US" altLang="en-US" sz="1200" b="0"/>
              <a:pPr eaLnBrk="1" hangingPunct="1"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05994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20F48EF3-CC28-1745-8CA9-04BB964EED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545D3279-8613-6443-A6BC-A43BFA5E7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0F78398B-6F28-4443-85E9-5B16EC720BB4}"/>
              </a:ext>
            </a:extLst>
          </p:cNvPr>
          <p:cNvSpPr txBox="1">
            <a:spLocks noGrp="1"/>
          </p:cNvSpPr>
          <p:nvPr/>
        </p:nvSpPr>
        <p:spPr bwMode="auto">
          <a:xfrm>
            <a:off x="5224224" y="6644517"/>
            <a:ext cx="3996106" cy="35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01" tIns="45800" rIns="91601" bIns="45800" anchor="b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EBAEF56-B13A-A843-B7AD-2F6437ECE246}" type="slidenum">
              <a:rPr lang="en-US" altLang="en-US" sz="1200" b="0"/>
              <a:pPr algn="r" eaLnBrk="1" hangingPunct="1"/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43444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34C1F7F3-FD93-0D42-A226-AEE3A08972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79454576-E07D-3A46-A1DE-99AC69390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49B21BB0-2231-2646-A72A-96A5C67F2A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8715" indent="-284121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6485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1079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45673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0267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54861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09455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64049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E4D244D-4C2D-EF49-A1F3-ABEC10C08542}" type="slidenum">
              <a:rPr lang="en-US" altLang="en-US" sz="1200" b="0"/>
              <a:pPr eaLnBrk="1" hangingPunct="1"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42163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>
            <a:extLst>
              <a:ext uri="{FF2B5EF4-FFF2-40B4-BE49-F238E27FC236}">
                <a16:creationId xmlns:a16="http://schemas.microsoft.com/office/drawing/2014/main" id="{D395FBD2-3C1F-6545-86E4-F2CBBA3347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>
            <a:extLst>
              <a:ext uri="{FF2B5EF4-FFF2-40B4-BE49-F238E27FC236}">
                <a16:creationId xmlns:a16="http://schemas.microsoft.com/office/drawing/2014/main" id="{F50B3D87-E02E-8040-9456-C970C975E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C70D6241-9D02-D24A-B786-641EBF5F9C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8715" indent="-284121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6485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1079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45673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0267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54861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09455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64049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233BCD2-ACC6-E247-BD15-C0169E5A1735}" type="slidenum">
              <a:rPr lang="en-US" altLang="en-US" sz="1200" b="0"/>
              <a:pPr eaLnBrk="1" hangingPunct="1"/>
              <a:t>10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52158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>
            <a:extLst>
              <a:ext uri="{FF2B5EF4-FFF2-40B4-BE49-F238E27FC236}">
                <a16:creationId xmlns:a16="http://schemas.microsoft.com/office/drawing/2014/main" id="{5F0E0606-2016-8C43-ADE7-B614101634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>
            <a:extLst>
              <a:ext uri="{FF2B5EF4-FFF2-40B4-BE49-F238E27FC236}">
                <a16:creationId xmlns:a16="http://schemas.microsoft.com/office/drawing/2014/main" id="{D2A7E815-B0F5-C14E-83B6-57E8AF63B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06DBA52A-C8D8-8343-BF66-9DA722CD81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8715" indent="-284121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6485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1079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45673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0267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54861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09455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64049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C02B690-95D7-2245-BF36-28773435FBA9}" type="slidenum">
              <a:rPr lang="en-US" altLang="en-US" sz="1200" b="0"/>
              <a:pPr eaLnBrk="1" hangingPunct="1"/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8156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id="{9F462617-9CEA-034E-B594-5E5F0F09A0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id="{6A142F65-BCA9-8640-85ED-7CB24F4A0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67BA8F29-BE89-D747-A3B4-4E7068BA7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8715" indent="-284121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6485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91079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45673" indent="-227297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00267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54861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09455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64049" indent="-227297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540D453-7726-7A4D-98B4-8AEB0148F900}" type="slidenum">
              <a:rPr lang="en-US" altLang="en-US" sz="1200" b="0"/>
              <a:pPr eaLnBrk="1" hangingPunct="1"/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4172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9BD79B-892D-F549-B370-322840195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0C823E-652C-BB4C-958D-D5E42335A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48DE56-8F57-0F4C-B2B6-8E31AD6F0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D1562-5D18-534B-9DE0-3F30B665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64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A49F05-F266-584D-AF42-76DEC7083F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56391E-6FF9-0840-9B7D-BFA1EAC48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1E94B0-3CA9-904D-B520-29DD6974E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4CC83-E323-A14E-B144-841E08185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58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74CD5D-0D93-0F44-B6C8-FBF5A1D08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0A5865-103A-1743-A364-F91C4CB5D8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C3489A-A6A7-EE4C-AD6E-F8DB95DEBA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D5CAF-801F-F741-98C0-716767C038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74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1E7734-EB3F-804B-94FD-15C66877E1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ACD44F-A22B-B141-A718-8EBA46414E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B52C3A-1738-6144-876D-53495290F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B82C4-3119-4142-8EB1-0D4CE7B51E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21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41574E-C3F4-564F-97E5-09A5971D4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ED3A8-16F2-F84E-A5F3-767A9D6D65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C67A15-A463-024F-AB35-883CD588A8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C8A60-5EC2-4E4A-BBEE-B1906DA46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2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8F782A-C152-4549-A26F-DC820ABC66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E4AE73-39B9-E840-BA5F-1D8261596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C06635-5146-DA43-A891-D6BA5BD2A2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8C345-A619-9E4E-B57A-7B2B03A28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99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A39DC2-7935-D646-9F83-4156AEEB22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C221EF0-7819-9345-BE24-395200119A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A989A0C-CA98-734F-9D66-8AE47018A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E3EB1-E203-4841-A1E9-20CF8562B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7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642338-7D0D-584E-863C-982894F2B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428FEC-714D-CA4F-A928-89AD5CF89B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E07901-93A1-614C-AD13-0AE9A0A7C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621FA-0C91-E34C-9770-B6C2CF06EC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26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106D55-7245-6045-B599-B3CA02E49C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31CBA0B-4567-F84B-B475-8ADDB60C0E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AD8ADB-D263-D847-B7FF-D6102BCC4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A2F27-70BA-034A-A44F-4BAF54DB97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04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7E018E-0BA2-A04F-8EDD-7A7399709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227D6-7DF1-274C-859B-CE98FE8AE2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B716EB-7CDB-A84B-98A4-A71716C8B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ECF39-C873-1144-B949-57502DF85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75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DAC38A-8216-654F-865F-514AFD202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E17832-5374-5A43-99C2-1688BEBA84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06AF87-8C5E-E044-A0A1-D51C7FBC7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FF320-41B9-4045-834F-112F72C931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12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CC0711-F14E-D549-BEA5-3A2800E9F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D1EFC7-E228-AE44-B989-431DF01C1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8178663-978B-B843-8DB3-80843A8CD6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17704E-0A8D-114C-BE4C-9B49D4C66A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General Physics L14_capacitance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FAF019B-DA59-9942-B87B-CDA02FC3223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0594FB9-0124-314D-8216-C86DC39543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82483371-E724-B849-92D7-46B364CDD9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Newton’s laws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ED7BC2D4-7A49-7E4A-AC7F-6409855C30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What are forces?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What do they do?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45FC435E-00C4-3D4E-BBD9-50B3C80551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Newton’s First Law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0F19F376-962A-9B42-8B51-19CBEAD00CF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772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An object’s velocity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does not change</a:t>
            </a:r>
            <a:r>
              <a:rPr lang="en-US" altLang="en-US" dirty="0">
                <a:ea typeface="ＭＳ Ｐゴシック" panose="020B0600070205080204" pitchFamily="34" charset="-128"/>
              </a:rPr>
              <a:t> unless a nonzero net force acts upon it.</a:t>
            </a:r>
          </a:p>
        </p:txBody>
      </p:sp>
      <p:pic>
        <p:nvPicPr>
          <p:cNvPr id="28675" name="Picture 4">
            <a:extLst>
              <a:ext uri="{FF2B5EF4-FFF2-40B4-BE49-F238E27FC236}">
                <a16:creationId xmlns:a16="http://schemas.microsoft.com/office/drawing/2014/main" id="{511572F5-1479-4349-BB0D-BCED656F4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19400"/>
            <a:ext cx="3886200" cy="351948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6" name="Text Box 5">
            <a:extLst>
              <a:ext uri="{FF2B5EF4-FFF2-40B4-BE49-F238E27FC236}">
                <a16:creationId xmlns:a16="http://schemas.microsoft.com/office/drawing/2014/main" id="{004C80AF-04C2-0048-B9E0-3783CFEBD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324600"/>
            <a:ext cx="525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0" i="1"/>
              <a:t>Representation of Newton by William Blake, 1795</a:t>
            </a:r>
          </a:p>
        </p:txBody>
      </p:sp>
      <p:sp>
        <p:nvSpPr>
          <p:cNvPr id="330758" name="Rectangle 6">
            <a:extLst>
              <a:ext uri="{FF2B5EF4-FFF2-40B4-BE49-F238E27FC236}">
                <a16:creationId xmlns:a16="http://schemas.microsoft.com/office/drawing/2014/main" id="{79EC8F2C-577E-3744-B436-E526F95EF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32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b="0" dirty="0">
                <a:solidFill>
                  <a:srgbClr val="003366"/>
                </a:solidFill>
              </a:rPr>
              <a:t>If at rest, it remains at rest.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b="0" dirty="0">
                <a:solidFill>
                  <a:srgbClr val="003366"/>
                </a:solidFill>
              </a:rPr>
              <a:t>If moving, it continues straight at constant speed.</a:t>
            </a:r>
          </a:p>
        </p:txBody>
      </p:sp>
    </p:spTree>
    <p:extLst>
      <p:ext uri="{BB962C8B-B14F-4D97-AF65-F5344CB8AC3E}">
        <p14:creationId xmlns:p14="http://schemas.microsoft.com/office/powerpoint/2010/main" val="20019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 autoUpdateAnimBg="0"/>
      <p:bldP spid="33075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DE21E35C-590D-B34D-ABAB-E0A509C937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Does it Make Sense?</a:t>
            </a: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20A47D65-A33B-6E46-9484-A0429C3603A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Do you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feel a force</a:t>
            </a:r>
            <a:r>
              <a:rPr lang="en-US" altLang="en-US">
                <a:ea typeface="ＭＳ Ｐゴシック" panose="020B0600070205080204" pitchFamily="34" charset="-128"/>
              </a:rPr>
              <a:t> while cruising in a plane? A train? An automobile?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were moving in a perfectly straight line at a constant velocity inside a closed box,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could you tell</a:t>
            </a:r>
            <a:r>
              <a:rPr lang="en-US" altLang="en-US">
                <a:ea typeface="ＭＳ Ｐゴシック" panose="020B0600070205080204" pitchFamily="34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0506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19C86A4C-D652-7845-9FB0-893709E6FC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81000"/>
            <a:ext cx="5791200" cy="10207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does Newton’s first law mean?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74D8FB35-B8C0-024A-9516-3BBE45EFB9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2057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Being at rest is nothing special; it is just another value (zero) of constant velocity.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43C927EC-E333-614E-BC62-8B1086D45A15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3962400"/>
            <a:ext cx="6096000" cy="2514600"/>
            <a:chOff x="1392" y="2496"/>
            <a:chExt cx="3840" cy="1584"/>
          </a:xfrm>
        </p:grpSpPr>
        <p:sp>
          <p:nvSpPr>
            <p:cNvPr id="32772" name="Oval 5">
              <a:extLst>
                <a:ext uri="{FF2B5EF4-FFF2-40B4-BE49-F238E27FC236}">
                  <a16:creationId xmlns:a16="http://schemas.microsoft.com/office/drawing/2014/main" id="{DB1F2EE3-5322-8F40-9AB5-5D1EFF6C1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496"/>
              <a:ext cx="2400" cy="1584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73" name="Oval 6">
              <a:extLst>
                <a:ext uri="{FF2B5EF4-FFF2-40B4-BE49-F238E27FC236}">
                  <a16:creationId xmlns:a16="http://schemas.microsoft.com/office/drawing/2014/main" id="{15DDC55E-A8BF-C64C-8966-67720A4CE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3456"/>
              <a:ext cx="48" cy="48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2774" name="Text Box 7">
              <a:extLst>
                <a:ext uri="{FF2B5EF4-FFF2-40B4-BE49-F238E27FC236}">
                  <a16:creationId xmlns:a16="http://schemas.microsoft.com/office/drawing/2014/main" id="{C167B59A-7A57-9C43-A08E-1727D48B05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880"/>
              <a:ext cx="17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0"/>
                <a:t>constant velocities</a:t>
              </a:r>
            </a:p>
          </p:txBody>
        </p:sp>
        <p:sp>
          <p:nvSpPr>
            <p:cNvPr id="32775" name="Text Box 8">
              <a:extLst>
                <a:ext uri="{FF2B5EF4-FFF2-40B4-BE49-F238E27FC236}">
                  <a16:creationId xmlns:a16="http://schemas.microsoft.com/office/drawing/2014/main" id="{A1D79561-973F-D74E-9156-C64D001B2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544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0"/>
                <a:t>rest</a:t>
              </a:r>
            </a:p>
          </p:txBody>
        </p:sp>
        <p:sp>
          <p:nvSpPr>
            <p:cNvPr id="32776" name="Freeform 9">
              <a:extLst>
                <a:ext uri="{FF2B5EF4-FFF2-40B4-BE49-F238E27FC236}">
                  <a16:creationId xmlns:a16="http://schemas.microsoft.com/office/drawing/2014/main" id="{7971C9A0-94B8-A04F-87B1-50FE1FACB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2784"/>
              <a:ext cx="1104" cy="672"/>
            </a:xfrm>
            <a:custGeom>
              <a:avLst/>
              <a:gdLst>
                <a:gd name="T0" fmla="*/ 1104 w 1104"/>
                <a:gd name="T1" fmla="*/ 0 h 672"/>
                <a:gd name="T2" fmla="*/ 480 w 1104"/>
                <a:gd name="T3" fmla="*/ 288 h 672"/>
                <a:gd name="T4" fmla="*/ 816 w 1104"/>
                <a:gd name="T5" fmla="*/ 336 h 672"/>
                <a:gd name="T6" fmla="*/ 0 w 1104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4"/>
                <a:gd name="T13" fmla="*/ 0 h 672"/>
                <a:gd name="T14" fmla="*/ 1104 w 1104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4" h="672">
                  <a:moveTo>
                    <a:pt x="1104" y="0"/>
                  </a:moveTo>
                  <a:cubicBezTo>
                    <a:pt x="816" y="116"/>
                    <a:pt x="528" y="232"/>
                    <a:pt x="480" y="288"/>
                  </a:cubicBezTo>
                  <a:cubicBezTo>
                    <a:pt x="432" y="344"/>
                    <a:pt x="896" y="272"/>
                    <a:pt x="816" y="336"/>
                  </a:cubicBezTo>
                  <a:cubicBezTo>
                    <a:pt x="736" y="400"/>
                    <a:pt x="136" y="616"/>
                    <a:pt x="0" y="67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042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79404339-2DBB-DF4E-A35A-484CA3CF51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81000"/>
            <a:ext cx="5791200" cy="10207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does Newton’s first law mean?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53E8B8D-BA5B-E04C-AB36-6524CBC9F61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2286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Aristotle’s notions of natural position and violent motion are mistaken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Changing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velocity</a:t>
            </a:r>
            <a:r>
              <a:rPr lang="en-US" altLang="en-US" dirty="0">
                <a:ea typeface="ＭＳ Ｐゴシック" panose="020B0600070205080204" pitchFamily="34" charset="-128"/>
              </a:rPr>
              <a:t>, not position, requires intervention</a:t>
            </a:r>
          </a:p>
        </p:txBody>
      </p:sp>
    </p:spTree>
    <p:extLst>
      <p:ext uri="{BB962C8B-B14F-4D97-AF65-F5344CB8AC3E}">
        <p14:creationId xmlns:p14="http://schemas.microsoft.com/office/powerpoint/2010/main" val="215560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8887A5CB-2CF4-5742-A378-1F685E251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Equivalent Statement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ABA9138-A76C-CA4A-9D15-B203B8DA4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Newton’s first law:</a:t>
            </a:r>
          </a:p>
        </p:txBody>
      </p:sp>
      <p:grpSp>
        <p:nvGrpSpPr>
          <p:cNvPr id="68615" name="Group 7">
            <a:extLst>
              <a:ext uri="{FF2B5EF4-FFF2-40B4-BE49-F238E27FC236}">
                <a16:creationId xmlns:a16="http://schemas.microsoft.com/office/drawing/2014/main" id="{3EA40F50-3274-BC49-8A0B-74363CFF8EF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86000"/>
            <a:ext cx="8229600" cy="685800"/>
            <a:chOff x="288" y="1776"/>
            <a:chExt cx="5184" cy="432"/>
          </a:xfrm>
        </p:grpSpPr>
        <p:sp>
          <p:nvSpPr>
            <p:cNvPr id="36869" name="Rectangle 4">
              <a:extLst>
                <a:ext uri="{FF2B5EF4-FFF2-40B4-BE49-F238E27FC236}">
                  <a16:creationId xmlns:a16="http://schemas.microsoft.com/office/drawing/2014/main" id="{604BABA9-0362-424F-AFC1-161D11D58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518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3600" b="0" dirty="0">
                  <a:solidFill>
                    <a:schemeClr val="accent6"/>
                  </a:solidFill>
                  <a:latin typeface="Symbol" pitchFamily="2" charset="2"/>
                </a:rPr>
                <a:t>S</a:t>
              </a:r>
              <a:r>
                <a:rPr lang="en-US" altLang="en-US" sz="3200" b="0" i="1" dirty="0">
                  <a:solidFill>
                    <a:schemeClr val="accent6"/>
                  </a:solidFill>
                </a:rPr>
                <a:t>F</a:t>
              </a:r>
              <a:r>
                <a:rPr lang="en-US" altLang="en-US" sz="3200" b="0" dirty="0">
                  <a:solidFill>
                    <a:schemeClr val="accent6"/>
                  </a:solidFill>
                </a:rPr>
                <a:t> = 0 </a:t>
              </a:r>
              <a:r>
                <a:rPr lang="en-US" altLang="en-US" sz="3200" b="0" dirty="0">
                  <a:solidFill>
                    <a:schemeClr val="accent2"/>
                  </a:solidFill>
                  <a:sym typeface="Symbol" pitchFamily="2" charset="2"/>
                </a:rPr>
                <a:t></a:t>
              </a:r>
              <a:r>
                <a:rPr lang="en-US" altLang="en-US" sz="3200" b="0" dirty="0">
                  <a:solidFill>
                    <a:srgbClr val="003366"/>
                  </a:solidFill>
                  <a:sym typeface="Symbol" pitchFamily="2" charset="2"/>
                </a:rPr>
                <a:t> </a:t>
              </a:r>
              <a:r>
                <a:rPr lang="en-US" altLang="en-US" sz="3200" b="0" i="1" dirty="0">
                  <a:solidFill>
                    <a:schemeClr val="accent6"/>
                  </a:solidFill>
                  <a:sym typeface="Symbol" pitchFamily="2" charset="2"/>
                </a:rPr>
                <a:t>a</a:t>
              </a:r>
              <a:r>
                <a:rPr lang="en-US" altLang="en-US" sz="3200" b="0" dirty="0">
                  <a:solidFill>
                    <a:schemeClr val="accent6"/>
                  </a:solidFill>
                  <a:sym typeface="Symbol" pitchFamily="2" charset="2"/>
                </a:rPr>
                <a:t> = 0</a:t>
              </a:r>
              <a:endParaRPr lang="en-US" altLang="en-US" sz="3200" b="0" dirty="0">
                <a:solidFill>
                  <a:schemeClr val="accent6"/>
                </a:solidFill>
              </a:endParaRPr>
            </a:p>
          </p:txBody>
        </p:sp>
        <p:sp>
          <p:nvSpPr>
            <p:cNvPr id="13319" name="Line 5">
              <a:extLst>
                <a:ext uri="{FF2B5EF4-FFF2-40B4-BE49-F238E27FC236}">
                  <a16:creationId xmlns:a16="http://schemas.microsoft.com/office/drawing/2014/main" id="{B50CDBFE-B68C-0A43-A50C-175F09D9D3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6" y="1832"/>
              <a:ext cx="144" cy="0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320" name="Line 6">
              <a:extLst>
                <a:ext uri="{FF2B5EF4-FFF2-40B4-BE49-F238E27FC236}">
                  <a16:creationId xmlns:a16="http://schemas.microsoft.com/office/drawing/2014/main" id="{820677BE-AB04-EB41-B83D-68AB41B24D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8" y="1884"/>
              <a:ext cx="144" cy="0"/>
            </a:xfrm>
            <a:prstGeom prst="line">
              <a:avLst/>
            </a:prstGeom>
            <a:noFill/>
            <a:ln w="28575">
              <a:solidFill>
                <a:schemeClr val="accent6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8617" name="Rectangle 9">
            <a:extLst>
              <a:ext uri="{FF2B5EF4-FFF2-40B4-BE49-F238E27FC236}">
                <a16:creationId xmlns:a16="http://schemas.microsoft.com/office/drawing/2014/main" id="{3E5C206D-FE87-DC40-B3CB-EEB85C0C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71800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 b="0" dirty="0">
                <a:solidFill>
                  <a:srgbClr val="003366"/>
                </a:solidFill>
              </a:rPr>
              <a:t>Zero net force means constant velocity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3200" b="0" dirty="0">
                <a:solidFill>
                  <a:srgbClr val="003366"/>
                </a:solidFill>
              </a:rPr>
              <a:t>Constant velocity means zero not force</a:t>
            </a:r>
          </a:p>
        </p:txBody>
      </p:sp>
    </p:spTree>
    <p:extLst>
      <p:ext uri="{BB962C8B-B14F-4D97-AF65-F5344CB8AC3E}">
        <p14:creationId xmlns:p14="http://schemas.microsoft.com/office/powerpoint/2010/main" val="360839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  <p:bldP spid="6861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D7702374-669E-1E4F-9C2B-45F010AAEA7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Converse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0E5DDE6-8735-A34E-BA41-35E2358892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 dirty="0">
                <a:solidFill>
                  <a:srgbClr val="800000"/>
                </a:solidFill>
                <a:ea typeface="ＭＳ Ｐゴシック" panose="020B0600070205080204" pitchFamily="34" charset="-128"/>
              </a:rPr>
              <a:t>Equilibrium Rule</a:t>
            </a:r>
            <a:r>
              <a:rPr lang="en-US" altLang="en-US" dirty="0">
                <a:ea typeface="ＭＳ Ｐゴシック" panose="020B0600070205080204" pitchFamily="34" charset="-128"/>
              </a:rPr>
              <a:t>:  An object with a constant velocity experiences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zero net force</a:t>
            </a:r>
            <a:r>
              <a:rPr lang="en-US" altLang="en-US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Clr>
                <a:srgbClr val="003365"/>
              </a:buClr>
            </a:pPr>
            <a:r>
              <a:rPr lang="en-US" altLang="en-US" dirty="0">
                <a:ea typeface="ＭＳ Ｐゴシック" panose="020B0600070205080204" pitchFamily="34" charset="-128"/>
              </a:rPr>
              <a:t>That means that the forces acting on it all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add to zero</a:t>
            </a:r>
            <a:r>
              <a:rPr lang="en-US" altLang="en-US" dirty="0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Clr>
                <a:srgbClr val="003365"/>
              </a:buClr>
            </a:pPr>
            <a:r>
              <a:rPr lang="en-US" altLang="en-US" dirty="0">
                <a:ea typeface="ＭＳ Ｐゴシック" panose="020B0600070205080204" pitchFamily="34" charset="-128"/>
              </a:rPr>
              <a:t>A body with zero net force is in </a:t>
            </a:r>
            <a:r>
              <a:rPr lang="en-US" altLang="en-US" dirty="0">
                <a:solidFill>
                  <a:srgbClr val="800000"/>
                </a:solidFill>
                <a:ea typeface="ＭＳ Ｐゴシック" panose="020B0600070205080204" pitchFamily="34" charset="-128"/>
              </a:rPr>
              <a:t>mechanical equilibrium</a:t>
            </a:r>
            <a:r>
              <a:rPr lang="en-US" altLang="en-US" dirty="0">
                <a:ea typeface="ＭＳ Ｐゴシック" panose="020B0600070205080204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177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7F59A5B9-6AD9-E248-8D16-C488B7277CF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BD919-FF39-7A4D-A8BD-FAD21281CF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Gravity pushes the anvil down.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table pushes the anvil up.</a:t>
            </a:r>
          </a:p>
        </p:txBody>
      </p:sp>
      <p:pic>
        <p:nvPicPr>
          <p:cNvPr id="39939" name="Picture 4" descr=" table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6BBE8B4E-62A3-2844-AAC0-851D66A58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0" y="3352800"/>
            <a:ext cx="41592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7">
            <a:extLst>
              <a:ext uri="{FF2B5EF4-FFF2-40B4-BE49-F238E27FC236}">
                <a16:creationId xmlns:a16="http://schemas.microsoft.com/office/drawing/2014/main" id="{00CA9764-8879-8D41-A3C1-CA2AB32BA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581400"/>
            <a:ext cx="1447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chemeClr val="accent2"/>
                </a:solidFill>
              </a:rPr>
              <a:t>zero</a:t>
            </a:r>
            <a:r>
              <a:rPr lang="en-US" altLang="en-US" sz="2800" b="0">
                <a:solidFill>
                  <a:srgbClr val="800000"/>
                </a:solidFill>
              </a:rPr>
              <a:t> net force</a:t>
            </a:r>
          </a:p>
        </p:txBody>
      </p:sp>
      <p:pic>
        <p:nvPicPr>
          <p:cNvPr id="39941" name="Picture 5" descr=" anvil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581B3B0F-3C42-9F48-92D2-C67058177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2971800"/>
            <a:ext cx="1752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13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A7CAD981-28B1-7F49-B407-C4E9585E954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Newton’s Second Law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B93B0104-3155-7F4A-9FBE-F56B296E116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When net force isn’t zero</a:t>
            </a:r>
          </a:p>
        </p:txBody>
      </p:sp>
    </p:spTree>
    <p:extLst>
      <p:ext uri="{BB962C8B-B14F-4D97-AF65-F5344CB8AC3E}">
        <p14:creationId xmlns:p14="http://schemas.microsoft.com/office/powerpoint/2010/main" val="3442561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EF1C3B5D-FF58-3E4E-BB4A-BDEA267E8D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What’s the point?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7308377D-F945-7245-86E3-61FC98A3A6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do forces affect motion quantitatively?</a:t>
            </a:r>
          </a:p>
        </p:txBody>
      </p:sp>
    </p:spTree>
    <p:extLst>
      <p:ext uri="{BB962C8B-B14F-4D97-AF65-F5344CB8AC3E}">
        <p14:creationId xmlns:p14="http://schemas.microsoft.com/office/powerpoint/2010/main" val="2187740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41BB39C7-9D0F-7C4A-B46B-09C1DF2C98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Experience Tells Us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F47BA364-6A54-3F44-A2CE-6199D47324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The greater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net force</a:t>
            </a:r>
            <a:r>
              <a:rPr lang="en-US" altLang="en-US">
                <a:ea typeface="ＭＳ Ｐゴシック" panose="020B0600070205080204" pitchFamily="34" charset="-128"/>
              </a:rPr>
              <a:t> on an object, the more it accelerates.</a:t>
            </a:r>
          </a:p>
          <a:p>
            <a:pPr marL="0" indent="0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The greater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mass</a:t>
            </a:r>
            <a:r>
              <a:rPr lang="en-US" altLang="en-US">
                <a:ea typeface="ＭＳ Ｐゴシック" panose="020B0600070205080204" pitchFamily="34" charset="-128"/>
              </a:rPr>
              <a:t> of an object, the 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harder</a:t>
            </a:r>
            <a:r>
              <a:rPr lang="en-US" altLang="en-US">
                <a:ea typeface="ＭＳ Ｐゴシック" panose="020B0600070205080204" pitchFamily="34" charset="-128"/>
              </a:rPr>
              <a:t> it is to accelerate.</a:t>
            </a:r>
          </a:p>
        </p:txBody>
      </p:sp>
    </p:spTree>
    <p:extLst>
      <p:ext uri="{BB962C8B-B14F-4D97-AF65-F5344CB8AC3E}">
        <p14:creationId xmlns:p14="http://schemas.microsoft.com/office/powerpoint/2010/main" val="262784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2F952151-B7E4-ED42-9559-26704CD5924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What’s the point?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DF338D9-BA92-3C42-BE46-787F8AB9EC2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makes things move, stop, or change direction?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Are these even the right questions?</a:t>
            </a:r>
          </a:p>
        </p:txBody>
      </p:sp>
    </p:spTree>
    <p:extLst>
      <p:ext uri="{BB962C8B-B14F-4D97-AF65-F5344CB8AC3E}">
        <p14:creationId xmlns:p14="http://schemas.microsoft.com/office/powerpoint/2010/main" val="2244766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A2C42A67-96E7-0941-AA0F-6B7EC4ADE1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Newton’s Second Law</a:t>
            </a:r>
          </a:p>
        </p:txBody>
      </p:sp>
      <p:sp>
        <p:nvSpPr>
          <p:cNvPr id="263181" name="Text Box 13">
            <a:extLst>
              <a:ext uri="{FF2B5EF4-FFF2-40B4-BE49-F238E27FC236}">
                <a16:creationId xmlns:a16="http://schemas.microsoft.com/office/drawing/2014/main" id="{72D41B30-45D2-9540-872D-C06C02DBA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19400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0">
                <a:solidFill>
                  <a:srgbClr val="003366"/>
                </a:solidFill>
              </a:rPr>
              <a:t>equivalently,</a:t>
            </a:r>
          </a:p>
        </p:txBody>
      </p:sp>
      <p:grpSp>
        <p:nvGrpSpPr>
          <p:cNvPr id="75802" name="Group 26">
            <a:extLst>
              <a:ext uri="{FF2B5EF4-FFF2-40B4-BE49-F238E27FC236}">
                <a16:creationId xmlns:a16="http://schemas.microsoft.com/office/drawing/2014/main" id="{F248E827-B3D5-B944-B683-7805C31A18F7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828800"/>
            <a:ext cx="1600200" cy="1112838"/>
            <a:chOff x="2112" y="1152"/>
            <a:chExt cx="1008" cy="701"/>
          </a:xfrm>
        </p:grpSpPr>
        <p:grpSp>
          <p:nvGrpSpPr>
            <p:cNvPr id="47119" name="Group 25">
              <a:extLst>
                <a:ext uri="{FF2B5EF4-FFF2-40B4-BE49-F238E27FC236}">
                  <a16:creationId xmlns:a16="http://schemas.microsoft.com/office/drawing/2014/main" id="{89DB0778-B916-674B-A29C-A5ACF1B174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1152"/>
              <a:ext cx="624" cy="701"/>
              <a:chOff x="2496" y="1152"/>
              <a:chExt cx="624" cy="701"/>
            </a:xfrm>
          </p:grpSpPr>
          <p:sp>
            <p:nvSpPr>
              <p:cNvPr id="47123" name="Text Box 6">
                <a:extLst>
                  <a:ext uri="{FF2B5EF4-FFF2-40B4-BE49-F238E27FC236}">
                    <a16:creationId xmlns:a16="http://schemas.microsoft.com/office/drawing/2014/main" id="{730A3A99-A832-1748-8B3E-FA3E65A55C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" y="1488"/>
                <a:ext cx="4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3200" b="0" i="1">
                    <a:solidFill>
                      <a:srgbClr val="800000"/>
                    </a:solidFill>
                  </a:rPr>
                  <a:t>m</a:t>
                </a:r>
                <a:endParaRPr lang="en-US" altLang="en-US" sz="3200" b="0" i="1">
                  <a:solidFill>
                    <a:srgbClr val="9A3344"/>
                  </a:solidFill>
                </a:endParaRPr>
              </a:p>
            </p:txBody>
          </p:sp>
          <p:sp>
            <p:nvSpPr>
              <p:cNvPr id="47124" name="Line 7">
                <a:extLst>
                  <a:ext uri="{FF2B5EF4-FFF2-40B4-BE49-F238E27FC236}">
                    <a16:creationId xmlns:a16="http://schemas.microsoft.com/office/drawing/2014/main" id="{FE2928DD-BCC6-DA45-A6D1-9153D3EEC8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1517"/>
                <a:ext cx="43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7125" name="Group 24">
                <a:extLst>
                  <a:ext uri="{FF2B5EF4-FFF2-40B4-BE49-F238E27FC236}">
                    <a16:creationId xmlns:a16="http://schemas.microsoft.com/office/drawing/2014/main" id="{183BACC5-F300-974B-871F-C919BA010B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96" y="1152"/>
                <a:ext cx="624" cy="404"/>
                <a:chOff x="2496" y="1152"/>
                <a:chExt cx="624" cy="404"/>
              </a:xfrm>
            </p:grpSpPr>
            <p:sp>
              <p:nvSpPr>
                <p:cNvPr id="47126" name="Text Box 5">
                  <a:extLst>
                    <a:ext uri="{FF2B5EF4-FFF2-40B4-BE49-F238E27FC236}">
                      <a16:creationId xmlns:a16="http://schemas.microsoft.com/office/drawing/2014/main" id="{4305DE8D-867A-8B49-BE28-00ECD91853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96" y="1152"/>
                  <a:ext cx="624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altLang="en-US" sz="3600" b="0">
                      <a:solidFill>
                        <a:srgbClr val="800000"/>
                      </a:solidFill>
                      <a:latin typeface="Symbol" pitchFamily="2" charset="2"/>
                    </a:rPr>
                    <a:t>S</a:t>
                  </a:r>
                  <a:r>
                    <a:rPr lang="en-US" altLang="en-US" sz="3200" b="0" i="1">
                      <a:solidFill>
                        <a:srgbClr val="800000"/>
                      </a:solidFill>
                    </a:rPr>
                    <a:t>F</a:t>
                  </a:r>
                  <a:endParaRPr lang="en-US" altLang="en-US" sz="3200" b="0" i="1">
                    <a:solidFill>
                      <a:srgbClr val="9A3344"/>
                    </a:solidFill>
                  </a:endParaRPr>
                </a:p>
              </p:txBody>
            </p:sp>
            <p:sp>
              <p:nvSpPr>
                <p:cNvPr id="19480" name="Line 18">
                  <a:extLst>
                    <a:ext uri="{FF2B5EF4-FFF2-40B4-BE49-F238E27FC236}">
                      <a16:creationId xmlns:a16="http://schemas.microsoft.com/office/drawing/2014/main" id="{4477F55A-5CB7-6F49-9FC7-9137604F78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60" y="1200"/>
                  <a:ext cx="136" cy="0"/>
                </a:xfrm>
                <a:prstGeom prst="line">
                  <a:avLst/>
                </a:prstGeom>
                <a:noFill/>
                <a:ln w="19050">
                  <a:solidFill>
                    <a:srgbClr val="800000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47120" name="Group 23">
              <a:extLst>
                <a:ext uri="{FF2B5EF4-FFF2-40B4-BE49-F238E27FC236}">
                  <a16:creationId xmlns:a16="http://schemas.microsoft.com/office/drawing/2014/main" id="{7CFEE6CD-FB5D-CF45-81F1-88333AB76F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325"/>
              <a:ext cx="528" cy="365"/>
              <a:chOff x="2112" y="1325"/>
              <a:chExt cx="528" cy="365"/>
            </a:xfrm>
          </p:grpSpPr>
          <p:sp>
            <p:nvSpPr>
              <p:cNvPr id="47121" name="Text Box 10">
                <a:extLst>
                  <a:ext uri="{FF2B5EF4-FFF2-40B4-BE49-F238E27FC236}">
                    <a16:creationId xmlns:a16="http://schemas.microsoft.com/office/drawing/2014/main" id="{A6BBA5AF-05B6-4842-9B6C-EEB7AAC8E4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325"/>
                <a:ext cx="52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0" i="1">
                    <a:solidFill>
                      <a:srgbClr val="800000"/>
                    </a:solidFill>
                  </a:rPr>
                  <a:t>a</a:t>
                </a:r>
                <a:r>
                  <a:rPr lang="en-US" altLang="en-US" sz="3200" b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>
                    <a:solidFill>
                      <a:srgbClr val="003366"/>
                    </a:solidFill>
                  </a:rPr>
                  <a:t>=</a:t>
                </a:r>
                <a:endParaRPr lang="en-US" altLang="en-US" sz="1800"/>
              </a:p>
            </p:txBody>
          </p:sp>
          <p:sp>
            <p:nvSpPr>
              <p:cNvPr id="19475" name="Line 19">
                <a:extLst>
                  <a:ext uri="{FF2B5EF4-FFF2-40B4-BE49-F238E27FC236}">
                    <a16:creationId xmlns:a16="http://schemas.microsoft.com/office/drawing/2014/main" id="{89988546-1B53-5647-B4F1-31E08B7C46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88" y="1420"/>
                <a:ext cx="136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5798" name="Group 22">
            <a:extLst>
              <a:ext uri="{FF2B5EF4-FFF2-40B4-BE49-F238E27FC236}">
                <a16:creationId xmlns:a16="http://schemas.microsoft.com/office/drawing/2014/main" id="{26DAC19C-1F5A-1C47-B2C5-CEE5D1AD86FC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657600"/>
            <a:ext cx="1981200" cy="641350"/>
            <a:chOff x="2112" y="2304"/>
            <a:chExt cx="1248" cy="404"/>
          </a:xfrm>
        </p:grpSpPr>
        <p:sp>
          <p:nvSpPr>
            <p:cNvPr id="47116" name="Text Box 15">
              <a:extLst>
                <a:ext uri="{FF2B5EF4-FFF2-40B4-BE49-F238E27FC236}">
                  <a16:creationId xmlns:a16="http://schemas.microsoft.com/office/drawing/2014/main" id="{DFCEE34B-32F9-D940-8493-4AE713D5E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04"/>
              <a:ext cx="12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3600" b="0">
                  <a:solidFill>
                    <a:srgbClr val="800000"/>
                  </a:solidFill>
                  <a:latin typeface="Symbol" pitchFamily="2" charset="2"/>
                </a:rPr>
                <a:t>S</a:t>
              </a:r>
              <a:r>
                <a:rPr lang="en-US" altLang="en-US" sz="3200" b="0" i="1">
                  <a:solidFill>
                    <a:srgbClr val="800000"/>
                  </a:solidFill>
                </a:rPr>
                <a:t>F</a:t>
              </a:r>
              <a:r>
                <a:rPr lang="en-US" altLang="en-US" sz="3200" b="0">
                  <a:solidFill>
                    <a:srgbClr val="800000"/>
                  </a:solidFill>
                </a:rPr>
                <a:t> </a:t>
              </a:r>
              <a:r>
                <a:rPr lang="en-US" altLang="en-US" sz="3200" b="0">
                  <a:solidFill>
                    <a:srgbClr val="003366"/>
                  </a:solidFill>
                </a:rPr>
                <a:t>=</a:t>
              </a:r>
              <a:r>
                <a:rPr lang="en-US" altLang="en-US" sz="3200" b="0">
                  <a:solidFill>
                    <a:srgbClr val="800000"/>
                  </a:solidFill>
                </a:rPr>
                <a:t> </a:t>
              </a:r>
              <a:r>
                <a:rPr lang="en-US" altLang="en-US" sz="3200" b="0" i="1">
                  <a:solidFill>
                    <a:srgbClr val="800000"/>
                  </a:solidFill>
                </a:rPr>
                <a:t>ma</a:t>
              </a:r>
              <a:endParaRPr lang="en-US" altLang="en-US" sz="1800"/>
            </a:p>
          </p:txBody>
        </p:sp>
        <p:sp>
          <p:nvSpPr>
            <p:cNvPr id="19470" name="Line 20">
              <a:extLst>
                <a:ext uri="{FF2B5EF4-FFF2-40B4-BE49-F238E27FC236}">
                  <a16:creationId xmlns:a16="http://schemas.microsoft.com/office/drawing/2014/main" id="{4C17CE87-CE6D-4545-BC7A-86FC420FB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6" y="2344"/>
              <a:ext cx="1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471" name="Line 21">
              <a:extLst>
                <a:ext uri="{FF2B5EF4-FFF2-40B4-BE49-F238E27FC236}">
                  <a16:creationId xmlns:a16="http://schemas.microsoft.com/office/drawing/2014/main" id="{CF02B68A-151E-304F-8C8A-4E0DB1BA1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6" y="2392"/>
              <a:ext cx="1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75808" name="Group 32">
            <a:extLst>
              <a:ext uri="{FF2B5EF4-FFF2-40B4-BE49-F238E27FC236}">
                <a16:creationId xmlns:a16="http://schemas.microsoft.com/office/drawing/2014/main" id="{403DD524-894B-B645-A00E-7A0E869424B2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495800"/>
            <a:ext cx="3200400" cy="1722438"/>
            <a:chOff x="624" y="2832"/>
            <a:chExt cx="2016" cy="1085"/>
          </a:xfrm>
        </p:grpSpPr>
        <p:grpSp>
          <p:nvGrpSpPr>
            <p:cNvPr id="47110" name="Group 14">
              <a:extLst>
                <a:ext uri="{FF2B5EF4-FFF2-40B4-BE49-F238E27FC236}">
                  <a16:creationId xmlns:a16="http://schemas.microsoft.com/office/drawing/2014/main" id="{03085181-2B5F-DA40-8311-74CC690E78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2832"/>
              <a:ext cx="2016" cy="1085"/>
              <a:chOff x="432" y="2832"/>
              <a:chExt cx="2016" cy="1085"/>
            </a:xfrm>
          </p:grpSpPr>
          <p:sp>
            <p:nvSpPr>
              <p:cNvPr id="47113" name="Text Box 20">
                <a:extLst>
                  <a:ext uri="{FF2B5EF4-FFF2-40B4-BE49-F238E27FC236}">
                    <a16:creationId xmlns:a16="http://schemas.microsoft.com/office/drawing/2014/main" id="{C4FFE671-59F0-D542-8712-E46B9BD70E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2832"/>
                <a:ext cx="201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0" i="1">
                    <a:solidFill>
                      <a:srgbClr val="800000"/>
                    </a:solidFill>
                  </a:rPr>
                  <a:t>a</a:t>
                </a:r>
                <a:r>
                  <a:rPr lang="en-US" altLang="en-US" sz="3200" b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>
                    <a:solidFill>
                      <a:srgbClr val="003366"/>
                    </a:solidFill>
                  </a:rPr>
                  <a:t>=</a:t>
                </a:r>
                <a:r>
                  <a:rPr lang="en-US" altLang="en-US" sz="3200" b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>
                    <a:solidFill>
                      <a:srgbClr val="003366"/>
                    </a:solidFill>
                  </a:rPr>
                  <a:t>acceleration </a:t>
                </a:r>
                <a:endParaRPr lang="en-US" altLang="en-US" sz="1800"/>
              </a:p>
            </p:txBody>
          </p:sp>
          <p:sp>
            <p:nvSpPr>
              <p:cNvPr id="47114" name="Text Box 23">
                <a:extLst>
                  <a:ext uri="{FF2B5EF4-FFF2-40B4-BE49-F238E27FC236}">
                    <a16:creationId xmlns:a16="http://schemas.microsoft.com/office/drawing/2014/main" id="{7BE9F25B-C1E6-1C47-AEF9-D28492D546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3216"/>
                <a:ext cx="1776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600" b="0" dirty="0">
                    <a:solidFill>
                      <a:srgbClr val="800000"/>
                    </a:solidFill>
                    <a:latin typeface="Symbol" pitchFamily="2" charset="2"/>
                  </a:rPr>
                  <a:t>S</a:t>
                </a:r>
                <a:r>
                  <a:rPr lang="en-US" altLang="en-US" sz="3200" b="0" i="1" dirty="0">
                    <a:solidFill>
                      <a:srgbClr val="800000"/>
                    </a:solidFill>
                  </a:rPr>
                  <a:t>F</a:t>
                </a:r>
                <a:r>
                  <a:rPr lang="en-US" altLang="en-US" sz="3200" b="0" dirty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 dirty="0">
                    <a:solidFill>
                      <a:srgbClr val="003366"/>
                    </a:solidFill>
                  </a:rPr>
                  <a:t>=</a:t>
                </a:r>
                <a:r>
                  <a:rPr lang="en-US" altLang="en-US" sz="3200" b="0" dirty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 dirty="0">
                    <a:solidFill>
                      <a:schemeClr val="accent2"/>
                    </a:solidFill>
                  </a:rPr>
                  <a:t>net</a:t>
                </a:r>
                <a:r>
                  <a:rPr lang="en-US" altLang="en-US" sz="3200" b="0" dirty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 dirty="0">
                    <a:solidFill>
                      <a:srgbClr val="003366"/>
                    </a:solidFill>
                  </a:rPr>
                  <a:t>force</a:t>
                </a:r>
                <a:endParaRPr lang="en-US" altLang="en-US" sz="1800" dirty="0">
                  <a:solidFill>
                    <a:srgbClr val="003366"/>
                  </a:solidFill>
                </a:endParaRPr>
              </a:p>
            </p:txBody>
          </p:sp>
          <p:sp>
            <p:nvSpPr>
              <p:cNvPr id="47115" name="Text Box 25">
                <a:extLst>
                  <a:ext uri="{FF2B5EF4-FFF2-40B4-BE49-F238E27FC236}">
                    <a16:creationId xmlns:a16="http://schemas.microsoft.com/office/drawing/2014/main" id="{F469BE86-9B7B-8D45-B389-DBBD23E160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" y="3552"/>
                <a:ext cx="129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3200" b="0" i="1">
                    <a:solidFill>
                      <a:srgbClr val="800000"/>
                    </a:solidFill>
                  </a:rPr>
                  <a:t>m</a:t>
                </a:r>
                <a:r>
                  <a:rPr lang="en-US" altLang="en-US" sz="3200" b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>
                    <a:solidFill>
                      <a:srgbClr val="003366"/>
                    </a:solidFill>
                  </a:rPr>
                  <a:t>=</a:t>
                </a:r>
                <a:r>
                  <a:rPr lang="en-US" altLang="en-US" sz="3200" b="0">
                    <a:solidFill>
                      <a:srgbClr val="800000"/>
                    </a:solidFill>
                  </a:rPr>
                  <a:t> </a:t>
                </a:r>
                <a:r>
                  <a:rPr lang="en-US" altLang="en-US" sz="3200" b="0">
                    <a:solidFill>
                      <a:srgbClr val="003366"/>
                    </a:solidFill>
                  </a:rPr>
                  <a:t>mass </a:t>
                </a:r>
                <a:endParaRPr lang="en-US" altLang="en-US" sz="1800"/>
              </a:p>
            </p:txBody>
          </p:sp>
        </p:grpSp>
        <p:sp>
          <p:nvSpPr>
            <p:cNvPr id="19464" name="Line 30">
              <a:extLst>
                <a:ext uri="{FF2B5EF4-FFF2-40B4-BE49-F238E27FC236}">
                  <a16:creationId xmlns:a16="http://schemas.microsoft.com/office/drawing/2014/main" id="{02F05311-3365-4A4B-A330-E452C4B947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928"/>
              <a:ext cx="1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465" name="Line 31">
              <a:extLst>
                <a:ext uri="{FF2B5EF4-FFF2-40B4-BE49-F238E27FC236}">
                  <a16:creationId xmlns:a16="http://schemas.microsoft.com/office/drawing/2014/main" id="{20EF6EB4-5896-B248-A9FB-88AE4CDE4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264"/>
              <a:ext cx="1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299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956288" presetClass="entr" presetSubtype="3313262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8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B9B22815-587E-8448-A968-F024D700FB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Quantify Force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5A935B63-99FF-F442-9945-DF910442B49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Unit of force: 1 </a:t>
            </a:r>
            <a:r>
              <a:rPr lang="en-US" altLang="en-US">
                <a:solidFill>
                  <a:srgbClr val="9A3344"/>
                </a:solidFill>
                <a:ea typeface="ＭＳ Ｐゴシック" panose="020B0600070205080204" pitchFamily="34" charset="-128"/>
              </a:rPr>
              <a:t>newton</a:t>
            </a:r>
            <a:r>
              <a:rPr lang="en-US" altLang="en-US">
                <a:ea typeface="ＭＳ Ｐゴシック" panose="020B0600070205080204" pitchFamily="34" charset="-128"/>
              </a:rPr>
              <a:t> (</a:t>
            </a:r>
            <a:r>
              <a:rPr lang="en-US" altLang="en-US">
                <a:solidFill>
                  <a:srgbClr val="9A3344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) = force needed to accelerate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1 kg</a:t>
            </a:r>
            <a:r>
              <a:rPr lang="en-US" altLang="en-US">
                <a:ea typeface="ＭＳ Ｐゴシック" panose="020B0600070205080204" pitchFamily="34" charset="-128"/>
              </a:rPr>
              <a:t> at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1 m/s</a:t>
            </a:r>
            <a:r>
              <a:rPr lang="en-US" altLang="en-US" baseline="30000">
                <a:solidFill>
                  <a:schemeClr val="accent2"/>
                </a:solidFill>
                <a:ea typeface="ＭＳ Ｐゴシック" panose="020B0600070205080204" pitchFamily="34" charset="-128"/>
              </a:rPr>
              <a:t>2</a:t>
            </a:r>
            <a:endParaRPr lang="en-US" altLang="en-US" baseline="30000">
              <a:ea typeface="ＭＳ Ｐゴシック" panose="020B0600070205080204" pitchFamily="34" charset="-128"/>
            </a:endParaRPr>
          </a:p>
        </p:txBody>
      </p:sp>
      <p:sp>
        <p:nvSpPr>
          <p:cNvPr id="49162" name="Text Box 6">
            <a:extLst>
              <a:ext uri="{FF2B5EF4-FFF2-40B4-BE49-F238E27FC236}">
                <a16:creationId xmlns:a16="http://schemas.microsoft.com/office/drawing/2014/main" id="{13432965-F2DD-524F-9437-47AC4CB1F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333" y="4449762"/>
            <a:ext cx="314886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0" i="1" dirty="0">
                <a:solidFill>
                  <a:srgbClr val="003366"/>
                </a:solidFill>
              </a:rPr>
              <a:t>=</a:t>
            </a:r>
            <a:r>
              <a:rPr lang="en-US" altLang="en-US" sz="3200" b="0" i="1" dirty="0">
                <a:solidFill>
                  <a:srgbClr val="800000"/>
                </a:solidFill>
              </a:rPr>
              <a:t> </a:t>
            </a:r>
            <a:r>
              <a:rPr lang="en-US" altLang="en-US" sz="3200" b="0" dirty="0">
                <a:solidFill>
                  <a:srgbClr val="003366"/>
                </a:solidFill>
              </a:rPr>
              <a:t>(1 kg) (1 m/s</a:t>
            </a:r>
            <a:r>
              <a:rPr lang="en-US" altLang="en-US" sz="3200" b="0" baseline="30000" dirty="0">
                <a:solidFill>
                  <a:srgbClr val="003366"/>
                </a:solidFill>
              </a:rPr>
              <a:t>2</a:t>
            </a:r>
            <a:r>
              <a:rPr lang="en-US" altLang="en-US" sz="3200" b="0" dirty="0">
                <a:solidFill>
                  <a:srgbClr val="003366"/>
                </a:solidFill>
              </a:rPr>
              <a:t>)</a:t>
            </a:r>
            <a:endParaRPr lang="en-US" altLang="en-US" sz="1800" dirty="0">
              <a:solidFill>
                <a:srgbClr val="003366"/>
              </a:solidFill>
            </a:endParaRPr>
          </a:p>
        </p:txBody>
      </p:sp>
      <p:sp>
        <p:nvSpPr>
          <p:cNvPr id="265229" name="Rectangle 13">
            <a:extLst>
              <a:ext uri="{FF2B5EF4-FFF2-40B4-BE49-F238E27FC236}">
                <a16:creationId xmlns:a16="http://schemas.microsoft.com/office/drawing/2014/main" id="{E51736F3-5F90-2247-BEB3-71973AD90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352800"/>
            <a:ext cx="6858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 b="0">
                <a:solidFill>
                  <a:srgbClr val="003366"/>
                </a:solidFill>
              </a:rPr>
              <a:t>How much is a newton?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DBD1D3-722A-364C-AF25-8C65B5CF097A}"/>
                  </a:ext>
                </a:extLst>
              </p:cNvPr>
              <p:cNvSpPr txBox="1"/>
              <p:nvPr/>
            </p:nvSpPr>
            <p:spPr>
              <a:xfrm>
                <a:off x="728810" y="4345965"/>
                <a:ext cx="1979773" cy="64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∑</m:t>
                      </m:r>
                      <m:acc>
                        <m:accPr>
                          <m:chr m:val="⃑"/>
                          <m:ctrlP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n-US" sz="32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⃑"/>
                          <m:ctrlP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DBD1D3-722A-364C-AF25-8C65B5CF0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10" y="4345965"/>
                <a:ext cx="1979773" cy="644664"/>
              </a:xfrm>
              <a:prstGeom prst="rect">
                <a:avLst/>
              </a:prstGeom>
              <a:blipFill>
                <a:blip r:embed="rId3"/>
                <a:stretch>
                  <a:fillRect l="-637" t="-5769" b="-1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4B670885-8CAB-4E44-A1D6-D2F3EEECA1D3}"/>
              </a:ext>
            </a:extLst>
          </p:cNvPr>
          <p:cNvGrpSpPr/>
          <p:nvPr/>
        </p:nvGrpSpPr>
        <p:grpSpPr>
          <a:xfrm>
            <a:off x="5663467" y="4114800"/>
            <a:ext cx="1896208" cy="1112838"/>
            <a:chOff x="5663467" y="4114800"/>
            <a:chExt cx="1896208" cy="1112838"/>
          </a:xfrm>
        </p:grpSpPr>
        <p:grpSp>
          <p:nvGrpSpPr>
            <p:cNvPr id="49158" name="Group 9">
              <a:extLst>
                <a:ext uri="{FF2B5EF4-FFF2-40B4-BE49-F238E27FC236}">
                  <a16:creationId xmlns:a16="http://schemas.microsoft.com/office/drawing/2014/main" id="{70FEEB9E-BE35-7E47-8160-D2469B14FA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92875" y="4114800"/>
              <a:ext cx="1066800" cy="1112838"/>
              <a:chOff x="4704" y="3360"/>
              <a:chExt cx="672" cy="701"/>
            </a:xfrm>
          </p:grpSpPr>
          <p:sp>
            <p:nvSpPr>
              <p:cNvPr id="49159" name="Text Box 10">
                <a:extLst>
                  <a:ext uri="{FF2B5EF4-FFF2-40B4-BE49-F238E27FC236}">
                    <a16:creationId xmlns:a16="http://schemas.microsoft.com/office/drawing/2014/main" id="{7D7DC55C-32F4-084F-B9BC-4899803F83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3360"/>
                <a:ext cx="6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3200" b="0" dirty="0">
                    <a:solidFill>
                      <a:srgbClr val="9A3344"/>
                    </a:solidFill>
                  </a:rPr>
                  <a:t>kg m</a:t>
                </a:r>
                <a:endParaRPr lang="en-US" altLang="en-US" sz="3200" b="0" i="1" dirty="0">
                  <a:solidFill>
                    <a:srgbClr val="9A3344"/>
                  </a:solidFill>
                </a:endParaRPr>
              </a:p>
            </p:txBody>
          </p:sp>
          <p:sp>
            <p:nvSpPr>
              <p:cNvPr id="49160" name="Text Box 11">
                <a:extLst>
                  <a:ext uri="{FF2B5EF4-FFF2-40B4-BE49-F238E27FC236}">
                    <a16:creationId xmlns:a16="http://schemas.microsoft.com/office/drawing/2014/main" id="{A59B65AF-000E-044B-A868-DF3B5376E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4" y="3696"/>
                <a:ext cx="4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3200" b="0">
                    <a:solidFill>
                      <a:srgbClr val="9A3344"/>
                    </a:solidFill>
                  </a:rPr>
                  <a:t>s</a:t>
                </a:r>
                <a:r>
                  <a:rPr lang="en-US" altLang="en-US" sz="3200" b="0" baseline="30000">
                    <a:solidFill>
                      <a:srgbClr val="9A3344"/>
                    </a:solidFill>
                  </a:rPr>
                  <a:t>2</a:t>
                </a:r>
                <a:endParaRPr lang="en-US" altLang="en-US" sz="3200" b="0">
                  <a:solidFill>
                    <a:srgbClr val="9A3344"/>
                  </a:solidFill>
                </a:endParaRPr>
              </a:p>
            </p:txBody>
          </p:sp>
          <p:sp>
            <p:nvSpPr>
              <p:cNvPr id="49161" name="Line 12">
                <a:extLst>
                  <a:ext uri="{FF2B5EF4-FFF2-40B4-BE49-F238E27FC236}">
                    <a16:creationId xmlns:a16="http://schemas.microsoft.com/office/drawing/2014/main" id="{DCE482DF-AF81-A646-A3FE-B31FC170F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28" y="3725"/>
                <a:ext cx="624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Text Box 6">
              <a:extLst>
                <a:ext uri="{FF2B5EF4-FFF2-40B4-BE49-F238E27FC236}">
                  <a16:creationId xmlns:a16="http://schemas.microsoft.com/office/drawing/2014/main" id="{CB27C687-1CDE-C945-B1B6-A0A5F36F4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3467" y="4449762"/>
              <a:ext cx="94370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3200" b="0" i="1" dirty="0">
                  <a:solidFill>
                    <a:srgbClr val="003366"/>
                  </a:solidFill>
                </a:rPr>
                <a:t>=</a:t>
              </a:r>
              <a:r>
                <a:rPr lang="en-US" altLang="en-US" sz="3200" b="0" i="1" dirty="0">
                  <a:solidFill>
                    <a:srgbClr val="800000"/>
                  </a:solidFill>
                </a:rPr>
                <a:t> </a:t>
              </a:r>
              <a:r>
                <a:rPr lang="en-US" altLang="en-US" sz="3200" b="0" dirty="0">
                  <a:solidFill>
                    <a:srgbClr val="003366"/>
                  </a:solidFill>
                </a:rPr>
                <a:t>1</a:t>
              </a:r>
              <a:endParaRPr lang="en-US" altLang="en-US" sz="1800" dirty="0">
                <a:solidFill>
                  <a:srgbClr val="00336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488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2" grpId="0"/>
      <p:bldP spid="265229" grpId="0" build="p" autoUpdateAnimBg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957C3C30-4836-4041-BBEE-5224C2E4A0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Net Force and Acceleration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9CEC5E4-F780-1F4C-96A1-40DB0E71C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Always in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same direction</a:t>
            </a:r>
            <a:r>
              <a:rPr lang="en-US" altLang="en-US">
                <a:ea typeface="ＭＳ Ｐゴシック" panose="020B0600070205080204" pitchFamily="34" charset="-128"/>
              </a:rPr>
              <a:t>!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D1F30991-02EE-1945-9D19-E70F1D7C0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200" b="0" i="1">
                <a:solidFill>
                  <a:srgbClr val="003366"/>
                </a:solidFill>
              </a:rPr>
              <a:t>m</a:t>
            </a:r>
            <a:r>
              <a:rPr lang="en-US" altLang="en-US" sz="3200" b="0">
                <a:solidFill>
                  <a:srgbClr val="003366"/>
                </a:solidFill>
              </a:rPr>
              <a:t> &gt; 0 </a:t>
            </a:r>
            <a:r>
              <a:rPr lang="en-US" altLang="en-US" sz="3200" b="0">
                <a:solidFill>
                  <a:schemeClr val="accent2"/>
                </a:solidFill>
              </a:rPr>
              <a:t>always</a:t>
            </a:r>
            <a:endParaRPr lang="en-US" altLang="en-US" sz="3200" b="0">
              <a:solidFill>
                <a:srgbClr val="003366"/>
              </a:solidFill>
            </a:endParaRPr>
          </a:p>
        </p:txBody>
      </p:sp>
      <p:grpSp>
        <p:nvGrpSpPr>
          <p:cNvPr id="80904" name="Group 8">
            <a:extLst>
              <a:ext uri="{FF2B5EF4-FFF2-40B4-BE49-F238E27FC236}">
                <a16:creationId xmlns:a16="http://schemas.microsoft.com/office/drawing/2014/main" id="{1933991E-77D8-D542-8936-2B2BC10610D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09800"/>
            <a:ext cx="8229600" cy="609600"/>
            <a:chOff x="288" y="1392"/>
            <a:chExt cx="5184" cy="384"/>
          </a:xfrm>
        </p:grpSpPr>
        <p:sp>
          <p:nvSpPr>
            <p:cNvPr id="51205" name="Rectangle 4">
              <a:extLst>
                <a:ext uri="{FF2B5EF4-FFF2-40B4-BE49-F238E27FC236}">
                  <a16:creationId xmlns:a16="http://schemas.microsoft.com/office/drawing/2014/main" id="{5DC20D9D-4250-874D-BC0B-541DBEA3F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392"/>
              <a:ext cx="51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20000"/>
                </a:spcBef>
                <a:buFontTx/>
                <a:buChar char="•"/>
              </a:pPr>
              <a:r>
                <a:rPr lang="en-US" altLang="en-US" sz="3200" b="0" i="1">
                  <a:solidFill>
                    <a:srgbClr val="003366"/>
                  </a:solidFill>
                </a:rPr>
                <a:t>a</a:t>
              </a:r>
              <a:r>
                <a:rPr lang="en-US" altLang="en-US" sz="3200" b="0">
                  <a:solidFill>
                    <a:srgbClr val="003366"/>
                  </a:solidFill>
                </a:rPr>
                <a:t> = </a:t>
              </a:r>
              <a:r>
                <a:rPr lang="en-US" altLang="en-US" sz="3600" b="0">
                  <a:solidFill>
                    <a:srgbClr val="003366"/>
                  </a:solidFill>
                  <a:latin typeface="Symbol" pitchFamily="2" charset="2"/>
                </a:rPr>
                <a:t>S</a:t>
              </a:r>
              <a:r>
                <a:rPr lang="en-US" altLang="en-US" sz="3200" b="0" i="1">
                  <a:solidFill>
                    <a:srgbClr val="003366"/>
                  </a:solidFill>
                </a:rPr>
                <a:t>F</a:t>
              </a:r>
              <a:r>
                <a:rPr lang="en-US" altLang="en-US" sz="3200" b="0">
                  <a:solidFill>
                    <a:srgbClr val="003366"/>
                  </a:solidFill>
                </a:rPr>
                <a:t>/</a:t>
              </a:r>
              <a:r>
                <a:rPr lang="en-US" altLang="en-US" sz="3200" b="0" i="1">
                  <a:solidFill>
                    <a:srgbClr val="003366"/>
                  </a:solidFill>
                </a:rPr>
                <a:t>m</a:t>
              </a:r>
              <a:endParaRPr lang="en-US" altLang="en-US" sz="3200" b="0">
                <a:solidFill>
                  <a:srgbClr val="003366"/>
                </a:solidFill>
              </a:endParaRPr>
            </a:p>
          </p:txBody>
        </p:sp>
        <p:sp>
          <p:nvSpPr>
            <p:cNvPr id="28679" name="Line 6">
              <a:extLst>
                <a:ext uri="{FF2B5EF4-FFF2-40B4-BE49-F238E27FC236}">
                  <a16:creationId xmlns:a16="http://schemas.microsoft.com/office/drawing/2014/main" id="{401CE490-6880-E24C-86EC-6894BDA6EA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488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8680" name="Line 7">
              <a:extLst>
                <a:ext uri="{FF2B5EF4-FFF2-40B4-BE49-F238E27FC236}">
                  <a16:creationId xmlns:a16="http://schemas.microsoft.com/office/drawing/2014/main" id="{12E43D89-825A-9B47-BEE4-47492AD596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144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704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  <p:bldP spid="8090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0E9A-76C9-3D48-BE5D-377918D6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1761B-8ED9-2347-ADC2-BDE8E28E2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0.750-kg bowl of petunias falls at the rate of 9.8 m/s</a:t>
            </a:r>
            <a:r>
              <a:rPr lang="en-US" baseline="30000" dirty="0"/>
              <a:t>2</a:t>
            </a:r>
            <a:r>
              <a:rPr lang="en-US" dirty="0"/>
              <a:t>.  What is the </a:t>
            </a:r>
            <a:r>
              <a:rPr lang="en-US" dirty="0">
                <a:solidFill>
                  <a:schemeClr val="accent2"/>
                </a:solidFill>
              </a:rPr>
              <a:t>net force </a:t>
            </a:r>
            <a:r>
              <a:rPr lang="en-US" dirty="0"/>
              <a:t>acting on it?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C5346-AEED-814E-829B-20DD54AC7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2" y="3179702"/>
            <a:ext cx="9144000" cy="37076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F5C27B-32A0-DC45-98AA-4D63A19483AC}"/>
              </a:ext>
            </a:extLst>
          </p:cNvPr>
          <p:cNvSpPr txBox="1"/>
          <p:nvPr/>
        </p:nvSpPr>
        <p:spPr>
          <a:xfrm>
            <a:off x="152400" y="6453499"/>
            <a:ext cx="4271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stolen from Zell Wood on Tumblr</a:t>
            </a:r>
          </a:p>
        </p:txBody>
      </p:sp>
    </p:spTree>
    <p:extLst>
      <p:ext uri="{BB962C8B-B14F-4D97-AF65-F5344CB8AC3E}">
        <p14:creationId xmlns:p14="http://schemas.microsoft.com/office/powerpoint/2010/main" val="2045956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7CB3-E893-B247-AA3C-C6A6D4E83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of weight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23D266-0517-7443-812C-2F381005D4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spcAft>
                    <a:spcPts val="3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</m:oMath>
                </a14:m>
                <a:r>
                  <a:rPr lang="en-US" dirty="0"/>
                  <a:t> is local gravitational field</a:t>
                </a:r>
              </a:p>
              <a:p>
                <a:r>
                  <a:rPr lang="en-US" dirty="0"/>
                  <a:t>At Earth’s surface,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9.8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kg</m:t>
                    </m:r>
                  </m:oMath>
                </a14:m>
                <a:r>
                  <a:rPr lang="en-US" dirty="0"/>
                  <a:t> down</a:t>
                </a:r>
              </a:p>
              <a:p>
                <a:pPr lvl="1"/>
                <a:r>
                  <a:rPr lang="en-US" dirty="0"/>
                  <a:t>magnitude varies slightly with location</a:t>
                </a:r>
              </a:p>
              <a:p>
                <a:pPr lvl="1"/>
                <a:r>
                  <a:rPr lang="en-US" dirty="0"/>
                  <a:t>magnitude decreases with altitude</a:t>
                </a:r>
              </a:p>
              <a:p>
                <a:pPr lvl="1"/>
                <a:r>
                  <a:rPr lang="en-US" dirty="0"/>
                  <a:t>direction toward center of the Earth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23D266-0517-7443-812C-2F381005D4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47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 table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451CB442-8986-9560-9B92-2499791CC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91301"/>
            <a:ext cx="41592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6ADBAD-2B4B-04BC-6E3B-C42096D0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084D-1EAC-4319-C4FB-BF4A5C32A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5334000" cy="182879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A blacksmith’s anvil has a mass of 45 kg.  What is its weight in newtons?</a:t>
            </a:r>
          </a:p>
        </p:txBody>
      </p:sp>
      <p:pic>
        <p:nvPicPr>
          <p:cNvPr id="4" name="Picture 5" descr=" anvil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49843FCD-411B-B664-68CC-8193D695E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362200"/>
            <a:ext cx="1752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67090A-0439-BB97-5DED-EF2D538B51DD}"/>
              </a:ext>
            </a:extLst>
          </p:cNvPr>
          <p:cNvSpPr txBox="1">
            <a:spLocks/>
          </p:cNvSpPr>
          <p:nvPr/>
        </p:nvSpPr>
        <p:spPr bwMode="auto">
          <a:xfrm>
            <a:off x="457200" y="4876799"/>
            <a:ext cx="7086600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US" kern="0" dirty="0"/>
              <a:t>What is the magnitude and direction of the force exerted by the table on the anvil?</a:t>
            </a:r>
          </a:p>
        </p:txBody>
      </p:sp>
    </p:spTree>
    <p:extLst>
      <p:ext uri="{BB962C8B-B14F-4D97-AF65-F5344CB8AC3E}">
        <p14:creationId xmlns:p14="http://schemas.microsoft.com/office/powerpoint/2010/main" val="34676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6DEFC-AB1D-8D41-B920-D090EBBDFA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Newton’s third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AFFFBB-E17A-9849-A0C3-18DAF330B7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Nothing acts alone</a:t>
            </a:r>
          </a:p>
        </p:txBody>
      </p:sp>
    </p:spTree>
    <p:extLst>
      <p:ext uri="{BB962C8B-B14F-4D97-AF65-F5344CB8AC3E}">
        <p14:creationId xmlns:p14="http://schemas.microsoft.com/office/powerpoint/2010/main" val="3319954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02C30E15-5B40-C149-AD5C-1AF64295E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3C33760-9AAA-A649-A3DF-818AA4EF9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If a 0.25-g insect collides with a 1250-kg compact car, which experiences the greatest (magnitude of) 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force </a:t>
            </a:r>
            <a:r>
              <a:rPr lang="en-US" altLang="en-US" dirty="0">
                <a:solidFill>
                  <a:schemeClr val="tx2"/>
                </a:solidFill>
                <a:ea typeface="ＭＳ Ｐゴシック" panose="020B0600070205080204" pitchFamily="34" charset="-128"/>
              </a:rPr>
              <a:t>in the collision</a:t>
            </a:r>
            <a:r>
              <a:rPr lang="en-US" altLang="en-US" dirty="0">
                <a:ea typeface="ＭＳ Ｐゴシック" panose="020B0600070205080204" pitchFamily="34" charset="-128"/>
              </a:rPr>
              <a:t>?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196D9DAD-1E65-B241-9580-A0A05F28B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8229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b="0" dirty="0"/>
              <a:t>The </a:t>
            </a:r>
            <a:r>
              <a:rPr lang="en-US" altLang="en-US" b="0" dirty="0">
                <a:solidFill>
                  <a:schemeClr val="accent2"/>
                </a:solidFill>
              </a:rPr>
              <a:t>insect</a:t>
            </a:r>
            <a:r>
              <a:rPr lang="en-US" altLang="en-US" b="0" dirty="0"/>
              <a:t>.</a:t>
            </a:r>
          </a:p>
          <a:p>
            <a:pPr eaLnBrk="1" hangingPunct="1"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b="0" dirty="0"/>
              <a:t>The </a:t>
            </a:r>
            <a:r>
              <a:rPr lang="en-US" altLang="en-US" b="0" dirty="0">
                <a:solidFill>
                  <a:schemeClr val="accent2"/>
                </a:solidFill>
              </a:rPr>
              <a:t>car</a:t>
            </a:r>
            <a:r>
              <a:rPr lang="en-US" altLang="en-US" b="0" dirty="0"/>
              <a:t>.</a:t>
            </a:r>
          </a:p>
          <a:p>
            <a:pPr eaLnBrk="1" hangingPunct="1"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b="0" dirty="0"/>
              <a:t>It’s a </a:t>
            </a:r>
            <a:r>
              <a:rPr lang="en-US" altLang="en-US" b="0" dirty="0">
                <a:solidFill>
                  <a:schemeClr val="accent2"/>
                </a:solidFill>
              </a:rPr>
              <a:t>tie</a:t>
            </a:r>
            <a:r>
              <a:rPr lang="en-US" altLang="en-US" b="0" dirty="0"/>
              <a:t>.</a:t>
            </a:r>
          </a:p>
          <a:p>
            <a:pPr eaLnBrk="1" hangingPunct="1"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b="0" dirty="0"/>
              <a:t>Insufficient information to answer.</a:t>
            </a:r>
          </a:p>
        </p:txBody>
      </p:sp>
    </p:spTree>
    <p:extLst>
      <p:ext uri="{BB962C8B-B14F-4D97-AF65-F5344CB8AC3E}">
        <p14:creationId xmlns:p14="http://schemas.microsoft.com/office/powerpoint/2010/main" val="330360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538BCB3A-7B12-0846-BAC1-47A09A0A7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Newton’s Third Law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B0465BB6-C5BC-F045-9EA3-D0FDA4AFF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 every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action</a:t>
            </a:r>
            <a:r>
              <a:rPr lang="en-US" altLang="en-US">
                <a:ea typeface="ＭＳ Ｐゴシック" panose="020B0600070205080204" pitchFamily="34" charset="-128"/>
              </a:rPr>
              <a:t> there is an equal and opposite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re</a:t>
            </a:r>
            <a:r>
              <a:rPr lang="en-US" altLang="en-US">
                <a:ea typeface="ＭＳ Ｐゴシック" panose="020B0600070205080204" pitchFamily="34" charset="-128"/>
              </a:rPr>
              <a:t>action.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object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A</a:t>
            </a:r>
            <a:r>
              <a:rPr lang="en-US" altLang="en-US">
                <a:ea typeface="ＭＳ Ｐゴシック" panose="020B0600070205080204" pitchFamily="34" charset="-128"/>
              </a:rPr>
              <a:t> exerts force </a:t>
            </a:r>
            <a:r>
              <a:rPr lang="en-US" altLang="en-US" i="1">
                <a:solidFill>
                  <a:srgbClr val="800000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>
                <a:ea typeface="ＭＳ Ｐゴシック" panose="020B0600070205080204" pitchFamily="34" charset="-128"/>
              </a:rPr>
              <a:t> on object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</a:rPr>
              <a:t>, object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</a:rPr>
              <a:t> exerts force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–</a:t>
            </a:r>
            <a:r>
              <a:rPr lang="en-US" altLang="en-US" i="1">
                <a:solidFill>
                  <a:srgbClr val="800000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>
                <a:ea typeface="ＭＳ Ｐゴシック" panose="020B0600070205080204" pitchFamily="34" charset="-128"/>
              </a:rPr>
              <a:t> on object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A, </a:t>
            </a:r>
            <a:r>
              <a:rPr lang="en-US" altLang="en-US">
                <a:ea typeface="ＭＳ Ｐゴシック" panose="020B0600070205080204" pitchFamily="34" charset="-128"/>
              </a:rPr>
              <a:t>along the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same line of interaction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Clr>
                <a:schemeClr val="tx1"/>
              </a:buClr>
              <a:buFont typeface="Times" pitchFamily="2" charset="0"/>
              <a:buChar char="•"/>
            </a:pPr>
            <a:r>
              <a:rPr lang="en-US" altLang="en-US" i="1">
                <a:solidFill>
                  <a:srgbClr val="800000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baseline="-25000">
                <a:ea typeface="ＭＳ Ｐゴシック" panose="020B0600070205080204" pitchFamily="34" charset="-128"/>
              </a:rPr>
              <a:t>A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baseline="-25000">
                <a:ea typeface="ＭＳ Ｐゴシック" panose="020B0600070205080204" pitchFamily="34" charset="-128"/>
              </a:rPr>
              <a:t>B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–</a:t>
            </a:r>
            <a:r>
              <a:rPr lang="en-US" altLang="en-US" i="1">
                <a:solidFill>
                  <a:srgbClr val="800000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baseline="-25000">
                <a:ea typeface="ＭＳ Ｐゴシック" panose="020B0600070205080204" pitchFamily="34" charset="-128"/>
              </a:rPr>
              <a:t>B</a:t>
            </a:r>
            <a:r>
              <a:rPr lang="en-US" altLang="en-US" baseline="-25000"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baseline="-25000">
                <a:ea typeface="ＭＳ Ｐゴシック" panose="020B0600070205080204" pitchFamily="34" charset="-128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4648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684DF308-14BA-D04C-882C-CE18B7171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Bug + Windshield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9AB287C3-2F33-7941-9FF7-6A4288E0EB8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447800"/>
            <a:ext cx="7526338" cy="1720850"/>
            <a:chOff x="384" y="912"/>
            <a:chExt cx="4741" cy="1084"/>
          </a:xfrm>
        </p:grpSpPr>
        <p:pic>
          <p:nvPicPr>
            <p:cNvPr id="20487" name="Picture 4">
              <a:extLst>
                <a:ext uri="{FF2B5EF4-FFF2-40B4-BE49-F238E27FC236}">
                  <a16:creationId xmlns:a16="http://schemas.microsoft.com/office/drawing/2014/main" id="{1794A2A7-52CA-014F-886C-BAA7CCA069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912"/>
              <a:ext cx="2101" cy="108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488" name="Rectangle 5">
              <a:extLst>
                <a:ext uri="{FF2B5EF4-FFF2-40B4-BE49-F238E27FC236}">
                  <a16:creationId xmlns:a16="http://schemas.microsoft.com/office/drawing/2014/main" id="{60868F9C-5325-4147-93B5-BA3AC71AC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104"/>
              <a:ext cx="240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b="0"/>
                <a:t>Small car: 1250 kg</a:t>
              </a:r>
            </a:p>
          </p:txBody>
        </p:sp>
      </p:grpSp>
      <p:sp>
        <p:nvSpPr>
          <p:cNvPr id="360454" name="Rectangle 6">
            <a:extLst>
              <a:ext uri="{FF2B5EF4-FFF2-40B4-BE49-F238E27FC236}">
                <a16:creationId xmlns:a16="http://schemas.microsoft.com/office/drawing/2014/main" id="{CF467400-9921-2B49-913C-EF9324633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4724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chemeClr val="accent2"/>
                </a:solidFill>
              </a:rPr>
              <a:t>From the same force, the bug </a:t>
            </a:r>
            <a:r>
              <a:rPr lang="en-US" altLang="en-US" b="0">
                <a:solidFill>
                  <a:srgbClr val="800000"/>
                </a:solidFill>
              </a:rPr>
              <a:t>accelerates</a:t>
            </a:r>
            <a:r>
              <a:rPr lang="en-US" altLang="en-US" b="0">
                <a:solidFill>
                  <a:schemeClr val="accent2"/>
                </a:solidFill>
              </a:rPr>
              <a:t> a lot more!</a:t>
            </a:r>
          </a:p>
        </p:txBody>
      </p:sp>
      <p:grpSp>
        <p:nvGrpSpPr>
          <p:cNvPr id="3" name="Group 7">
            <a:extLst>
              <a:ext uri="{FF2B5EF4-FFF2-40B4-BE49-F238E27FC236}">
                <a16:creationId xmlns:a16="http://schemas.microsoft.com/office/drawing/2014/main" id="{CD899505-C89C-8148-9DD9-01787862D1E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657600"/>
            <a:ext cx="7864475" cy="1643063"/>
            <a:chOff x="384" y="2304"/>
            <a:chExt cx="4954" cy="1035"/>
          </a:xfrm>
        </p:grpSpPr>
        <p:sp>
          <p:nvSpPr>
            <p:cNvPr id="20485" name="Rectangle 8">
              <a:extLst>
                <a:ext uri="{FF2B5EF4-FFF2-40B4-BE49-F238E27FC236}">
                  <a16:creationId xmlns:a16="http://schemas.microsoft.com/office/drawing/2014/main" id="{2608F695-731E-4D4A-8244-3E22FF40D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352"/>
              <a:ext cx="307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b="0"/>
                <a:t>Large insect: 0.00025 kg</a:t>
              </a:r>
            </a:p>
          </p:txBody>
        </p:sp>
        <p:pic>
          <p:nvPicPr>
            <p:cNvPr id="20486" name="Picture 9">
              <a:extLst>
                <a:ext uri="{FF2B5EF4-FFF2-40B4-BE49-F238E27FC236}">
                  <a16:creationId xmlns:a16="http://schemas.microsoft.com/office/drawing/2014/main" id="{A34D4F0E-BBC0-0441-B99F-2BFE9B00E0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304"/>
              <a:ext cx="1738" cy="1035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460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39969-5BAF-3649-9AA2-E7E929D9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9CD87-F42B-3041-AA09-7D07D23A1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9113" indent="-519113">
              <a:buFont typeface="+mj-lt"/>
              <a:buAutoNum type="arabicPeriod"/>
            </a:pPr>
            <a:r>
              <a:rPr lang="en-US" dirty="0"/>
              <a:t>What is a </a:t>
            </a:r>
            <a:r>
              <a:rPr lang="en-US" dirty="0">
                <a:solidFill>
                  <a:schemeClr val="accent2"/>
                </a:solidFill>
              </a:rPr>
              <a:t>force</a:t>
            </a:r>
            <a:r>
              <a:rPr lang="en-US" dirty="0"/>
              <a:t>?</a:t>
            </a:r>
          </a:p>
          <a:p>
            <a:pPr marL="519113" indent="-519113">
              <a:buFont typeface="+mj-lt"/>
              <a:buAutoNum type="arabicPeriod"/>
            </a:pPr>
            <a:r>
              <a:rPr lang="en-US" dirty="0"/>
              <a:t>Is a force a </a:t>
            </a:r>
            <a:r>
              <a:rPr lang="en-US" dirty="0">
                <a:solidFill>
                  <a:schemeClr val="accent2"/>
                </a:solidFill>
              </a:rPr>
              <a:t>vector</a:t>
            </a:r>
            <a:r>
              <a:rPr lang="en-US" dirty="0"/>
              <a:t>, a </a:t>
            </a:r>
            <a:r>
              <a:rPr lang="en-US" dirty="0">
                <a:solidFill>
                  <a:schemeClr val="accent2"/>
                </a:solidFill>
              </a:rPr>
              <a:t>scalar</a:t>
            </a:r>
            <a:r>
              <a:rPr lang="en-US" dirty="0"/>
              <a:t>, or something </a:t>
            </a:r>
            <a:r>
              <a:rPr lang="en-US" dirty="0">
                <a:solidFill>
                  <a:schemeClr val="accent2"/>
                </a:solidFill>
              </a:rPr>
              <a:t>else</a:t>
            </a:r>
            <a:r>
              <a:rPr lang="en-US" dirty="0"/>
              <a:t>?</a:t>
            </a:r>
          </a:p>
          <a:p>
            <a:pPr marL="519113" indent="-519113">
              <a:buFont typeface="+mj-lt"/>
              <a:buAutoNum type="arabicPeriod"/>
            </a:pPr>
            <a:r>
              <a:rPr lang="en-US" dirty="0"/>
              <a:t>What is the role of force in </a:t>
            </a:r>
            <a:r>
              <a:rPr lang="en-US" dirty="0">
                <a:solidFill>
                  <a:schemeClr val="accent2"/>
                </a:solidFill>
              </a:rPr>
              <a:t>motion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9276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195FE111-9FF5-0F4B-ACC9-1CB31914C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Interaction Forces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A6FE589D-34C2-D747-A822-3A22C55EC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solidFill>
                  <a:srgbClr val="800000"/>
                </a:solidFill>
                <a:ea typeface="ＭＳ Ｐゴシック" panose="020B0600070205080204" pitchFamily="34" charset="-128"/>
              </a:rPr>
              <a:t>All</a:t>
            </a:r>
            <a:r>
              <a:rPr lang="en-US" altLang="en-US">
                <a:ea typeface="ＭＳ Ｐゴシック" panose="020B0600070205080204" pitchFamily="34" charset="-128"/>
              </a:rPr>
              <a:t> forces are interaction forces!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gravity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wind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jumping</a:t>
            </a:r>
          </a:p>
          <a:p>
            <a:pPr lvl="1" eaLnBrk="1" hangingPunct="1">
              <a:buClr>
                <a:srgbClr val="333366"/>
              </a:buClr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everything</a:t>
            </a:r>
            <a:r>
              <a:rPr lang="en-US" altLang="en-US">
                <a:ea typeface="ＭＳ Ｐゴシック" panose="020B0600070205080204" pitchFamily="34" charset="-128"/>
              </a:rPr>
              <a:t>!</a:t>
            </a:r>
          </a:p>
          <a:p>
            <a:pPr eaLnBrk="1" hangingPunct="1">
              <a:buClr>
                <a:srgbClr val="333366"/>
              </a:buClr>
            </a:pPr>
            <a:r>
              <a:rPr lang="en-US" altLang="en-US">
                <a:ea typeface="ＭＳ Ｐゴシック" panose="020B0600070205080204" pitchFamily="34" charset="-128"/>
              </a:rPr>
              <a:t>This means: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whenever 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something accelerates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, something else 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accelerates in the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opposite direction!</a:t>
            </a:r>
          </a:p>
        </p:txBody>
      </p:sp>
      <p:sp>
        <p:nvSpPr>
          <p:cNvPr id="365572" name="Rectangle 4">
            <a:extLst>
              <a:ext uri="{FF2B5EF4-FFF2-40B4-BE49-F238E27FC236}">
                <a16:creationId xmlns:a16="http://schemas.microsoft.com/office/drawing/2014/main" id="{5A6525C1-4C23-D643-BFB4-CAC050716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181600"/>
            <a:ext cx="152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rgbClr val="9A3344"/>
                </a:solidFill>
              </a:rPr>
              <a:t>Whoa!</a:t>
            </a:r>
          </a:p>
        </p:txBody>
      </p:sp>
    </p:spTree>
    <p:extLst>
      <p:ext uri="{BB962C8B-B14F-4D97-AF65-F5344CB8AC3E}">
        <p14:creationId xmlns:p14="http://schemas.microsoft.com/office/powerpoint/2010/main" val="3448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5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5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5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5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5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5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 bldLvl="2" autoUpdateAnimBg="0"/>
      <p:bldP spid="365572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BF30-62B2-9143-9EE7-BC224D23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942E3-8DAA-1446-B3D2-A42155D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A basket of peaches weighing 12.0 N sits on a table.</a:t>
            </a:r>
          </a:p>
          <a:p>
            <a:pPr marL="0" indent="0">
              <a:lnSpc>
                <a:spcPct val="150000"/>
              </a:lnSpc>
              <a:spcBef>
                <a:spcPts val="2376"/>
              </a:spcBef>
              <a:buNone/>
            </a:pPr>
            <a:r>
              <a:rPr lang="en-US" sz="2400" u="sng" dirty="0"/>
              <a:t>	</a:t>
            </a:r>
            <a:r>
              <a:rPr lang="en-US" sz="2400" dirty="0"/>
              <a:t> exerts a downward force of 12.0 N on the basket.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u="sng" dirty="0"/>
              <a:t>	</a:t>
            </a:r>
            <a:r>
              <a:rPr lang="en-US" sz="2400" dirty="0"/>
              <a:t> exerts an upward force of 12.0 N on the basket.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The basket exerts a downward force of 12.0 N on </a:t>
            </a:r>
            <a:r>
              <a:rPr lang="en-US" sz="2400" u="sng" dirty="0"/>
              <a:t>	</a:t>
            </a:r>
            <a:r>
              <a:rPr lang="en-US" sz="24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The basket exerts an upward force of 12.0 N on </a:t>
            </a:r>
            <a:r>
              <a:rPr lang="en-US" sz="2400" u="sng" dirty="0"/>
              <a:t>	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46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9D51F147-0418-1A4E-B8D5-267E1D8BE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Group Question</a:t>
            </a:r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1255D777-AD25-E044-8F9A-7266AED03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62" y="4038600"/>
            <a:ext cx="822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9113" indent="-519113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sz="2800" b="0" dirty="0"/>
              <a:t>Oh, sorry, you’re right.</a:t>
            </a:r>
          </a:p>
          <a:p>
            <a:pPr eaLnBrk="1" hangingPunct="1">
              <a:lnSpc>
                <a:spcPct val="90000"/>
              </a:lnSpc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sz="2800" b="0" dirty="0"/>
              <a:t>It won’t, trust me.</a:t>
            </a:r>
          </a:p>
          <a:p>
            <a:pPr eaLnBrk="1" hangingPunct="1">
              <a:lnSpc>
                <a:spcPct val="90000"/>
              </a:lnSpc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sz="2800" b="0" dirty="0"/>
              <a:t>The cart’s pull isn’t the only force on you.</a:t>
            </a:r>
          </a:p>
          <a:p>
            <a:pPr eaLnBrk="1" hangingPunct="1">
              <a:lnSpc>
                <a:spcPct val="90000"/>
              </a:lnSpc>
              <a:buClr>
                <a:srgbClr val="0033FF"/>
              </a:buClr>
              <a:buFont typeface="Times" pitchFamily="2" charset="0"/>
              <a:buAutoNum type="alphaUcPeriod"/>
            </a:pPr>
            <a:r>
              <a:rPr lang="en-US" altLang="en-US" sz="2800" b="0" dirty="0"/>
              <a:t>It has to work.  Newton must be wrong.</a:t>
            </a:r>
          </a:p>
        </p:txBody>
      </p:sp>
      <p:sp>
        <p:nvSpPr>
          <p:cNvPr id="361476" name="Rectangle 4">
            <a:extLst>
              <a:ext uri="{FF2B5EF4-FFF2-40B4-BE49-F238E27FC236}">
                <a16:creationId xmlns:a16="http://schemas.microsoft.com/office/drawing/2014/main" id="{21608C57-CD7D-F043-BBE5-AE52BDE26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93825"/>
            <a:ext cx="8229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514350" indent="-514350" eaLnBrk="1" hangingPunct="1">
              <a:buFont typeface="+mj-lt"/>
              <a:buAutoNum type="arabicPeriod" startAt="5"/>
            </a:pPr>
            <a:r>
              <a:rPr lang="en-US" altLang="en-US" sz="2800" b="0" dirty="0"/>
              <a:t>Your educated mule argues that there is no point in pulling a cart, because the cart will pull back on him as hard as he pulls on it.  What should you tell him?</a:t>
            </a:r>
          </a:p>
        </p:txBody>
      </p:sp>
      <p:pic>
        <p:nvPicPr>
          <p:cNvPr id="361477" name="Picture 5">
            <a:extLst>
              <a:ext uri="{FF2B5EF4-FFF2-40B4-BE49-F238E27FC236}">
                <a16:creationId xmlns:a16="http://schemas.microsoft.com/office/drawing/2014/main" id="{8B66F0EF-AB17-4E4F-A0FA-F4F5A8D45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952750"/>
            <a:ext cx="3276600" cy="1695450"/>
          </a:xfrm>
          <a:prstGeom prst="rect">
            <a:avLst/>
          </a:prstGeom>
          <a:noFill/>
          <a:ln w="28575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6">
            <a:extLst>
              <a:ext uri="{FF2B5EF4-FFF2-40B4-BE49-F238E27FC236}">
                <a16:creationId xmlns:a16="http://schemas.microsoft.com/office/drawing/2014/main" id="{DF00E217-9BF2-014B-988D-7574DD5C08DB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4343400"/>
            <a:ext cx="1676400" cy="152400"/>
            <a:chOff x="3888" y="2736"/>
            <a:chExt cx="1056" cy="96"/>
          </a:xfrm>
        </p:grpSpPr>
        <p:sp>
          <p:nvSpPr>
            <p:cNvPr id="21510" name="Line 7">
              <a:extLst>
                <a:ext uri="{FF2B5EF4-FFF2-40B4-BE49-F238E27FC236}">
                  <a16:creationId xmlns:a16="http://schemas.microsoft.com/office/drawing/2014/main" id="{6EE86795-467B-7C44-AA80-01A276FE8D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8" y="2832"/>
              <a:ext cx="480" cy="0"/>
            </a:xfrm>
            <a:prstGeom prst="line">
              <a:avLst/>
            </a:prstGeom>
            <a:noFill/>
            <a:ln w="38100">
              <a:solidFill>
                <a:srgbClr val="E1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Line 8">
              <a:extLst>
                <a:ext uri="{FF2B5EF4-FFF2-40B4-BE49-F238E27FC236}">
                  <a16:creationId xmlns:a16="http://schemas.microsoft.com/office/drawing/2014/main" id="{F32F82AC-F834-9B41-80D3-7C5DC72531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2736"/>
              <a:ext cx="480" cy="0"/>
            </a:xfrm>
            <a:prstGeom prst="line">
              <a:avLst/>
            </a:prstGeom>
            <a:noFill/>
            <a:ln w="38100">
              <a:solidFill>
                <a:srgbClr val="E1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921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 autoUpdateAnimBg="0"/>
      <p:bldP spid="36147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A5BB5DE-6E52-C349-8E0F-106C35C4905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Force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D4C1441E-8944-B544-B5FC-30F5344B744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A push or pull</a:t>
            </a:r>
          </a:p>
        </p:txBody>
      </p:sp>
      <p:sp>
        <p:nvSpPr>
          <p:cNvPr id="19459" name="Text Box 5">
            <a:extLst>
              <a:ext uri="{FF2B5EF4-FFF2-40B4-BE49-F238E27FC236}">
                <a16:creationId xmlns:a16="http://schemas.microsoft.com/office/drawing/2014/main" id="{98BE35A4-0224-1B47-8AB2-52568C079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1387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0" dirty="0"/>
              <a:t>Chapter 4</a:t>
            </a:r>
          </a:p>
        </p:txBody>
      </p:sp>
    </p:spTree>
    <p:extLst>
      <p:ext uri="{BB962C8B-B14F-4D97-AF65-F5344CB8AC3E}">
        <p14:creationId xmlns:p14="http://schemas.microsoft.com/office/powerpoint/2010/main" val="389565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4A1D2769-557E-A242-9E7F-43A42C9C0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Force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2D26DB8-26F7-C142-B486-67DB55862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Forces are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vectors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Magnitude: How hard? How strong?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Direction: Which way?</a:t>
            </a:r>
          </a:p>
        </p:txBody>
      </p:sp>
    </p:spTree>
    <p:extLst>
      <p:ext uri="{BB962C8B-B14F-4D97-AF65-F5344CB8AC3E}">
        <p14:creationId xmlns:p14="http://schemas.microsoft.com/office/powerpoint/2010/main" val="173196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3CE9267C-5579-114D-B9DB-557BF4B80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Net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9139" name="Rectangle 3">
                <a:extLst>
                  <a:ext uri="{FF2B5EF4-FFF2-40B4-BE49-F238E27FC236}">
                    <a16:creationId xmlns:a16="http://schemas.microsoft.com/office/drawing/2014/main" id="{DFCCEFAD-D6EF-944A-A49E-6EC8AAF35E6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>
                    <a:ea typeface="ＭＳ Ｐゴシック" panose="020B0600070205080204" pitchFamily="34" charset="-128"/>
                  </a:rPr>
                  <a:t>Forces acting on a body add as </a:t>
                </a:r>
                <a:r>
                  <a:rPr lang="en-US" altLang="en-US" dirty="0">
                    <a:solidFill>
                      <a:schemeClr val="accent2"/>
                    </a:solidFill>
                    <a:ea typeface="ＭＳ Ｐゴシック" panose="020B0600070205080204" pitchFamily="34" charset="-128"/>
                  </a:rPr>
                  <a:t>vectors</a:t>
                </a:r>
                <a:r>
                  <a:rPr lang="en-US" altLang="en-US" dirty="0">
                    <a:ea typeface="ＭＳ Ｐゴシック" panose="020B0600070205080204" pitchFamily="34" charset="-128"/>
                  </a:rPr>
                  <a:t>.</a:t>
                </a:r>
              </a:p>
              <a:p>
                <a:pPr lvl="1" eaLnBrk="1" hangingPunct="1"/>
                <a:r>
                  <a:rPr lang="en-US" altLang="en-US" dirty="0">
                    <a:ea typeface="ＭＳ Ｐゴシック" panose="020B0600070205080204" pitchFamily="34" charset="-128"/>
                  </a:rPr>
                  <a:t>Forces can reinforce each other.</a:t>
                </a:r>
              </a:p>
              <a:p>
                <a:pPr lvl="1" eaLnBrk="1" hangingPunct="1"/>
                <a:r>
                  <a:rPr lang="en-US" altLang="en-US" dirty="0">
                    <a:ea typeface="ＭＳ Ｐゴシック" panose="020B0600070205080204" pitchFamily="34" charset="-128"/>
                  </a:rPr>
                  <a:t>Forces can oppose each other.</a:t>
                </a:r>
              </a:p>
              <a:p>
                <a:pPr eaLnBrk="1" hangingPunct="1">
                  <a:buClr>
                    <a:schemeClr val="tx1"/>
                  </a:buClr>
                  <a:buFont typeface="Times" pitchFamily="2" charset="0"/>
                  <a:buChar char="•"/>
                </a:pPr>
                <a:r>
                  <a:rPr lang="en-US" altLang="en-US" dirty="0">
                    <a:solidFill>
                      <a:schemeClr val="accent2"/>
                    </a:solidFill>
                    <a:ea typeface="ＭＳ Ｐゴシック" panose="020B0600070205080204" pitchFamily="34" charset="-128"/>
                  </a:rPr>
                  <a:t>Net force</a:t>
                </a:r>
                <a:r>
                  <a:rPr lang="en-US" altLang="en-US" dirty="0">
                    <a:ea typeface="ＭＳ Ｐゴシック" panose="020B0600070205080204" pitchFamily="34" charset="-128"/>
                  </a:rPr>
                  <a:t> is the (vector) sum of all forces acting on a body.</a:t>
                </a:r>
              </a:p>
              <a:p>
                <a:pPr eaLnBrk="1" hangingPunct="1">
                  <a:buClr>
                    <a:schemeClr val="tx1"/>
                  </a:buClr>
                  <a:buFont typeface="Times" pitchFamily="2" charset="0"/>
                  <a:buChar char="•"/>
                </a:pPr>
                <a:r>
                  <a:rPr lang="en-US" altLang="en-US" dirty="0">
                    <a:ea typeface="ＭＳ Ｐゴシック" panose="020B0600070205080204" pitchFamily="34" charset="-128"/>
                  </a:rPr>
                  <a:t>Net force can be </a:t>
                </a:r>
                <a:r>
                  <a:rPr lang="en-US" altLang="en-US" dirty="0">
                    <a:solidFill>
                      <a:schemeClr val="accent2"/>
                    </a:solidFill>
                    <a:ea typeface="ＭＳ Ｐゴシック" panose="020B0600070205080204" pitchFamily="34" charset="-128"/>
                  </a:rPr>
                  <a:t>zero</a:t>
                </a:r>
                <a:r>
                  <a:rPr lang="en-US" altLang="en-US" dirty="0">
                    <a:ea typeface="ＭＳ Ｐゴシック" panose="020B0600070205080204" pitchFamily="34" charset="-128"/>
                  </a:rPr>
                  <a:t>:</a:t>
                </a:r>
              </a:p>
              <a:p>
                <a:pPr lvl="1" eaLnBrk="1" hangingPunct="1">
                  <a:buClr>
                    <a:schemeClr val="tx1"/>
                  </a:buClr>
                  <a:buFont typeface="Times" pitchFamily="2" charset="0"/>
                  <a:buChar char="•"/>
                </a:pPr>
                <a:r>
                  <a:rPr lang="en-US" altLang="en-US" dirty="0">
                    <a:ea typeface="ＭＳ Ｐゴシック" panose="020B0600070205080204" pitchFamily="34" charset="-128"/>
                  </a:rPr>
                  <a:t>if no forces act (</a:t>
                </a:r>
                <a:r>
                  <a:rPr lang="en-US" altLang="en-US" dirty="0">
                    <a:solidFill>
                      <a:schemeClr val="accent4"/>
                    </a:solidFill>
                    <a:ea typeface="ＭＳ Ｐゴシック" panose="020B0600070205080204" pitchFamily="34" charset="-128"/>
                  </a:rPr>
                  <a:t>never happens</a:t>
                </a:r>
                <a:r>
                  <a:rPr lang="en-US" altLang="en-US" dirty="0">
                    <a:ea typeface="ＭＳ Ｐゴシック" panose="020B0600070205080204" pitchFamily="34" charset="-128"/>
                  </a:rPr>
                  <a:t>)</a:t>
                </a:r>
              </a:p>
              <a:p>
                <a:pPr lvl="1" eaLnBrk="1" hangingPunct="1">
                  <a:buClr>
                    <a:schemeClr val="tx1"/>
                  </a:buClr>
                  <a:buFont typeface="Times" pitchFamily="2" charset="0"/>
                  <a:buChar char="•"/>
                </a:pPr>
                <a:r>
                  <a:rPr lang="en-US" altLang="en-US" dirty="0">
                    <a:ea typeface="ＭＳ Ｐゴシック" panose="020B0600070205080204" pitchFamily="34" charset="-128"/>
                  </a:rPr>
                  <a:t>if forces cancel (add to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altLang="en-US" dirty="0">
                    <a:ea typeface="ＭＳ Ｐゴシック" panose="020B0600070205080204" pitchFamily="34" charset="-128"/>
                  </a:rPr>
                  <a:t>)</a:t>
                </a:r>
              </a:p>
            </p:txBody>
          </p:sp>
        </mc:Choice>
        <mc:Fallback xmlns="">
          <p:sp>
            <p:nvSpPr>
              <p:cNvPr id="219139" name="Rectangle 3">
                <a:extLst>
                  <a:ext uri="{FF2B5EF4-FFF2-40B4-BE49-F238E27FC236}">
                    <a16:creationId xmlns:a16="http://schemas.microsoft.com/office/drawing/2014/main" id="{DFCCEFAD-D6EF-944A-A49E-6EC8AAF35E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85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808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72BB36E-3539-E841-9682-E7574505FB7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Newton’s First Law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6A50FA3-C7E3-8742-80C8-DAAF7E70664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the law of inertia</a:t>
            </a:r>
          </a:p>
        </p:txBody>
      </p:sp>
    </p:spTree>
    <p:extLst>
      <p:ext uri="{BB962C8B-B14F-4D97-AF65-F5344CB8AC3E}">
        <p14:creationId xmlns:p14="http://schemas.microsoft.com/office/powerpoint/2010/main" val="313245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2BB06437-EBDD-7C49-AA8F-4E0C7E4C6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What’s the point?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4503410-4A0E-9C41-BBC5-2FC99A051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is the natural tendency of motion?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governs an object’s motion?</a:t>
            </a:r>
          </a:p>
        </p:txBody>
      </p:sp>
    </p:spTree>
    <p:extLst>
      <p:ext uri="{BB962C8B-B14F-4D97-AF65-F5344CB8AC3E}">
        <p14:creationId xmlns:p14="http://schemas.microsoft.com/office/powerpoint/2010/main" val="276886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8E2EBCAB-3513-6744-A997-0147E7CA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Aristotle’s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614EA-853A-3843-A3A3-ACC7C94D4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Things tend to their natural state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Fire and air: up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Earth and water: down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Heavens: perfect circles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Exceptions: “Violent motion” requires </a:t>
            </a:r>
            <a:r>
              <a:rPr lang="en-US" altLang="en-US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force</a:t>
            </a:r>
          </a:p>
        </p:txBody>
      </p:sp>
    </p:spTree>
    <p:extLst>
      <p:ext uri="{BB962C8B-B14F-4D97-AF65-F5344CB8AC3E}">
        <p14:creationId xmlns:p14="http://schemas.microsoft.com/office/powerpoint/2010/main" val="6020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Custom 25">
      <a:dk1>
        <a:srgbClr val="0000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FF0000"/>
      </a:accent3>
      <a:accent4>
        <a:srgbClr val="006600"/>
      </a:accent4>
      <a:accent5>
        <a:srgbClr val="00CC00"/>
      </a:accent5>
      <a:accent6>
        <a:srgbClr val="800000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FF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3540</TotalTime>
  <Words>1030</Words>
  <Application>Microsoft Office PowerPoint</Application>
  <PresentationFormat>On-screen Show (4:3)</PresentationFormat>
  <Paragraphs>161</Paragraphs>
  <Slides>32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ＭＳ Ｐゴシック</vt:lpstr>
      <vt:lpstr>Arial</vt:lpstr>
      <vt:lpstr>Calibri</vt:lpstr>
      <vt:lpstr>Cambria Math</vt:lpstr>
      <vt:lpstr>Symbol</vt:lpstr>
      <vt:lpstr>Times</vt:lpstr>
      <vt:lpstr>Default Design</vt:lpstr>
      <vt:lpstr>Newton’s laws</vt:lpstr>
      <vt:lpstr>What’s the point?</vt:lpstr>
      <vt:lpstr>Group Work</vt:lpstr>
      <vt:lpstr>Force</vt:lpstr>
      <vt:lpstr>Force</vt:lpstr>
      <vt:lpstr>Net Force</vt:lpstr>
      <vt:lpstr>Newton’s First Law</vt:lpstr>
      <vt:lpstr>What’s the point?</vt:lpstr>
      <vt:lpstr>Aristotle’s View</vt:lpstr>
      <vt:lpstr>Newton’s First Law</vt:lpstr>
      <vt:lpstr>Does it Make Sense?</vt:lpstr>
      <vt:lpstr>What does Newton’s first law mean?</vt:lpstr>
      <vt:lpstr>What does Newton’s first law mean?</vt:lpstr>
      <vt:lpstr>Equivalent Statement</vt:lpstr>
      <vt:lpstr>Converse</vt:lpstr>
      <vt:lpstr>Example</vt:lpstr>
      <vt:lpstr>Newton’s Second Law</vt:lpstr>
      <vt:lpstr>What’s the point?</vt:lpstr>
      <vt:lpstr>Experience Tells Us</vt:lpstr>
      <vt:lpstr>Newton’s Second Law</vt:lpstr>
      <vt:lpstr>Quantify Force</vt:lpstr>
      <vt:lpstr>Net Force and Acceleration</vt:lpstr>
      <vt:lpstr>Group work</vt:lpstr>
      <vt:lpstr>Force of weight</vt:lpstr>
      <vt:lpstr>Group work</vt:lpstr>
      <vt:lpstr>Newton’s third law</vt:lpstr>
      <vt:lpstr>Question</vt:lpstr>
      <vt:lpstr>Newton’s Third Law</vt:lpstr>
      <vt:lpstr>Bug + Windshield</vt:lpstr>
      <vt:lpstr>Interaction Forces</vt:lpstr>
      <vt:lpstr>Group work</vt:lpstr>
      <vt:lpstr>Group Question</vt:lpstr>
    </vt:vector>
  </TitlesOfParts>
  <Company>John Carroll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Balloon Animals</dc:title>
  <dc:creator>joe</dc:creator>
  <cp:lastModifiedBy>Richard Barrans</cp:lastModifiedBy>
  <cp:revision>229</cp:revision>
  <cp:lastPrinted>2025-09-11T19:32:15Z</cp:lastPrinted>
  <dcterms:created xsi:type="dcterms:W3CDTF">2003-08-04T19:23:16Z</dcterms:created>
  <dcterms:modified xsi:type="dcterms:W3CDTF">2025-09-11T19:32:20Z</dcterms:modified>
</cp:coreProperties>
</file>