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7" r:id="rId2"/>
    <p:sldId id="495" r:id="rId3"/>
    <p:sldId id="518" r:id="rId4"/>
    <p:sldId id="519" r:id="rId5"/>
    <p:sldId id="520" r:id="rId6"/>
    <p:sldId id="521" r:id="rId7"/>
    <p:sldId id="522" r:id="rId8"/>
    <p:sldId id="523" r:id="rId9"/>
    <p:sldId id="524" r:id="rId10"/>
    <p:sldId id="525" r:id="rId11"/>
    <p:sldId id="526" r:id="rId12"/>
    <p:sldId id="527" r:id="rId13"/>
    <p:sldId id="538" r:id="rId14"/>
    <p:sldId id="539" r:id="rId15"/>
    <p:sldId id="540" r:id="rId16"/>
    <p:sldId id="541" r:id="rId17"/>
    <p:sldId id="516" r:id="rId18"/>
    <p:sldId id="473" r:id="rId19"/>
    <p:sldId id="474" r:id="rId20"/>
    <p:sldId id="475" r:id="rId21"/>
    <p:sldId id="506" r:id="rId22"/>
    <p:sldId id="476" r:id="rId23"/>
    <p:sldId id="542" r:id="rId24"/>
  </p:sldIdLst>
  <p:sldSz cx="9144000" cy="6858000" type="screen4x3"/>
  <p:notesSz cx="9312275" cy="7026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12">
          <p15:clr>
            <a:srgbClr val="A4A3A4"/>
          </p15:clr>
        </p15:guide>
        <p15:guide id="2" pos="29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300"/>
    <a:srgbClr val="FF7E79"/>
    <a:srgbClr val="945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063"/>
    <p:restoredTop sz="93913" autoAdjust="0"/>
  </p:normalViewPr>
  <p:slideViewPr>
    <p:cSldViewPr>
      <p:cViewPr varScale="1">
        <p:scale>
          <a:sx n="73" d="100"/>
          <a:sy n="73" d="100"/>
        </p:scale>
        <p:origin x="184" y="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3248"/>
    </p:cViewPr>
  </p:sorterViewPr>
  <p:notesViewPr>
    <p:cSldViewPr>
      <p:cViewPr varScale="1">
        <p:scale>
          <a:sx n="97" d="100"/>
          <a:sy n="97" d="100"/>
        </p:scale>
        <p:origin x="2312" y="200"/>
      </p:cViewPr>
      <p:guideLst>
        <p:guide orient="horz" pos="2212"/>
        <p:guide pos="293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BA6A1A80-3C88-F94D-B758-F0F7058AF0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12738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DAF7FD79-07EF-904F-82E1-5213733CC51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75263" y="0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algn="r"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92CAED58-3117-FC4C-AD7C-0DB9B8225DF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72263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146EB007-85F2-5B46-A71C-6AA8A5E3861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75264" y="6561137"/>
            <a:ext cx="3876674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pPr>
              <a:defRPr/>
            </a:pPr>
            <a:fld id="{99E198E8-1274-AE4E-83C7-C0FE8EEEC5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495963-331D-D744-B2D3-EA8AE071E6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88912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Legend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3DF97D-D50F-FA41-B4C7-64519922F4B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75263" y="0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A47F029-E024-AE4D-B9C1-272849DADF5B}" type="datetimeFigureOut">
              <a:rPr lang="en-US" altLang="en-US"/>
              <a:pPr>
                <a:defRPr/>
              </a:pPr>
              <a:t>9/17/25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8F1795D-4FE4-0C40-9273-9D3840C392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527050"/>
            <a:ext cx="3511550" cy="2635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45" tIns="46173" rIns="92345" bIns="4617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479BC8C-F26A-2547-B4A5-5B62490A7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31863" y="3336925"/>
            <a:ext cx="7448550" cy="3162300"/>
          </a:xfrm>
          <a:prstGeom prst="rect">
            <a:avLst/>
          </a:prstGeom>
        </p:spPr>
        <p:txBody>
          <a:bodyPr vert="horz" lIns="92345" tIns="46173" rIns="92345" bIns="46173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4E016-16E8-424F-B0BB-B25FB2B24CE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672263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896DB-3EBE-8848-8D76-002CB33C43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75263" y="6672263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1CD55FC-F6E9-AD46-90CF-9254EF4A6F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0" y="112712"/>
            <a:ext cx="4035425" cy="352425"/>
          </a:xfrm>
        </p:spPr>
        <p:txBody>
          <a:bodyPr/>
          <a:lstStyle/>
          <a:p>
            <a:pPr>
              <a:defRPr/>
            </a:pPr>
            <a:r>
              <a:rPr lang="en-US" dirty="0"/>
              <a:t>Legend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CD55FC-F6E9-AD46-90CF-9254EF4A6FCC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4363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>
            <a:extLst>
              <a:ext uri="{FF2B5EF4-FFF2-40B4-BE49-F238E27FC236}">
                <a16:creationId xmlns:a16="http://schemas.microsoft.com/office/drawing/2014/main" id="{10BB97EB-2200-F44C-92F9-F808FF9650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2" name="Notes Placeholder 2">
            <a:extLst>
              <a:ext uri="{FF2B5EF4-FFF2-40B4-BE49-F238E27FC236}">
                <a16:creationId xmlns:a16="http://schemas.microsoft.com/office/drawing/2014/main" id="{1C0860A1-A2BE-1D40-B02B-65B4583F4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5603" name="Slide Number Placeholder 3">
            <a:extLst>
              <a:ext uri="{FF2B5EF4-FFF2-40B4-BE49-F238E27FC236}">
                <a16:creationId xmlns:a16="http://schemas.microsoft.com/office/drawing/2014/main" id="{B4908481-0446-6A40-B6FC-75B6EF1014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45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17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60575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77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49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321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93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917A698-DD7E-2042-A15E-1F62EBBB6179}" type="slidenum">
              <a:rPr lang="en-US" altLang="en-US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44037" name="Header Placeholder 1">
            <a:extLst>
              <a:ext uri="{FF2B5EF4-FFF2-40B4-BE49-F238E27FC236}">
                <a16:creationId xmlns:a16="http://schemas.microsoft.com/office/drawing/2014/main" id="{001B3542-4C92-0B4A-88E2-9130C46304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b="0"/>
              <a:t>SCI340 L06 N1-2</a:t>
            </a:r>
          </a:p>
        </p:txBody>
      </p:sp>
    </p:spTree>
    <p:extLst>
      <p:ext uri="{BB962C8B-B14F-4D97-AF65-F5344CB8AC3E}">
        <p14:creationId xmlns:p14="http://schemas.microsoft.com/office/powerpoint/2010/main" val="116585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F1ECF180-489C-EF4F-908E-AA22A926A8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1F7DD2D5-9A1E-0E4C-A1E7-33360BEE9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84347E1B-1526-AB47-AEE9-2224985B88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0575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77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49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21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93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931A627-7A93-A142-9BE3-DA95335FB235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37893" name="Date Placeholder 1">
            <a:extLst>
              <a:ext uri="{FF2B5EF4-FFF2-40B4-BE49-F238E27FC236}">
                <a16:creationId xmlns:a16="http://schemas.microsoft.com/office/drawing/2014/main" id="{31F0546A-F405-3C45-8F6F-084118710B7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606F89A-A312-A244-8F4F-D9F654FFFB4E}" type="datetime1">
              <a:rPr lang="en-US" altLang="en-US" b="0" smtClean="0"/>
              <a:pPr/>
              <a:t>9/17/25</a:t>
            </a:fld>
            <a:endParaRPr lang="en-US" altLang="en-US" b="0"/>
          </a:p>
        </p:txBody>
      </p:sp>
      <p:sp>
        <p:nvSpPr>
          <p:cNvPr id="37894" name="Header Placeholder 1">
            <a:extLst>
              <a:ext uri="{FF2B5EF4-FFF2-40B4-BE49-F238E27FC236}">
                <a16:creationId xmlns:a16="http://schemas.microsoft.com/office/drawing/2014/main" id="{0CA3548B-5085-764E-8E98-23E7FA2AFD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SCI340 L10 FBD</a:t>
            </a:r>
          </a:p>
        </p:txBody>
      </p:sp>
    </p:spTree>
    <p:extLst>
      <p:ext uri="{BB962C8B-B14F-4D97-AF65-F5344CB8AC3E}">
        <p14:creationId xmlns:p14="http://schemas.microsoft.com/office/powerpoint/2010/main" val="39022976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28568CD0-AB45-394F-A7F5-357ED4A2C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04FFCBCF-D91B-394F-8612-8821DCFBA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A6880A7F-9A39-EE4D-971F-F0F25F14DD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0575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77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49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21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93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B23A44-2926-5749-A0D0-98BFA1B22B32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38917" name="Date Placeholder 1">
            <a:extLst>
              <a:ext uri="{FF2B5EF4-FFF2-40B4-BE49-F238E27FC236}">
                <a16:creationId xmlns:a16="http://schemas.microsoft.com/office/drawing/2014/main" id="{C08EEADF-FB26-B74D-831E-595F390A7F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49A03C2-60E7-BB4A-8B6D-27F089533DC3}" type="datetime1">
              <a:rPr lang="en-US" altLang="en-US" b="0" smtClean="0"/>
              <a:pPr/>
              <a:t>9/17/25</a:t>
            </a:fld>
            <a:endParaRPr lang="en-US" altLang="en-US" b="0"/>
          </a:p>
        </p:txBody>
      </p:sp>
      <p:sp>
        <p:nvSpPr>
          <p:cNvPr id="38918" name="Header Placeholder 1">
            <a:extLst>
              <a:ext uri="{FF2B5EF4-FFF2-40B4-BE49-F238E27FC236}">
                <a16:creationId xmlns:a16="http://schemas.microsoft.com/office/drawing/2014/main" id="{3D1FDA08-9694-CC4D-A41A-F03AFC840C5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SCI340 L10 FBD</a:t>
            </a:r>
          </a:p>
        </p:txBody>
      </p:sp>
    </p:spTree>
    <p:extLst>
      <p:ext uri="{BB962C8B-B14F-4D97-AF65-F5344CB8AC3E}">
        <p14:creationId xmlns:p14="http://schemas.microsoft.com/office/powerpoint/2010/main" val="8714852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88D420F7-C8D0-0048-929F-D3B4147D49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24AF14DD-ACA9-0C41-87F7-0A00B78EE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C39205A7-D344-C54C-B928-57D39E5212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0575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77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49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21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93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250489B-B024-4740-9A7D-4C8EE21C5214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39941" name="Date Placeholder 1">
            <a:extLst>
              <a:ext uri="{FF2B5EF4-FFF2-40B4-BE49-F238E27FC236}">
                <a16:creationId xmlns:a16="http://schemas.microsoft.com/office/drawing/2014/main" id="{1997FF13-E294-3E4D-ABBC-369574B1E3F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02D65D4-1A41-3F41-96AD-1C17A8142D7B}" type="datetime1">
              <a:rPr lang="en-US" altLang="en-US" b="0" smtClean="0"/>
              <a:pPr/>
              <a:t>9/17/25</a:t>
            </a:fld>
            <a:endParaRPr lang="en-US" altLang="en-US" b="0"/>
          </a:p>
        </p:txBody>
      </p:sp>
      <p:sp>
        <p:nvSpPr>
          <p:cNvPr id="39942" name="Header Placeholder 1">
            <a:extLst>
              <a:ext uri="{FF2B5EF4-FFF2-40B4-BE49-F238E27FC236}">
                <a16:creationId xmlns:a16="http://schemas.microsoft.com/office/drawing/2014/main" id="{135916A7-2105-A647-9174-737EAB8B144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SCI340 L10 FBD</a:t>
            </a:r>
          </a:p>
        </p:txBody>
      </p:sp>
    </p:spTree>
    <p:extLst>
      <p:ext uri="{BB962C8B-B14F-4D97-AF65-F5344CB8AC3E}">
        <p14:creationId xmlns:p14="http://schemas.microsoft.com/office/powerpoint/2010/main" val="23004733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41B5CF53-F629-9C4D-880C-47FA17ADB1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80D5AD21-AA8C-0649-91D6-B0C060B6B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B0658EBF-CA41-7344-BCCB-E361A5C461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0575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77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49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21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93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BBCCE1-3C9C-E74A-ADDD-AA0AD438E6A0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40965" name="Date Placeholder 1">
            <a:extLst>
              <a:ext uri="{FF2B5EF4-FFF2-40B4-BE49-F238E27FC236}">
                <a16:creationId xmlns:a16="http://schemas.microsoft.com/office/drawing/2014/main" id="{062EBDD5-0B87-264B-A828-FE0FE5FD059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B13B3FA-BB07-5945-BB31-D32E2340E65A}" type="datetime1">
              <a:rPr lang="en-US" altLang="en-US" b="0" smtClean="0"/>
              <a:pPr/>
              <a:t>9/17/25</a:t>
            </a:fld>
            <a:endParaRPr lang="en-US" altLang="en-US" b="0"/>
          </a:p>
        </p:txBody>
      </p:sp>
      <p:sp>
        <p:nvSpPr>
          <p:cNvPr id="40966" name="Header Placeholder 1">
            <a:extLst>
              <a:ext uri="{FF2B5EF4-FFF2-40B4-BE49-F238E27FC236}">
                <a16:creationId xmlns:a16="http://schemas.microsoft.com/office/drawing/2014/main" id="{EA856815-8886-9641-A898-FC04866F3C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SCI340 L10 FBD</a:t>
            </a:r>
          </a:p>
        </p:txBody>
      </p:sp>
    </p:spTree>
    <p:extLst>
      <p:ext uri="{BB962C8B-B14F-4D97-AF65-F5344CB8AC3E}">
        <p14:creationId xmlns:p14="http://schemas.microsoft.com/office/powerpoint/2010/main" val="14006755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2C94D1CE-F105-BC44-B198-C49B379E79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6B22DFD5-F7C9-FF40-BC1F-CA029FE08B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7A986642-ACCC-7C4A-A10B-DFF4D367E3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0575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77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49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21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93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8BC4583-B9B8-D444-81C9-E7A905942F6A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41989" name="Date Placeholder 1">
            <a:extLst>
              <a:ext uri="{FF2B5EF4-FFF2-40B4-BE49-F238E27FC236}">
                <a16:creationId xmlns:a16="http://schemas.microsoft.com/office/drawing/2014/main" id="{9BA05C4E-C03E-C44E-8688-E2C0264171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9309057-0FA0-FF45-87BF-FA6EFF031483}" type="datetime1">
              <a:rPr lang="en-US" altLang="en-US" b="0" smtClean="0"/>
              <a:pPr/>
              <a:t>9/17/25</a:t>
            </a:fld>
            <a:endParaRPr lang="en-US" altLang="en-US" b="0"/>
          </a:p>
        </p:txBody>
      </p:sp>
      <p:sp>
        <p:nvSpPr>
          <p:cNvPr id="41990" name="Header Placeholder 1">
            <a:extLst>
              <a:ext uri="{FF2B5EF4-FFF2-40B4-BE49-F238E27FC236}">
                <a16:creationId xmlns:a16="http://schemas.microsoft.com/office/drawing/2014/main" id="{8CFBC518-AFC1-E841-8D1F-B9A63A3638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SCI340 L10 FBD</a:t>
            </a:r>
          </a:p>
        </p:txBody>
      </p:sp>
    </p:spTree>
    <p:extLst>
      <p:ext uri="{BB962C8B-B14F-4D97-AF65-F5344CB8AC3E}">
        <p14:creationId xmlns:p14="http://schemas.microsoft.com/office/powerpoint/2010/main" val="29142095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>
            <a:extLst>
              <a:ext uri="{FF2B5EF4-FFF2-40B4-BE49-F238E27FC236}">
                <a16:creationId xmlns:a16="http://schemas.microsoft.com/office/drawing/2014/main" id="{C84F708E-88E4-5845-AC9C-77D0848DCB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>
            <a:extLst>
              <a:ext uri="{FF2B5EF4-FFF2-40B4-BE49-F238E27FC236}">
                <a16:creationId xmlns:a16="http://schemas.microsoft.com/office/drawing/2014/main" id="{5BBDAA66-C141-0241-AC13-F2F18FFC53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9C348E7F-C754-C14B-81FA-2807D7547F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0575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77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49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21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93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DB80C0-1F07-424B-A05B-5433D84AF238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43013" name="Date Placeholder 1">
            <a:extLst>
              <a:ext uri="{FF2B5EF4-FFF2-40B4-BE49-F238E27FC236}">
                <a16:creationId xmlns:a16="http://schemas.microsoft.com/office/drawing/2014/main" id="{53E27B9E-1512-2141-9172-D89B615E065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1E7268-B124-E049-8CF1-3B6B9E4569EC}" type="datetime1">
              <a:rPr lang="en-US" altLang="en-US" b="0" smtClean="0"/>
              <a:pPr/>
              <a:t>9/17/25</a:t>
            </a:fld>
            <a:endParaRPr lang="en-US" altLang="en-US" b="0"/>
          </a:p>
        </p:txBody>
      </p:sp>
      <p:sp>
        <p:nvSpPr>
          <p:cNvPr id="43014" name="Header Placeholder 1">
            <a:extLst>
              <a:ext uri="{FF2B5EF4-FFF2-40B4-BE49-F238E27FC236}">
                <a16:creationId xmlns:a16="http://schemas.microsoft.com/office/drawing/2014/main" id="{2E77C3B3-9F76-9C44-B77C-291D8FF4A25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SCI340 L10 FBD</a:t>
            </a:r>
          </a:p>
        </p:txBody>
      </p:sp>
    </p:spTree>
    <p:extLst>
      <p:ext uri="{BB962C8B-B14F-4D97-AF65-F5344CB8AC3E}">
        <p14:creationId xmlns:p14="http://schemas.microsoft.com/office/powerpoint/2010/main" val="42638182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>
            <a:extLst>
              <a:ext uri="{FF2B5EF4-FFF2-40B4-BE49-F238E27FC236}">
                <a16:creationId xmlns:a16="http://schemas.microsoft.com/office/drawing/2014/main" id="{7E3076B3-3DE2-AE44-B15C-243A2F490D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>
            <a:extLst>
              <a:ext uri="{FF2B5EF4-FFF2-40B4-BE49-F238E27FC236}">
                <a16:creationId xmlns:a16="http://schemas.microsoft.com/office/drawing/2014/main" id="{94BD8FCD-ED10-8B47-B0B0-88000F5D7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4036" name="Slide Number Placeholder 3">
            <a:extLst>
              <a:ext uri="{FF2B5EF4-FFF2-40B4-BE49-F238E27FC236}">
                <a16:creationId xmlns:a16="http://schemas.microsoft.com/office/drawing/2014/main" id="{B9B68EF4-A98D-9243-B528-10E44BA978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0575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77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49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21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93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DA0679F-6E20-A144-B077-F1D4DB9CD906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44037" name="Date Placeholder 1">
            <a:extLst>
              <a:ext uri="{FF2B5EF4-FFF2-40B4-BE49-F238E27FC236}">
                <a16:creationId xmlns:a16="http://schemas.microsoft.com/office/drawing/2014/main" id="{4C7EE731-C190-9446-8F7F-0F7A6CC46E3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5CB6DD0-4161-D242-AE78-B10CFC7A37A5}" type="datetime1">
              <a:rPr lang="en-US" altLang="en-US" b="0" smtClean="0"/>
              <a:pPr/>
              <a:t>9/17/25</a:t>
            </a:fld>
            <a:endParaRPr lang="en-US" altLang="en-US" b="0"/>
          </a:p>
        </p:txBody>
      </p:sp>
      <p:sp>
        <p:nvSpPr>
          <p:cNvPr id="44038" name="Header Placeholder 1">
            <a:extLst>
              <a:ext uri="{FF2B5EF4-FFF2-40B4-BE49-F238E27FC236}">
                <a16:creationId xmlns:a16="http://schemas.microsoft.com/office/drawing/2014/main" id="{AE8EAA62-977B-8045-857F-B6548380C9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SCI340 L10 FBD</a:t>
            </a:r>
          </a:p>
        </p:txBody>
      </p:sp>
    </p:spTree>
    <p:extLst>
      <p:ext uri="{BB962C8B-B14F-4D97-AF65-F5344CB8AC3E}">
        <p14:creationId xmlns:p14="http://schemas.microsoft.com/office/powerpoint/2010/main" val="27707512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>
            <a:extLst>
              <a:ext uri="{FF2B5EF4-FFF2-40B4-BE49-F238E27FC236}">
                <a16:creationId xmlns:a16="http://schemas.microsoft.com/office/drawing/2014/main" id="{8C5018B7-0601-BF44-9FB7-CD97474EC6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>
            <a:extLst>
              <a:ext uri="{FF2B5EF4-FFF2-40B4-BE49-F238E27FC236}">
                <a16:creationId xmlns:a16="http://schemas.microsoft.com/office/drawing/2014/main" id="{8DAF819F-A7C1-C348-95AE-859C12291D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5060" name="Slide Number Placeholder 3">
            <a:extLst>
              <a:ext uri="{FF2B5EF4-FFF2-40B4-BE49-F238E27FC236}">
                <a16:creationId xmlns:a16="http://schemas.microsoft.com/office/drawing/2014/main" id="{DACCF579-C667-784D-A8F0-C90C1F1674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0575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77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49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21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93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1123D1-6C8F-A140-80AE-B9723A3B6260}" type="slidenum">
              <a:rPr lang="en-US" altLang="en-US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45061" name="Date Placeholder 1">
            <a:extLst>
              <a:ext uri="{FF2B5EF4-FFF2-40B4-BE49-F238E27FC236}">
                <a16:creationId xmlns:a16="http://schemas.microsoft.com/office/drawing/2014/main" id="{78868B27-158E-9547-8801-7C5F20A207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AE24911-BBFD-B641-909F-406BFE718441}" type="datetime1">
              <a:rPr lang="en-US" altLang="en-US" b="0" smtClean="0"/>
              <a:pPr/>
              <a:t>9/17/25</a:t>
            </a:fld>
            <a:endParaRPr lang="en-US" altLang="en-US" b="0"/>
          </a:p>
        </p:txBody>
      </p:sp>
      <p:sp>
        <p:nvSpPr>
          <p:cNvPr id="45062" name="Header Placeholder 1">
            <a:extLst>
              <a:ext uri="{FF2B5EF4-FFF2-40B4-BE49-F238E27FC236}">
                <a16:creationId xmlns:a16="http://schemas.microsoft.com/office/drawing/2014/main" id="{A1FBE650-0D9A-8943-9978-05584734D5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SCI340 L10 FBD</a:t>
            </a:r>
          </a:p>
        </p:txBody>
      </p:sp>
    </p:spTree>
    <p:extLst>
      <p:ext uri="{BB962C8B-B14F-4D97-AF65-F5344CB8AC3E}">
        <p14:creationId xmlns:p14="http://schemas.microsoft.com/office/powerpoint/2010/main" val="818134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9BD79B-892D-F549-B370-3228401955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0C823E-652C-BB4C-958D-D5E42335AA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48DE56-8F57-0F4C-B2B6-8E31AD6F0D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D1562-5D18-534B-9DE0-3F30B66592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764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A49F05-F266-584D-AF42-76DEC7083F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56391E-6FF9-0840-9B7D-BFA1EAC483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1E94B0-3CA9-904D-B520-29DD6974E9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4CC83-E323-A14E-B144-841E08185A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586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74CD5D-0D93-0F44-B6C8-FBF5A1D081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0A5865-103A-1743-A364-F91C4CB5D8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2C3489A-A6A7-EE4C-AD6E-F8DB95DEBA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D5CAF-801F-F741-98C0-716767C038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748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1E7734-EB3F-804B-94FD-15C66877E1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ACD44F-A22B-B141-A718-8EBA46414E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B52C3A-1738-6144-876D-53495290F7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B82C4-3119-4142-8EB1-0D4CE7B51E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4216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41574E-C3F4-564F-97E5-09A5971D47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4ED3A8-16F2-F84E-A5F3-767A9D6D65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C67A15-A463-024F-AB35-883CD588A8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C8A60-5EC2-4E4A-BBEE-B1906DA46A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12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8F782A-C152-4549-A26F-DC820ABC66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E4AE73-39B9-E840-BA5F-1D8261596A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C06635-5146-DA43-A891-D6BA5BD2A2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8C345-A619-9E4E-B57A-7B2B03A28A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995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DA39DC2-7935-D646-9F83-4156AEEB22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C221EF0-7819-9345-BE24-395200119A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A989A0C-CA98-734F-9D66-8AE47018A9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E3EB1-E203-4841-A1E9-20CF8562B7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973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D642338-7D0D-584E-863C-982894F2BF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7428FEC-714D-CA4F-A928-89AD5CF89B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6E07901-93A1-614C-AD13-0AE9A0A7C7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621FA-0C91-E34C-9770-B6C2CF06EC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6266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9106D55-7245-6045-B599-B3CA02E49C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31CBA0B-4567-F84B-B475-8ADDB60C0E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AD8ADB-D263-D847-B7FF-D6102BCC4D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A2F27-70BA-034A-A44F-4BAF54DB97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04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7E018E-0BA2-A04F-8EDD-7A7399709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3227D6-7DF1-274C-859B-CE98FE8AE2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B716EB-7CDB-A84B-98A4-A71716C8BB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ECF39-C873-1144-B949-57502DF857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575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DAC38A-8216-654F-865F-514AFD2021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E17832-5374-5A43-99C2-1688BEBA84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06AF87-8C5E-E044-A0A1-D51C7FBC70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FF320-41B9-4045-834F-112F72C931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012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CCC0711-F14E-D549-BEA5-3A2800E9F3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8D1EFC7-E228-AE44-B989-431DF01C1F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8178663-978B-B843-8DB3-80843A8CD6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817704E-0A8D-114C-BE4C-9B49D4C66A7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FAF019B-DA59-9942-B87B-CDA02FC3223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0594FB9-0124-314D-8216-C86DC39543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82483371-E724-B849-92D7-46B364CDD97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Forces</a:t>
            </a:r>
          </a:p>
        </p:txBody>
      </p:sp>
      <p:sp>
        <p:nvSpPr>
          <p:cNvPr id="15362" name="Subtitle 2">
            <a:extLst>
              <a:ext uri="{FF2B5EF4-FFF2-40B4-BE49-F238E27FC236}">
                <a16:creationId xmlns:a16="http://schemas.microsoft.com/office/drawing/2014/main" id="{ED7BC2D4-7A49-7E4A-AC7F-6409855C30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in Newton’s second law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 descr="&#9;table.gif                                                      000F3DE9Powermac                       C2C522CE:">
            <a:extLst>
              <a:ext uri="{FF2B5EF4-FFF2-40B4-BE49-F238E27FC236}">
                <a16:creationId xmlns:a16="http://schemas.microsoft.com/office/drawing/2014/main" id="{883AD764-7996-B343-A5EE-325EC5DB0A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350" y="4038600"/>
            <a:ext cx="415925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Rectangle 2">
            <a:extLst>
              <a:ext uri="{FF2B5EF4-FFF2-40B4-BE49-F238E27FC236}">
                <a16:creationId xmlns:a16="http://schemas.microsoft.com/office/drawing/2014/main" id="{F64C6944-A92C-AF49-8AA7-65DB4EA80BB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Combining Forces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FBDF0952-0BED-E141-9393-B01B0E36D9A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12954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tx1"/>
                </a:solidFill>
              </a:rPr>
              <a:t>What are the forces on the anvil? Table?</a:t>
            </a:r>
            <a:endParaRPr lang="en-US" altLang="en-US"/>
          </a:p>
          <a:p>
            <a:pPr eaLnBrk="1" hangingPunct="1"/>
            <a:r>
              <a:rPr lang="en-US" altLang="en-US"/>
              <a:t>Free-body diagrams for them?</a:t>
            </a:r>
          </a:p>
        </p:txBody>
      </p:sp>
      <p:pic>
        <p:nvPicPr>
          <p:cNvPr id="301061" name="Picture 5" descr="&#9;anvil.gif                                                      000F3DE9Powermac                       C2C522CE:">
            <a:extLst>
              <a:ext uri="{FF2B5EF4-FFF2-40B4-BE49-F238E27FC236}">
                <a16:creationId xmlns:a16="http://schemas.microsoft.com/office/drawing/2014/main" id="{3207B01B-B936-8A44-A41A-B78D91D6C8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75" y="3657600"/>
            <a:ext cx="17526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1073" name="Text Box 17">
            <a:extLst>
              <a:ext uri="{FF2B5EF4-FFF2-40B4-BE49-F238E27FC236}">
                <a16:creationId xmlns:a16="http://schemas.microsoft.com/office/drawing/2014/main" id="{CBF16CE6-CFDB-7D4B-9D97-9F85E780A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581400"/>
            <a:ext cx="14478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</a:rPr>
              <a:t>zero</a:t>
            </a:r>
            <a:r>
              <a:rPr lang="en-US" altLang="en-US" sz="2800" b="0">
                <a:solidFill>
                  <a:srgbClr val="800000"/>
                </a:solidFill>
              </a:rPr>
              <a:t> net force</a:t>
            </a:r>
          </a:p>
        </p:txBody>
      </p:sp>
    </p:spTree>
    <p:extLst>
      <p:ext uri="{BB962C8B-B14F-4D97-AF65-F5344CB8AC3E}">
        <p14:creationId xmlns:p14="http://schemas.microsoft.com/office/powerpoint/2010/main" val="499210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1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1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5396608" presetClass="entr" presetSubtype="3311065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73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0E9FF849-7455-9D41-9B35-411B01BA53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Anvil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96EEF86-C242-4948-AB24-F1AAE5E36795}"/>
              </a:ext>
            </a:extLst>
          </p:cNvPr>
          <p:cNvSpPr/>
          <p:nvPr/>
        </p:nvSpPr>
        <p:spPr bwMode="auto">
          <a:xfrm>
            <a:off x="1905000" y="2895600"/>
            <a:ext cx="457200" cy="457200"/>
          </a:xfrm>
          <a:prstGeom prst="ellipse">
            <a:avLst/>
          </a:prstGeom>
          <a:solidFill>
            <a:schemeClr val="bg2">
              <a:lumMod val="7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grpSp>
        <p:nvGrpSpPr>
          <p:cNvPr id="2" name="Group 10">
            <a:extLst>
              <a:ext uri="{FF2B5EF4-FFF2-40B4-BE49-F238E27FC236}">
                <a16:creationId xmlns:a16="http://schemas.microsoft.com/office/drawing/2014/main" id="{EAC258B3-8328-E949-A3B9-D0C194315A1A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3200400"/>
            <a:ext cx="1779588" cy="1219200"/>
            <a:chOff x="2133600" y="3200401"/>
            <a:chExt cx="1778910" cy="1219200"/>
          </a:xfrm>
        </p:grpSpPr>
        <p:cxnSp>
          <p:nvCxnSpPr>
            <p:cNvPr id="27657" name="Straight Arrow Connector 4">
              <a:extLst>
                <a:ext uri="{FF2B5EF4-FFF2-40B4-BE49-F238E27FC236}">
                  <a16:creationId xmlns:a16="http://schemas.microsoft.com/office/drawing/2014/main" id="{4663504C-6950-4B4A-BBE2-8B9798A6525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1524794" y="3809207"/>
              <a:ext cx="1219200" cy="1588"/>
            </a:xfrm>
            <a:prstGeom prst="straightConnector1">
              <a:avLst/>
            </a:prstGeom>
            <a:noFill/>
            <a:ln w="57150" algn="ctr">
              <a:solidFill>
                <a:schemeClr val="tx2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7658" name="TextBox 6">
              <a:extLst>
                <a:ext uri="{FF2B5EF4-FFF2-40B4-BE49-F238E27FC236}">
                  <a16:creationId xmlns:a16="http://schemas.microsoft.com/office/drawing/2014/main" id="{58AEDCFE-7556-BC4F-BC6D-9C6C42A42C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9800" y="3581401"/>
              <a:ext cx="170271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>
                  <a:solidFill>
                    <a:schemeClr val="tx1"/>
                  </a:solidFill>
                </a:rPr>
                <a:t>Its weight</a:t>
              </a:r>
            </a:p>
          </p:txBody>
        </p:sp>
      </p:grpSp>
      <p:grpSp>
        <p:nvGrpSpPr>
          <p:cNvPr id="4" name="Group 9">
            <a:extLst>
              <a:ext uri="{FF2B5EF4-FFF2-40B4-BE49-F238E27FC236}">
                <a16:creationId xmlns:a16="http://schemas.microsoft.com/office/drawing/2014/main" id="{0C525935-78E0-8D45-9537-43397AF0B281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1828800"/>
            <a:ext cx="3219450" cy="1219200"/>
            <a:chOff x="2133600" y="1828801"/>
            <a:chExt cx="3220009" cy="1219200"/>
          </a:xfrm>
        </p:grpSpPr>
        <p:cxnSp>
          <p:nvCxnSpPr>
            <p:cNvPr id="27655" name="Straight Arrow Connector 5">
              <a:extLst>
                <a:ext uri="{FF2B5EF4-FFF2-40B4-BE49-F238E27FC236}">
                  <a16:creationId xmlns:a16="http://schemas.microsoft.com/office/drawing/2014/main" id="{5C9EFD65-8FA6-494B-9DE3-D0305723C52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V="1">
              <a:off x="1524794" y="2437607"/>
              <a:ext cx="1219200" cy="1588"/>
            </a:xfrm>
            <a:prstGeom prst="straightConnector1">
              <a:avLst/>
            </a:prstGeom>
            <a:noFill/>
            <a:ln w="57150" algn="ctr">
              <a:solidFill>
                <a:schemeClr val="tx2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7656" name="TextBox 7">
              <a:extLst>
                <a:ext uri="{FF2B5EF4-FFF2-40B4-BE49-F238E27FC236}">
                  <a16:creationId xmlns:a16="http://schemas.microsoft.com/office/drawing/2014/main" id="{1227956C-093C-9E49-842E-7074B2BD0F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9800" y="2209801"/>
              <a:ext cx="314380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>
                  <a:solidFill>
                    <a:schemeClr val="tx1"/>
                  </a:solidFill>
                </a:rPr>
                <a:t>Support from table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82388BE-9958-934F-AC4F-127454D86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953000"/>
            <a:ext cx="28273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</a:rPr>
              <a:t>Net force ∑</a:t>
            </a:r>
            <a:r>
              <a:rPr lang="en-US" altLang="en-US" sz="2800" b="0" i="1">
                <a:solidFill>
                  <a:schemeClr val="accent2"/>
                </a:solidFill>
              </a:rPr>
              <a:t>F</a:t>
            </a:r>
            <a:r>
              <a:rPr lang="en-US" altLang="en-US" sz="2800" b="0">
                <a:solidFill>
                  <a:schemeClr val="accent2"/>
                </a:solidFill>
              </a:rPr>
              <a:t> = 0</a:t>
            </a:r>
          </a:p>
        </p:txBody>
      </p:sp>
    </p:spTree>
    <p:extLst>
      <p:ext uri="{BB962C8B-B14F-4D97-AF65-F5344CB8AC3E}">
        <p14:creationId xmlns:p14="http://schemas.microsoft.com/office/powerpoint/2010/main" val="2373065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8D0DF372-1966-9B4E-8EFF-3E88A87C7B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Table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7801B94-D34A-5643-8B53-1DFBFAD549BA}"/>
              </a:ext>
            </a:extLst>
          </p:cNvPr>
          <p:cNvSpPr/>
          <p:nvPr/>
        </p:nvSpPr>
        <p:spPr bwMode="auto">
          <a:xfrm>
            <a:off x="1905000" y="2895600"/>
            <a:ext cx="457200" cy="457200"/>
          </a:xfrm>
          <a:prstGeom prst="ellipse">
            <a:avLst/>
          </a:prstGeom>
          <a:solidFill>
            <a:schemeClr val="bg2">
              <a:lumMod val="7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grpSp>
        <p:nvGrpSpPr>
          <p:cNvPr id="2" name="Group 16">
            <a:extLst>
              <a:ext uri="{FF2B5EF4-FFF2-40B4-BE49-F238E27FC236}">
                <a16:creationId xmlns:a16="http://schemas.microsoft.com/office/drawing/2014/main" id="{85E4AAF4-2664-0548-957E-282A843BC9DB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3200400"/>
            <a:ext cx="1779588" cy="838200"/>
            <a:chOff x="2133601" y="3200400"/>
            <a:chExt cx="1778909" cy="838199"/>
          </a:xfrm>
        </p:grpSpPr>
        <p:cxnSp>
          <p:nvCxnSpPr>
            <p:cNvPr id="28684" name="Straight Arrow Connector 4">
              <a:extLst>
                <a:ext uri="{FF2B5EF4-FFF2-40B4-BE49-F238E27FC236}">
                  <a16:creationId xmlns:a16="http://schemas.microsoft.com/office/drawing/2014/main" id="{718A8DB9-56A7-EB47-AF30-1BEF23E12BD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1715295" y="3618706"/>
              <a:ext cx="838199" cy="1588"/>
            </a:xfrm>
            <a:prstGeom prst="straightConnector1">
              <a:avLst/>
            </a:prstGeom>
            <a:noFill/>
            <a:ln w="57150" algn="ctr">
              <a:solidFill>
                <a:schemeClr val="tx2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685" name="TextBox 6">
              <a:extLst>
                <a:ext uri="{FF2B5EF4-FFF2-40B4-BE49-F238E27FC236}">
                  <a16:creationId xmlns:a16="http://schemas.microsoft.com/office/drawing/2014/main" id="{561E90E8-8789-0145-80CE-08232C7896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9800" y="3352800"/>
              <a:ext cx="170271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>
                  <a:solidFill>
                    <a:schemeClr val="tx1"/>
                  </a:solidFill>
                </a:rPr>
                <a:t>its weight</a:t>
              </a:r>
            </a:p>
          </p:txBody>
        </p:sp>
      </p:grpSp>
      <p:grpSp>
        <p:nvGrpSpPr>
          <p:cNvPr id="4" name="Group 15">
            <a:extLst>
              <a:ext uri="{FF2B5EF4-FFF2-40B4-BE49-F238E27FC236}">
                <a16:creationId xmlns:a16="http://schemas.microsoft.com/office/drawing/2014/main" id="{02F96D6B-A379-EE43-A75B-C292DF2E3DC5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990600"/>
            <a:ext cx="3560763" cy="2057400"/>
            <a:chOff x="2133601" y="990600"/>
            <a:chExt cx="3561448" cy="2057401"/>
          </a:xfrm>
        </p:grpSpPr>
        <p:cxnSp>
          <p:nvCxnSpPr>
            <p:cNvPr id="28682" name="Straight Arrow Connector 5">
              <a:extLst>
                <a:ext uri="{FF2B5EF4-FFF2-40B4-BE49-F238E27FC236}">
                  <a16:creationId xmlns:a16="http://schemas.microsoft.com/office/drawing/2014/main" id="{BC84590F-E986-804F-B619-6C0D1C64DF6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V="1">
              <a:off x="1105694" y="2018507"/>
              <a:ext cx="2057401" cy="1588"/>
            </a:xfrm>
            <a:prstGeom prst="straightConnector1">
              <a:avLst/>
            </a:prstGeom>
            <a:noFill/>
            <a:ln w="57150" algn="ctr">
              <a:solidFill>
                <a:schemeClr val="tx2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683" name="TextBox 7">
              <a:extLst>
                <a:ext uri="{FF2B5EF4-FFF2-40B4-BE49-F238E27FC236}">
                  <a16:creationId xmlns:a16="http://schemas.microsoft.com/office/drawing/2014/main" id="{1ADEB431-E8E7-1B41-9A21-0EC3F24D8F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9800" y="1828800"/>
              <a:ext cx="348524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>
                  <a:solidFill>
                    <a:schemeClr val="tx1"/>
                  </a:solidFill>
                </a:rPr>
                <a:t>support from ground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5FA895F8-505E-9A45-B80A-35AC29941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410200"/>
            <a:ext cx="28273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</a:rPr>
              <a:t>Net force ∑</a:t>
            </a:r>
            <a:r>
              <a:rPr lang="en-US" altLang="en-US" sz="2800" b="0" i="1">
                <a:solidFill>
                  <a:schemeClr val="accent2"/>
                </a:solidFill>
              </a:rPr>
              <a:t>F</a:t>
            </a:r>
            <a:r>
              <a:rPr lang="en-US" altLang="en-US" sz="2800" b="0">
                <a:solidFill>
                  <a:schemeClr val="accent2"/>
                </a:solidFill>
              </a:rPr>
              <a:t> = 0</a:t>
            </a:r>
          </a:p>
        </p:txBody>
      </p:sp>
      <p:grpSp>
        <p:nvGrpSpPr>
          <p:cNvPr id="5" name="Group 17">
            <a:extLst>
              <a:ext uri="{FF2B5EF4-FFF2-40B4-BE49-F238E27FC236}">
                <a16:creationId xmlns:a16="http://schemas.microsoft.com/office/drawing/2014/main" id="{0646EBA0-78C8-BD4F-B9B6-130CE9407E39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2433638" cy="1219200"/>
            <a:chOff x="2133600" y="4038600"/>
            <a:chExt cx="2432871" cy="1219200"/>
          </a:xfrm>
        </p:grpSpPr>
        <p:cxnSp>
          <p:nvCxnSpPr>
            <p:cNvPr id="28680" name="Straight Arrow Connector 9">
              <a:extLst>
                <a:ext uri="{FF2B5EF4-FFF2-40B4-BE49-F238E27FC236}">
                  <a16:creationId xmlns:a16="http://schemas.microsoft.com/office/drawing/2014/main" id="{1C78E96C-E508-1546-AF89-9122CBF77E0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1524794" y="4647406"/>
              <a:ext cx="1219200" cy="1588"/>
            </a:xfrm>
            <a:prstGeom prst="straightConnector1">
              <a:avLst/>
            </a:prstGeom>
            <a:noFill/>
            <a:ln w="57150" algn="ctr">
              <a:solidFill>
                <a:schemeClr val="tx2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681" name="TextBox 10">
              <a:extLst>
                <a:ext uri="{FF2B5EF4-FFF2-40B4-BE49-F238E27FC236}">
                  <a16:creationId xmlns:a16="http://schemas.microsoft.com/office/drawing/2014/main" id="{510E5A11-3173-F44D-8DC2-8F8272AC58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9800" y="4267200"/>
              <a:ext cx="235667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>
                  <a:solidFill>
                    <a:schemeClr val="tx1"/>
                  </a:solidFill>
                </a:rPr>
                <a:t>anvil’s weight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4380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7C9C0-70BE-C04E-8EE2-3E77DD75DA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Tension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443B2D-E6D0-1A4C-9D1A-6E35B0C0E6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 cables, ropes, chains, </a:t>
            </a:r>
            <a:r>
              <a:rPr lang="en-US" dirty="0" err="1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708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CCC0D-F032-7D42-AB90-4FC675889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195C2-9F00-6B48-8333-0D5CE13E7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Acts </a:t>
            </a:r>
            <a:r>
              <a:rPr lang="en-US" dirty="0">
                <a:solidFill>
                  <a:schemeClr val="accent2"/>
                </a:solidFill>
              </a:rPr>
              <a:t>inward</a:t>
            </a:r>
            <a:r>
              <a:rPr lang="en-US" dirty="0"/>
              <a:t> along the cable</a:t>
            </a:r>
          </a:p>
          <a:p>
            <a:r>
              <a:rPr lang="en-US" dirty="0"/>
              <a:t>Often a force of </a:t>
            </a:r>
            <a:r>
              <a:rPr lang="en-US" dirty="0">
                <a:solidFill>
                  <a:schemeClr val="accent2"/>
                </a:solidFill>
              </a:rPr>
              <a:t>constraint</a:t>
            </a:r>
          </a:p>
          <a:p>
            <a:pPr lvl="1"/>
            <a:r>
              <a:rPr lang="en-US" dirty="0"/>
              <a:t>inextensible cable</a:t>
            </a:r>
          </a:p>
          <a:p>
            <a:pPr lvl="1"/>
            <a:r>
              <a:rPr lang="en-US" dirty="0"/>
              <a:t>Constant distance between ends</a:t>
            </a:r>
          </a:p>
        </p:txBody>
      </p:sp>
    </p:spTree>
    <p:extLst>
      <p:ext uri="{BB962C8B-B14F-4D97-AF65-F5344CB8AC3E}">
        <p14:creationId xmlns:p14="http://schemas.microsoft.com/office/powerpoint/2010/main" val="3100324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57B949ED-A02E-3F4C-8A61-007545EA35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</a:t>
            </a: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11BDDCB0-FE1D-5040-B0DB-C34D1C4A8D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590800"/>
            <a:ext cx="8229600" cy="1851284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sz="2800" dirty="0"/>
              <a:t>A hammock slung between trees 8</a:t>
            </a:r>
            <a:r>
              <a:rPr lang="en-US" altLang="en-US" sz="2800" dirty="0">
                <a:cs typeface="Arial" panose="020B0604020202020204" pitchFamily="34" charset="0"/>
              </a:rPr>
              <a:t> </a:t>
            </a:r>
            <a:r>
              <a:rPr lang="en-US" altLang="en-US" sz="2800" dirty="0"/>
              <a:t>m apart sags 1</a:t>
            </a:r>
            <a:r>
              <a:rPr lang="en-US" altLang="en-US" sz="2800" dirty="0">
                <a:cs typeface="Arial" panose="020B0604020202020204" pitchFamily="34" charset="0"/>
              </a:rPr>
              <a:t> </a:t>
            </a:r>
            <a:r>
              <a:rPr lang="en-US" altLang="en-US" sz="2800" dirty="0"/>
              <a:t>m when a person lies in it.  What is the tension of each rope holding the hammock?</a:t>
            </a:r>
          </a:p>
          <a:p>
            <a:pPr marL="0" indent="0">
              <a:buFontTx/>
              <a:buNone/>
            </a:pPr>
            <a:r>
              <a:rPr lang="en-US" altLang="en-US" sz="2800" dirty="0">
                <a:solidFill>
                  <a:schemeClr val="accent2"/>
                </a:solidFill>
              </a:rPr>
              <a:t>First, claim what you expect.</a:t>
            </a:r>
          </a:p>
        </p:txBody>
      </p:sp>
      <p:sp>
        <p:nvSpPr>
          <p:cNvPr id="17411" name="Rectangle 4">
            <a:extLst>
              <a:ext uri="{FF2B5EF4-FFF2-40B4-BE49-F238E27FC236}">
                <a16:creationId xmlns:a16="http://schemas.microsoft.com/office/drawing/2014/main" id="{1BF77EE6-ED79-024D-BA62-F997DD7DF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649" y="4518284"/>
            <a:ext cx="8229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chemeClr val="accent2"/>
              </a:buClr>
              <a:buFontTx/>
              <a:buAutoNum type="alphaUcPeriod"/>
            </a:pPr>
            <a:r>
              <a:rPr lang="en-US" altLang="en-US" sz="2400" b="0" dirty="0"/>
              <a:t>Equal to the weight of the person.</a:t>
            </a:r>
          </a:p>
          <a:p>
            <a:pPr>
              <a:buClr>
                <a:schemeClr val="accent2"/>
              </a:buClr>
              <a:buFontTx/>
              <a:buAutoNum type="alphaUcPeriod"/>
            </a:pPr>
            <a:r>
              <a:rPr lang="en-US" altLang="en-US" sz="2400" b="0" dirty="0"/>
              <a:t>Half the weight of the person.</a:t>
            </a:r>
          </a:p>
          <a:p>
            <a:pPr>
              <a:buClr>
                <a:schemeClr val="accent2"/>
              </a:buClr>
              <a:buFontTx/>
              <a:buAutoNum type="alphaUcPeriod"/>
            </a:pPr>
            <a:r>
              <a:rPr lang="en-US" altLang="en-US" sz="2400" b="0" dirty="0"/>
              <a:t>More than the weight of the person.</a:t>
            </a:r>
          </a:p>
          <a:p>
            <a:pPr>
              <a:buClr>
                <a:schemeClr val="accent2"/>
              </a:buClr>
              <a:buFontTx/>
              <a:buAutoNum type="alphaUcPeriod"/>
            </a:pPr>
            <a:r>
              <a:rPr lang="en-US" altLang="en-US" sz="2400" b="0" dirty="0"/>
              <a:t>Less than the weight of the person, but more than half.</a:t>
            </a:r>
          </a:p>
        </p:txBody>
      </p:sp>
      <p:grpSp>
        <p:nvGrpSpPr>
          <p:cNvPr id="17412" name="Group 5">
            <a:extLst>
              <a:ext uri="{FF2B5EF4-FFF2-40B4-BE49-F238E27FC236}">
                <a16:creationId xmlns:a16="http://schemas.microsoft.com/office/drawing/2014/main" id="{7B23D8FF-4BF7-374C-B455-D6827024520E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1403350"/>
            <a:ext cx="6329363" cy="730250"/>
            <a:chOff x="960" y="753"/>
            <a:chExt cx="3987" cy="460"/>
          </a:xfrm>
        </p:grpSpPr>
        <p:sp>
          <p:nvSpPr>
            <p:cNvPr id="17429" name="Line 6">
              <a:extLst>
                <a:ext uri="{FF2B5EF4-FFF2-40B4-BE49-F238E27FC236}">
                  <a16:creationId xmlns:a16="http://schemas.microsoft.com/office/drawing/2014/main" id="{EE351BA0-6D2B-A448-ABF2-77131D175C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768"/>
              <a:ext cx="1104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430" name="Group 7">
              <a:extLst>
                <a:ext uri="{FF2B5EF4-FFF2-40B4-BE49-F238E27FC236}">
                  <a16:creationId xmlns:a16="http://schemas.microsoft.com/office/drawing/2014/main" id="{9ADD84F1-205D-AA40-9134-CCAAF781D2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0" y="912"/>
              <a:ext cx="1798" cy="301"/>
              <a:chOff x="2050" y="912"/>
              <a:chExt cx="1798" cy="301"/>
            </a:xfrm>
          </p:grpSpPr>
          <p:sp>
            <p:nvSpPr>
              <p:cNvPr id="17432" name="Oval 8">
                <a:extLst>
                  <a:ext uri="{FF2B5EF4-FFF2-40B4-BE49-F238E27FC236}">
                    <a16:creationId xmlns:a16="http://schemas.microsoft.com/office/drawing/2014/main" id="{63FAAE26-BAA4-294F-9108-25869B054A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1222586">
                <a:off x="3504" y="912"/>
                <a:ext cx="48" cy="192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7433" name="Oval 9">
                <a:extLst>
                  <a:ext uri="{FF2B5EF4-FFF2-40B4-BE49-F238E27FC236}">
                    <a16:creationId xmlns:a16="http://schemas.microsoft.com/office/drawing/2014/main" id="{98065AF3-315A-F84F-8A92-9ECFECED5E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1222586">
                <a:off x="3552" y="912"/>
                <a:ext cx="48" cy="192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7434" name="Oval 10">
                <a:extLst>
                  <a:ext uri="{FF2B5EF4-FFF2-40B4-BE49-F238E27FC236}">
                    <a16:creationId xmlns:a16="http://schemas.microsoft.com/office/drawing/2014/main" id="{8FE021FE-DDF8-1846-AC94-F817C01783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285574">
                <a:off x="2256" y="960"/>
                <a:ext cx="288" cy="192"/>
              </a:xfrm>
              <a:prstGeom prst="ellipse">
                <a:avLst/>
              </a:prstGeom>
              <a:solidFill>
                <a:srgbClr val="CC996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7435" name="Freeform 11">
                <a:extLst>
                  <a:ext uri="{FF2B5EF4-FFF2-40B4-BE49-F238E27FC236}">
                    <a16:creationId xmlns:a16="http://schemas.microsoft.com/office/drawing/2014/main" id="{D535D66F-8D71-1848-9555-E50C644CE7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0" y="1026"/>
                <a:ext cx="1798" cy="187"/>
              </a:xfrm>
              <a:custGeom>
                <a:avLst/>
                <a:gdLst>
                  <a:gd name="T0" fmla="*/ 8 w 1798"/>
                  <a:gd name="T1" fmla="*/ 24 h 187"/>
                  <a:gd name="T2" fmla="*/ 734 w 1798"/>
                  <a:gd name="T3" fmla="*/ 186 h 187"/>
                  <a:gd name="T4" fmla="*/ 1790 w 1798"/>
                  <a:gd name="T5" fmla="*/ 18 h 187"/>
                  <a:gd name="T6" fmla="*/ 686 w 1798"/>
                  <a:gd name="T7" fmla="*/ 75 h 187"/>
                  <a:gd name="T8" fmla="*/ 8 w 1798"/>
                  <a:gd name="T9" fmla="*/ 24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98"/>
                  <a:gd name="T16" fmla="*/ 0 h 187"/>
                  <a:gd name="T17" fmla="*/ 1798 w 1798"/>
                  <a:gd name="T18" fmla="*/ 187 h 18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98" h="187">
                    <a:moveTo>
                      <a:pt x="8" y="24"/>
                    </a:moveTo>
                    <a:cubicBezTo>
                      <a:pt x="16" y="42"/>
                      <a:pt x="437" y="187"/>
                      <a:pt x="734" y="186"/>
                    </a:cubicBezTo>
                    <a:cubicBezTo>
                      <a:pt x="1022" y="186"/>
                      <a:pt x="1798" y="36"/>
                      <a:pt x="1790" y="18"/>
                    </a:cubicBezTo>
                    <a:cubicBezTo>
                      <a:pt x="1782" y="0"/>
                      <a:pt x="983" y="74"/>
                      <a:pt x="686" y="75"/>
                    </a:cubicBezTo>
                    <a:cubicBezTo>
                      <a:pt x="398" y="75"/>
                      <a:pt x="0" y="6"/>
                      <a:pt x="8" y="2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431" name="Line 12">
              <a:extLst>
                <a:ext uri="{FF2B5EF4-FFF2-40B4-BE49-F238E27FC236}">
                  <a16:creationId xmlns:a16="http://schemas.microsoft.com/office/drawing/2014/main" id="{D105D650-8612-BA4A-9CAC-48B7963A59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3" y="753"/>
              <a:ext cx="1104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13" name="Text Box 13">
            <a:extLst>
              <a:ext uri="{FF2B5EF4-FFF2-40B4-BE49-F238E27FC236}">
                <a16:creationId xmlns:a16="http://schemas.microsoft.com/office/drawing/2014/main" id="{D9EB6975-B915-9443-BE4D-B4DDA7D968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1336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0">
                <a:solidFill>
                  <a:schemeClr val="tx1"/>
                </a:solidFill>
              </a:rPr>
              <a:t>8 m</a:t>
            </a:r>
          </a:p>
        </p:txBody>
      </p:sp>
      <p:sp>
        <p:nvSpPr>
          <p:cNvPr id="17414" name="Line 14">
            <a:extLst>
              <a:ext uri="{FF2B5EF4-FFF2-40B4-BE49-F238E27FC236}">
                <a16:creationId xmlns:a16="http://schemas.microsoft.com/office/drawing/2014/main" id="{6BCF88C9-594C-2C46-8432-E7626317BD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23622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5" name="Line 15">
            <a:extLst>
              <a:ext uri="{FF2B5EF4-FFF2-40B4-BE49-F238E27FC236}">
                <a16:creationId xmlns:a16="http://schemas.microsoft.com/office/drawing/2014/main" id="{C0E4FCD0-6A47-494B-9E67-90403DEBB87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3622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Text Box 16">
            <a:extLst>
              <a:ext uri="{FF2B5EF4-FFF2-40B4-BE49-F238E27FC236}">
                <a16:creationId xmlns:a16="http://schemas.microsoft.com/office/drawing/2014/main" id="{B812CF02-3548-B745-9398-77717E013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50" y="15240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0" dirty="0">
                <a:solidFill>
                  <a:schemeClr val="tx1"/>
                </a:solidFill>
              </a:rPr>
              <a:t>1 m</a:t>
            </a:r>
          </a:p>
        </p:txBody>
      </p:sp>
      <p:sp>
        <p:nvSpPr>
          <p:cNvPr id="17417" name="Line 17">
            <a:extLst>
              <a:ext uri="{FF2B5EF4-FFF2-40B4-BE49-F238E27FC236}">
                <a16:creationId xmlns:a16="http://schemas.microsoft.com/office/drawing/2014/main" id="{53F1A347-8D28-AF4F-BC14-5363E452CAD1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1371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7418" name="Group 18">
            <a:extLst>
              <a:ext uri="{FF2B5EF4-FFF2-40B4-BE49-F238E27FC236}">
                <a16:creationId xmlns:a16="http://schemas.microsoft.com/office/drawing/2014/main" id="{FE628A61-873D-534C-8587-5CC1F6E0203D}"/>
              </a:ext>
            </a:extLst>
          </p:cNvPr>
          <p:cNvGrpSpPr>
            <a:grpSpLocks/>
          </p:cNvGrpSpPr>
          <p:nvPr/>
        </p:nvGrpSpPr>
        <p:grpSpPr bwMode="auto">
          <a:xfrm>
            <a:off x="1752599" y="1143000"/>
            <a:ext cx="5402263" cy="1219200"/>
            <a:chOff x="1104" y="720"/>
            <a:chExt cx="3403" cy="768"/>
          </a:xfrm>
        </p:grpSpPr>
        <p:sp>
          <p:nvSpPr>
            <p:cNvPr id="17419" name="AutoShape 19">
              <a:extLst>
                <a:ext uri="{FF2B5EF4-FFF2-40B4-BE49-F238E27FC236}">
                  <a16:creationId xmlns:a16="http://schemas.microsoft.com/office/drawing/2014/main" id="{45404DAC-B08C-914C-AA70-B6E66A7103C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698898">
              <a:off x="1152" y="1062"/>
              <a:ext cx="432" cy="98"/>
            </a:xfrm>
            <a:prstGeom prst="rightArrow">
              <a:avLst>
                <a:gd name="adj1" fmla="val 50000"/>
                <a:gd name="adj2" fmla="val 112500"/>
              </a:avLst>
            </a:prstGeom>
            <a:solidFill>
              <a:srgbClr val="FF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7420" name="AutoShape 20">
              <a:extLst>
                <a:ext uri="{FF2B5EF4-FFF2-40B4-BE49-F238E27FC236}">
                  <a16:creationId xmlns:a16="http://schemas.microsoft.com/office/drawing/2014/main" id="{09F6E97A-E25A-3F49-8E8D-5441C12D672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9901102" flipH="1">
              <a:off x="4075" y="1062"/>
              <a:ext cx="432" cy="96"/>
            </a:xfrm>
            <a:prstGeom prst="rightArrow">
              <a:avLst>
                <a:gd name="adj1" fmla="val 50000"/>
                <a:gd name="adj2" fmla="val 112500"/>
              </a:avLst>
            </a:prstGeom>
            <a:solidFill>
              <a:srgbClr val="FF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7421" name="AutoShape 21">
              <a:extLst>
                <a:ext uri="{FF2B5EF4-FFF2-40B4-BE49-F238E27FC236}">
                  <a16:creationId xmlns:a16="http://schemas.microsoft.com/office/drawing/2014/main" id="{A7A77914-6FF6-DA4A-B349-FFC4F61CB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960"/>
              <a:ext cx="240" cy="240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7422" name="Text Box 22">
              <a:extLst>
                <a:ext uri="{FF2B5EF4-FFF2-40B4-BE49-F238E27FC236}">
                  <a16:creationId xmlns:a16="http://schemas.microsoft.com/office/drawing/2014/main" id="{4F3964DA-05FF-3945-A253-3D78D55167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" y="720"/>
              <a:ext cx="57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0">
                  <a:solidFill>
                    <a:srgbClr val="804000"/>
                  </a:solidFill>
                </a:rPr>
                <a:t>weight</a:t>
              </a:r>
            </a:p>
          </p:txBody>
        </p:sp>
        <p:grpSp>
          <p:nvGrpSpPr>
            <p:cNvPr id="17423" name="Group 23">
              <a:extLst>
                <a:ext uri="{FF2B5EF4-FFF2-40B4-BE49-F238E27FC236}">
                  <a16:creationId xmlns:a16="http://schemas.microsoft.com/office/drawing/2014/main" id="{4EA811DF-54BA-BA4C-8EEC-CB74D02366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24" y="1152"/>
              <a:ext cx="253" cy="327"/>
              <a:chOff x="1526" y="2537"/>
              <a:chExt cx="253" cy="327"/>
            </a:xfrm>
          </p:grpSpPr>
          <p:sp>
            <p:nvSpPr>
              <p:cNvPr id="17427" name="Text Box 24">
                <a:extLst>
                  <a:ext uri="{FF2B5EF4-FFF2-40B4-BE49-F238E27FC236}">
                    <a16:creationId xmlns:a16="http://schemas.microsoft.com/office/drawing/2014/main" id="{6B1BFB2C-466A-0F48-80A1-29E678DCB9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26" y="2537"/>
                <a:ext cx="2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800" b="0" i="1" dirty="0">
                    <a:solidFill>
                      <a:srgbClr val="9A3344"/>
                    </a:solidFill>
                  </a:rPr>
                  <a:t>F</a:t>
                </a:r>
                <a:endParaRPr lang="en-US" altLang="en-US" sz="1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428" name="Line 25">
                <a:extLst>
                  <a:ext uri="{FF2B5EF4-FFF2-40B4-BE49-F238E27FC236}">
                    <a16:creationId xmlns:a16="http://schemas.microsoft.com/office/drawing/2014/main" id="{B1B04039-4588-A14F-AC7B-5F0CC65CCB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29" y="2576"/>
                <a:ext cx="144" cy="0"/>
              </a:xfrm>
              <a:prstGeom prst="line">
                <a:avLst/>
              </a:prstGeom>
              <a:noFill/>
              <a:ln w="19050">
                <a:solidFill>
                  <a:srgbClr val="800000"/>
                </a:solidFill>
                <a:round/>
                <a:headEnd/>
                <a:tailEnd type="arrow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7424" name="Group 26">
              <a:extLst>
                <a:ext uri="{FF2B5EF4-FFF2-40B4-BE49-F238E27FC236}">
                  <a16:creationId xmlns:a16="http://schemas.microsoft.com/office/drawing/2014/main" id="{CF66B382-B382-3B42-B8D1-C3519BF0F4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4" y="1161"/>
              <a:ext cx="253" cy="327"/>
              <a:chOff x="1574" y="2537"/>
              <a:chExt cx="253" cy="327"/>
            </a:xfrm>
          </p:grpSpPr>
          <p:sp>
            <p:nvSpPr>
              <p:cNvPr id="17425" name="Text Box 27">
                <a:extLst>
                  <a:ext uri="{FF2B5EF4-FFF2-40B4-BE49-F238E27FC236}">
                    <a16:creationId xmlns:a16="http://schemas.microsoft.com/office/drawing/2014/main" id="{C1AB5920-2BB8-4645-B6BA-3E2DD0750E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74" y="2537"/>
                <a:ext cx="25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800" b="0" i="1">
                    <a:solidFill>
                      <a:srgbClr val="9A3344"/>
                    </a:solidFill>
                  </a:rPr>
                  <a:t>F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7426" name="Line 28">
                <a:extLst>
                  <a:ext uri="{FF2B5EF4-FFF2-40B4-BE49-F238E27FC236}">
                    <a16:creationId xmlns:a16="http://schemas.microsoft.com/office/drawing/2014/main" id="{3C17EFB9-314D-3049-9BDA-6DF3BFE774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64" y="2576"/>
                <a:ext cx="144" cy="0"/>
              </a:xfrm>
              <a:prstGeom prst="line">
                <a:avLst/>
              </a:prstGeom>
              <a:noFill/>
              <a:ln w="19050">
                <a:solidFill>
                  <a:srgbClr val="800000"/>
                </a:solidFill>
                <a:round/>
                <a:headEnd/>
                <a:tailEnd type="arrow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61298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uild="p"/>
      <p:bldP spid="174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32F41-1E74-8148-9F47-2960D14C4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Pulleys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38675-31CE-2249-9B98-C3B644223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4419600" cy="2514600"/>
          </a:xfrm>
        </p:spPr>
        <p:txBody>
          <a:bodyPr/>
          <a:lstStyle/>
          <a:p>
            <a:r>
              <a:rPr lang="en-US" dirty="0"/>
              <a:t>Assumed frictionless</a:t>
            </a:r>
          </a:p>
          <a:p>
            <a:r>
              <a:rPr lang="en-US" dirty="0"/>
              <a:t>Re-direct tension</a:t>
            </a:r>
          </a:p>
          <a:p>
            <a:r>
              <a:rPr lang="en-US" dirty="0"/>
              <a:t>Maintain magnitude</a:t>
            </a:r>
          </a:p>
        </p:txBody>
      </p:sp>
      <p:sp>
        <p:nvSpPr>
          <p:cNvPr id="4" name="Trapezoid 3">
            <a:extLst>
              <a:ext uri="{FF2B5EF4-FFF2-40B4-BE49-F238E27FC236}">
                <a16:creationId xmlns:a16="http://schemas.microsoft.com/office/drawing/2014/main" id="{0EFF9E5D-5CA3-ED4B-B808-FC16B3D3ACB6}"/>
              </a:ext>
            </a:extLst>
          </p:cNvPr>
          <p:cNvSpPr/>
          <p:nvPr/>
        </p:nvSpPr>
        <p:spPr>
          <a:xfrm>
            <a:off x="5486400" y="2895600"/>
            <a:ext cx="533400" cy="381000"/>
          </a:xfrm>
          <a:prstGeom prst="trapezoid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FC2F37A-CED3-6446-B3A4-02D2DA48EACD}"/>
              </a:ext>
            </a:extLst>
          </p:cNvPr>
          <p:cNvCxnSpPr>
            <a:stCxn id="4" idx="0"/>
            <a:endCxn id="5" idx="2"/>
          </p:cNvCxnSpPr>
          <p:nvPr/>
        </p:nvCxnSpPr>
        <p:spPr>
          <a:xfrm flipV="1">
            <a:off x="5753100" y="1966119"/>
            <a:ext cx="0" cy="929481"/>
          </a:xfrm>
          <a:prstGeom prst="line">
            <a:avLst/>
          </a:prstGeom>
          <a:ln w="28575">
            <a:solidFill>
              <a:srgbClr val="945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62DA268-D93E-CC42-BF99-8CAFC0F837C0}"/>
              </a:ext>
            </a:extLst>
          </p:cNvPr>
          <p:cNvCxnSpPr>
            <a:cxnSpLocks/>
            <a:stCxn id="9" idx="3"/>
          </p:cNvCxnSpPr>
          <p:nvPr/>
        </p:nvCxnSpPr>
        <p:spPr>
          <a:xfrm flipH="1" flipV="1">
            <a:off x="6067893" y="1816219"/>
            <a:ext cx="617304" cy="749344"/>
          </a:xfrm>
          <a:prstGeom prst="line">
            <a:avLst/>
          </a:prstGeom>
          <a:ln w="28575">
            <a:solidFill>
              <a:srgbClr val="945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3732310-AD5E-8840-BEF8-DA4E580CF9A6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6922334" y="2056312"/>
            <a:ext cx="752214" cy="554386"/>
          </a:xfrm>
          <a:prstGeom prst="line">
            <a:avLst/>
          </a:prstGeom>
          <a:ln w="28575">
            <a:solidFill>
              <a:srgbClr val="945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AC3EF93-3709-F249-9CC7-6EAC0C05F921}"/>
              </a:ext>
            </a:extLst>
          </p:cNvPr>
          <p:cNvCxnSpPr/>
          <p:nvPr/>
        </p:nvCxnSpPr>
        <p:spPr>
          <a:xfrm flipV="1">
            <a:off x="8016615" y="2205961"/>
            <a:ext cx="0" cy="929481"/>
          </a:xfrm>
          <a:prstGeom prst="line">
            <a:avLst/>
          </a:prstGeom>
          <a:ln w="28575">
            <a:solidFill>
              <a:srgbClr val="945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B469BBCA-3DAC-0448-A0C5-9C52F4207269}"/>
              </a:ext>
            </a:extLst>
          </p:cNvPr>
          <p:cNvSpPr/>
          <p:nvPr/>
        </p:nvSpPr>
        <p:spPr>
          <a:xfrm>
            <a:off x="5753100" y="1775619"/>
            <a:ext cx="381000" cy="381000"/>
          </a:xfrm>
          <a:prstGeom prst="ellipse">
            <a:avLst/>
          </a:prstGeom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43388C8-AAFC-6145-ADDF-8CDEEFD7F82B}"/>
              </a:ext>
            </a:extLst>
          </p:cNvPr>
          <p:cNvSpPr/>
          <p:nvPr/>
        </p:nvSpPr>
        <p:spPr>
          <a:xfrm>
            <a:off x="6629401" y="2240359"/>
            <a:ext cx="381000" cy="381000"/>
          </a:xfrm>
          <a:prstGeom prst="ellipse">
            <a:avLst/>
          </a:prstGeom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335ED06-B2DC-C447-8F12-7CE481B71DD2}"/>
              </a:ext>
            </a:extLst>
          </p:cNvPr>
          <p:cNvSpPr/>
          <p:nvPr/>
        </p:nvSpPr>
        <p:spPr>
          <a:xfrm>
            <a:off x="7618752" y="2000516"/>
            <a:ext cx="381000" cy="381000"/>
          </a:xfrm>
          <a:prstGeom prst="ellipse">
            <a:avLst/>
          </a:prstGeom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D9B80A4-0ECC-E941-85E8-2E9533C46397}"/>
              </a:ext>
            </a:extLst>
          </p:cNvPr>
          <p:cNvSpPr txBox="1"/>
          <p:nvPr/>
        </p:nvSpPr>
        <p:spPr>
          <a:xfrm>
            <a:off x="5502454" y="2847774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92D050"/>
                </a:solidFill>
              </a:rPr>
              <a:t>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34567DB-998E-6946-B40E-2D1064966D5D}"/>
              </a:ext>
            </a:extLst>
          </p:cNvPr>
          <p:cNvSpPr txBox="1"/>
          <p:nvPr/>
        </p:nvSpPr>
        <p:spPr>
          <a:xfrm>
            <a:off x="532580" y="4337071"/>
            <a:ext cx="81542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4"/>
                </a:solidFill>
              </a:rPr>
              <a:t>Tension is </a:t>
            </a:r>
            <a:r>
              <a:rPr lang="en-US" sz="3200" i="1" dirty="0">
                <a:solidFill>
                  <a:schemeClr val="accent2"/>
                </a:solidFill>
              </a:rPr>
              <a:t>mg</a:t>
            </a:r>
            <a:r>
              <a:rPr lang="en-US" sz="3200" dirty="0">
                <a:solidFill>
                  <a:schemeClr val="accent4"/>
                </a:solidFill>
              </a:rPr>
              <a:t> in every segment of the cable</a:t>
            </a:r>
          </a:p>
        </p:txBody>
      </p:sp>
    </p:spTree>
    <p:extLst>
      <p:ext uri="{BB962C8B-B14F-4D97-AF65-F5344CB8AC3E}">
        <p14:creationId xmlns:p14="http://schemas.microsoft.com/office/powerpoint/2010/main" val="3394212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CE6A3E10-61A6-9045-8DA1-C1698E59C8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Friction</a:t>
            </a: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AF529B38-469B-FF4C-9472-F8947AB6BF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>
              <a:buSzPct val="90000"/>
              <a:buFont typeface="Times" pitchFamily="2" charset="0"/>
              <a:buChar char="•"/>
            </a:pPr>
            <a:r>
              <a:rPr lang="en-US" altLang="en-US">
                <a:ea typeface="ＭＳ Ｐゴシック" panose="020B0600070205080204" pitchFamily="34" charset="-128"/>
              </a:rPr>
              <a:t>another surface force</a:t>
            </a:r>
          </a:p>
          <a:p>
            <a:pPr>
              <a:buClr>
                <a:schemeClr val="tx1"/>
              </a:buClr>
              <a:buSzPct val="90000"/>
              <a:buFont typeface="Times" pitchFamily="2" charset="0"/>
              <a:buChar char="•"/>
            </a:pPr>
            <a:r>
              <a:rPr lang="en-US" altLang="en-US">
                <a:solidFill>
                  <a:srgbClr val="3519CA"/>
                </a:solidFill>
                <a:ea typeface="ＭＳ Ｐゴシック" panose="020B0600070205080204" pitchFamily="34" charset="-128"/>
              </a:rPr>
              <a:t>parallel</a:t>
            </a:r>
            <a:r>
              <a:rPr lang="en-US" altLang="en-US">
                <a:ea typeface="ＭＳ Ｐゴシック" panose="020B0600070205080204" pitchFamily="34" charset="-128"/>
              </a:rPr>
              <a:t> to the surface, opposing sliding</a:t>
            </a:r>
          </a:p>
        </p:txBody>
      </p:sp>
      <p:pic>
        <p:nvPicPr>
          <p:cNvPr id="24579" name="Picture 4">
            <a:extLst>
              <a:ext uri="{FF2B5EF4-FFF2-40B4-BE49-F238E27FC236}">
                <a16:creationId xmlns:a16="http://schemas.microsoft.com/office/drawing/2014/main" id="{AB4CE5A5-147B-FA4C-AE47-68FF57BDE1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352800"/>
            <a:ext cx="3657600" cy="2438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80" name="Text Box 5">
            <a:extLst>
              <a:ext uri="{FF2B5EF4-FFF2-40B4-BE49-F238E27FC236}">
                <a16:creationId xmlns:a16="http://schemas.microsoft.com/office/drawing/2014/main" id="{9BD01C7C-3E14-EA41-B53C-FDC7CF725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6475" y="5867400"/>
            <a:ext cx="4591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 i="1">
                <a:solidFill>
                  <a:schemeClr val="tx1"/>
                </a:solidFill>
              </a:rPr>
              <a:t>Source:</a:t>
            </a:r>
            <a:r>
              <a:rPr lang="en-US" altLang="en-US" sz="1800" b="0">
                <a:solidFill>
                  <a:schemeClr val="tx1"/>
                </a:solidFill>
              </a:rPr>
              <a:t> Young and Freedman, Figure 4.2</a:t>
            </a:r>
            <a:r>
              <a:rPr lang="en-US" altLang="en-US" sz="1800">
                <a:solidFill>
                  <a:schemeClr val="tx1"/>
                </a:solidFill>
              </a:rPr>
              <a:t> </a:t>
            </a:r>
            <a:r>
              <a:rPr lang="en-US" altLang="en-US" sz="1800" b="0">
                <a:solidFill>
                  <a:schemeClr val="tx1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41152005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1CB0F514-38D2-094B-BA4F-5A50D765E6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Friction</a:t>
            </a:r>
          </a:p>
        </p:txBody>
      </p:sp>
      <p:sp>
        <p:nvSpPr>
          <p:cNvPr id="275459" name="Rectangle 3">
            <a:extLst>
              <a:ext uri="{FF2B5EF4-FFF2-40B4-BE49-F238E27FC236}">
                <a16:creationId xmlns:a16="http://schemas.microsoft.com/office/drawing/2014/main" id="{A5E5FEBE-3F4A-3646-BF96-71B9B06FE3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76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Commonplace but complicated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Surface friction acts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parallel</a:t>
            </a:r>
            <a:r>
              <a:rPr lang="en-US" altLang="en-US">
                <a:ea typeface="ＭＳ Ｐゴシック" panose="020B0600070205080204" pitchFamily="34" charset="-128"/>
              </a:rPr>
              <a:t> to a surface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Friction </a:t>
            </a:r>
            <a:r>
              <a:rPr lang="en-US" altLang="en-US" i="1">
                <a:solidFill>
                  <a:srgbClr val="9A3344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opposes</a:t>
            </a:r>
            <a:r>
              <a:rPr lang="en-US" altLang="en-US">
                <a:ea typeface="ＭＳ Ｐゴシック" panose="020B0600070205080204" pitchFamily="34" charset="-128"/>
              </a:rPr>
              <a:t> applied sliding force </a:t>
            </a:r>
            <a:r>
              <a:rPr lang="en-US" altLang="en-US" i="1">
                <a:solidFill>
                  <a:srgbClr val="800000"/>
                </a:solidFill>
                <a:ea typeface="ＭＳ Ｐゴシック" panose="020B0600070205080204" pitchFamily="34" charset="-128"/>
              </a:rPr>
              <a:t>F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26627" name="Group 4">
            <a:extLst>
              <a:ext uri="{FF2B5EF4-FFF2-40B4-BE49-F238E27FC236}">
                <a16:creationId xmlns:a16="http://schemas.microsoft.com/office/drawing/2014/main" id="{0AE52C23-5C7E-CD45-94FE-F383331B0E9D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3581400"/>
            <a:ext cx="6142038" cy="1752600"/>
            <a:chOff x="1248" y="2064"/>
            <a:chExt cx="3869" cy="1104"/>
          </a:xfrm>
        </p:grpSpPr>
        <p:grpSp>
          <p:nvGrpSpPr>
            <p:cNvPr id="26628" name="Group 5">
              <a:extLst>
                <a:ext uri="{FF2B5EF4-FFF2-40B4-BE49-F238E27FC236}">
                  <a16:creationId xmlns:a16="http://schemas.microsoft.com/office/drawing/2014/main" id="{61AB3AFE-48B1-6A4E-BCC7-4262C17AB0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8" y="2544"/>
              <a:ext cx="3456" cy="624"/>
              <a:chOff x="1248" y="2640"/>
              <a:chExt cx="3456" cy="624"/>
            </a:xfrm>
          </p:grpSpPr>
          <p:sp>
            <p:nvSpPr>
              <p:cNvPr id="26634" name="Rectangle 6" descr="Dark upward diagonal">
                <a:extLst>
                  <a:ext uri="{FF2B5EF4-FFF2-40B4-BE49-F238E27FC236}">
                    <a16:creationId xmlns:a16="http://schemas.microsoft.com/office/drawing/2014/main" id="{675416C1-D9DC-9F49-A7D2-6CF296E701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976"/>
                <a:ext cx="3456" cy="288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6635" name="Line 7">
                <a:extLst>
                  <a:ext uri="{FF2B5EF4-FFF2-40B4-BE49-F238E27FC236}">
                    <a16:creationId xmlns:a16="http://schemas.microsoft.com/office/drawing/2014/main" id="{0CB53790-4D09-814C-9820-F16BAEA041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976"/>
                <a:ext cx="345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6" name="Rectangle 8" descr="Narrow vertical">
                <a:extLst>
                  <a:ext uri="{FF2B5EF4-FFF2-40B4-BE49-F238E27FC236}">
                    <a16:creationId xmlns:a16="http://schemas.microsoft.com/office/drawing/2014/main" id="{80C19438-A43B-7145-84D7-CB7FABD6C9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2640"/>
                <a:ext cx="720" cy="336"/>
              </a:xfrm>
              <a:prstGeom prst="rect">
                <a:avLst/>
              </a:prstGeom>
              <a:blipFill dpi="0" rotWithShape="0">
                <a:blip r:embed="rId3"/>
                <a:srcRect/>
                <a:tile tx="0" ty="0" sx="100000" sy="100000" flip="none" algn="tl"/>
              </a:blip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6637" name="Text Box 9">
                <a:extLst>
                  <a:ext uri="{FF2B5EF4-FFF2-40B4-BE49-F238E27FC236}">
                    <a16:creationId xmlns:a16="http://schemas.microsoft.com/office/drawing/2014/main" id="{485BDC9F-61E7-3941-A9CB-0B801CF962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76" y="264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 i="1">
                    <a:solidFill>
                      <a:srgbClr val="9A3344"/>
                    </a:solidFill>
                  </a:rPr>
                  <a:t>F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6638" name="Text Box 10">
                <a:extLst>
                  <a:ext uri="{FF2B5EF4-FFF2-40B4-BE49-F238E27FC236}">
                    <a16:creationId xmlns:a16="http://schemas.microsoft.com/office/drawing/2014/main" id="{86531042-8464-1A49-9166-4F90D97AFC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48" y="264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 i="1">
                    <a:solidFill>
                      <a:srgbClr val="9A3344"/>
                    </a:solidFill>
                  </a:rPr>
                  <a:t>f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6639" name="Line 11">
                <a:extLst>
                  <a:ext uri="{FF2B5EF4-FFF2-40B4-BE49-F238E27FC236}">
                    <a16:creationId xmlns:a16="http://schemas.microsoft.com/office/drawing/2014/main" id="{C247C096-1196-5C4C-B862-75508B8455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12" y="2784"/>
                <a:ext cx="384" cy="0"/>
              </a:xfrm>
              <a:prstGeom prst="line">
                <a:avLst/>
              </a:prstGeom>
              <a:noFill/>
              <a:ln w="28575">
                <a:solidFill>
                  <a:srgbClr val="9A3344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40" name="Line 12">
                <a:extLst>
                  <a:ext uri="{FF2B5EF4-FFF2-40B4-BE49-F238E27FC236}">
                    <a16:creationId xmlns:a16="http://schemas.microsoft.com/office/drawing/2014/main" id="{4903F1AD-BA3D-8242-8828-D4717BDCF3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6" y="2784"/>
                <a:ext cx="384" cy="0"/>
              </a:xfrm>
              <a:prstGeom prst="line">
                <a:avLst/>
              </a:prstGeom>
              <a:noFill/>
              <a:ln w="28575">
                <a:solidFill>
                  <a:srgbClr val="9A3344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6629" name="Group 13">
              <a:extLst>
                <a:ext uri="{FF2B5EF4-FFF2-40B4-BE49-F238E27FC236}">
                  <a16:creationId xmlns:a16="http://schemas.microsoft.com/office/drawing/2014/main" id="{692BC189-44BA-9E4E-825B-B15ECA0B2F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92" y="2064"/>
              <a:ext cx="2525" cy="480"/>
              <a:chOff x="2592" y="2064"/>
              <a:chExt cx="2525" cy="480"/>
            </a:xfrm>
          </p:grpSpPr>
          <p:grpSp>
            <p:nvGrpSpPr>
              <p:cNvPr id="26630" name="Group 14">
                <a:extLst>
                  <a:ext uri="{FF2B5EF4-FFF2-40B4-BE49-F238E27FC236}">
                    <a16:creationId xmlns:a16="http://schemas.microsoft.com/office/drawing/2014/main" id="{E10EA0D6-7A8A-E640-898A-C251EE9FCA4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2064"/>
                <a:ext cx="240" cy="480"/>
                <a:chOff x="2592" y="2160"/>
                <a:chExt cx="240" cy="480"/>
              </a:xfrm>
            </p:grpSpPr>
            <p:sp>
              <p:nvSpPr>
                <p:cNvPr id="26632" name="Text Box 15">
                  <a:extLst>
                    <a:ext uri="{FF2B5EF4-FFF2-40B4-BE49-F238E27FC236}">
                      <a16:creationId xmlns:a16="http://schemas.microsoft.com/office/drawing/2014/main" id="{95306B34-BD95-A248-B5E7-DEC439F6501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592" y="2208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400" b="0" i="1">
                      <a:solidFill>
                        <a:srgbClr val="006600"/>
                      </a:solidFill>
                    </a:rPr>
                    <a:t>N</a:t>
                  </a: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6633" name="Line 16">
                  <a:extLst>
                    <a:ext uri="{FF2B5EF4-FFF2-40B4-BE49-F238E27FC236}">
                      <a16:creationId xmlns:a16="http://schemas.microsoft.com/office/drawing/2014/main" id="{9363A9D5-D897-B34E-860F-7BC5C2A4DB4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32" y="2160"/>
                  <a:ext cx="0" cy="480"/>
                </a:xfrm>
                <a:prstGeom prst="line">
                  <a:avLst/>
                </a:prstGeom>
                <a:noFill/>
                <a:ln w="28575">
                  <a:solidFill>
                    <a:srgbClr val="0066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6631" name="Text Box 17">
                <a:extLst>
                  <a:ext uri="{FF2B5EF4-FFF2-40B4-BE49-F238E27FC236}">
                    <a16:creationId xmlns:a16="http://schemas.microsoft.com/office/drawing/2014/main" id="{C347F8C9-0F62-5E46-A9AF-2F51A80DC9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61" y="2124"/>
                <a:ext cx="225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 b="0">
                    <a:solidFill>
                      <a:srgbClr val="006600"/>
                    </a:solidFill>
                  </a:rPr>
                  <a:t>perpendicular (normal) force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34024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459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49402BFE-B957-8647-859D-888E3D0329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Friction</a:t>
            </a:r>
          </a:p>
        </p:txBody>
      </p:sp>
      <p:sp>
        <p:nvSpPr>
          <p:cNvPr id="276483" name="Rectangle 3">
            <a:extLst>
              <a:ext uri="{FF2B5EF4-FFF2-40B4-BE49-F238E27FC236}">
                <a16:creationId xmlns:a16="http://schemas.microsoft.com/office/drawing/2014/main" id="{F6D100CF-E9AD-6341-910D-B657C7B28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2578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003366"/>
              </a:buClr>
            </a:pPr>
            <a:endParaRPr lang="en-US" altLang="en-US" b="0"/>
          </a:p>
        </p:txBody>
      </p:sp>
      <p:grpSp>
        <p:nvGrpSpPr>
          <p:cNvPr id="27651" name="Group 4">
            <a:extLst>
              <a:ext uri="{FF2B5EF4-FFF2-40B4-BE49-F238E27FC236}">
                <a16:creationId xmlns:a16="http://schemas.microsoft.com/office/drawing/2014/main" id="{9D9F6308-EE67-C744-B49C-5DA8A1D425C6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1600200"/>
            <a:ext cx="6142038" cy="1752600"/>
            <a:chOff x="1248" y="2064"/>
            <a:chExt cx="3869" cy="1104"/>
          </a:xfrm>
        </p:grpSpPr>
        <p:grpSp>
          <p:nvGrpSpPr>
            <p:cNvPr id="27653" name="Group 5">
              <a:extLst>
                <a:ext uri="{FF2B5EF4-FFF2-40B4-BE49-F238E27FC236}">
                  <a16:creationId xmlns:a16="http://schemas.microsoft.com/office/drawing/2014/main" id="{28F7F867-1041-C44D-B92E-7F40FEC87B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8" y="2544"/>
              <a:ext cx="3456" cy="624"/>
              <a:chOff x="1248" y="2640"/>
              <a:chExt cx="3456" cy="624"/>
            </a:xfrm>
          </p:grpSpPr>
          <p:sp>
            <p:nvSpPr>
              <p:cNvPr id="27659" name="Rectangle 6" descr="Dark upward diagonal">
                <a:extLst>
                  <a:ext uri="{FF2B5EF4-FFF2-40B4-BE49-F238E27FC236}">
                    <a16:creationId xmlns:a16="http://schemas.microsoft.com/office/drawing/2014/main" id="{6C87C8F1-9B0A-524A-A529-61596B694A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976"/>
                <a:ext cx="3456" cy="288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7660" name="Line 7">
                <a:extLst>
                  <a:ext uri="{FF2B5EF4-FFF2-40B4-BE49-F238E27FC236}">
                    <a16:creationId xmlns:a16="http://schemas.microsoft.com/office/drawing/2014/main" id="{4ECD556F-0F0E-C84C-AC11-7D3F93B325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976"/>
                <a:ext cx="345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1" name="Rectangle 8" descr="Narrow vertical">
                <a:extLst>
                  <a:ext uri="{FF2B5EF4-FFF2-40B4-BE49-F238E27FC236}">
                    <a16:creationId xmlns:a16="http://schemas.microsoft.com/office/drawing/2014/main" id="{3DC2CCB2-8B31-4443-A154-C224A7F24B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2640"/>
                <a:ext cx="720" cy="336"/>
              </a:xfrm>
              <a:prstGeom prst="rect">
                <a:avLst/>
              </a:prstGeom>
              <a:blipFill dpi="0" rotWithShape="0">
                <a:blip r:embed="rId3"/>
                <a:srcRect/>
                <a:tile tx="0" ty="0" sx="100000" sy="100000" flip="none" algn="tl"/>
              </a:blip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7662" name="Text Box 9">
                <a:extLst>
                  <a:ext uri="{FF2B5EF4-FFF2-40B4-BE49-F238E27FC236}">
                    <a16:creationId xmlns:a16="http://schemas.microsoft.com/office/drawing/2014/main" id="{DD70DC73-1571-2848-AE0C-E2D487CABA4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76" y="264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 i="1">
                    <a:solidFill>
                      <a:srgbClr val="9A3344"/>
                    </a:solidFill>
                  </a:rPr>
                  <a:t>F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7663" name="Text Box 10">
                <a:extLst>
                  <a:ext uri="{FF2B5EF4-FFF2-40B4-BE49-F238E27FC236}">
                    <a16:creationId xmlns:a16="http://schemas.microsoft.com/office/drawing/2014/main" id="{8801D933-B64A-3A42-97E8-ACBED48DA54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48" y="264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 i="1">
                    <a:solidFill>
                      <a:srgbClr val="9A3344"/>
                    </a:solidFill>
                  </a:rPr>
                  <a:t>f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7664" name="Line 11">
                <a:extLst>
                  <a:ext uri="{FF2B5EF4-FFF2-40B4-BE49-F238E27FC236}">
                    <a16:creationId xmlns:a16="http://schemas.microsoft.com/office/drawing/2014/main" id="{26BB2C7E-1469-9146-8A44-D416E30AAA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12" y="2784"/>
                <a:ext cx="384" cy="0"/>
              </a:xfrm>
              <a:prstGeom prst="line">
                <a:avLst/>
              </a:prstGeom>
              <a:noFill/>
              <a:ln w="28575">
                <a:solidFill>
                  <a:srgbClr val="9A3344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5" name="Line 12">
                <a:extLst>
                  <a:ext uri="{FF2B5EF4-FFF2-40B4-BE49-F238E27FC236}">
                    <a16:creationId xmlns:a16="http://schemas.microsoft.com/office/drawing/2014/main" id="{5CBB4A99-B952-9A4B-BF91-BBBB0BA7F6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6" y="2784"/>
                <a:ext cx="384" cy="0"/>
              </a:xfrm>
              <a:prstGeom prst="line">
                <a:avLst/>
              </a:prstGeom>
              <a:noFill/>
              <a:ln w="28575">
                <a:solidFill>
                  <a:srgbClr val="9A3344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7654" name="Group 13">
              <a:extLst>
                <a:ext uri="{FF2B5EF4-FFF2-40B4-BE49-F238E27FC236}">
                  <a16:creationId xmlns:a16="http://schemas.microsoft.com/office/drawing/2014/main" id="{3F801019-42AC-B343-899D-0625B64C19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92" y="2064"/>
              <a:ext cx="2525" cy="480"/>
              <a:chOff x="2592" y="2064"/>
              <a:chExt cx="2525" cy="480"/>
            </a:xfrm>
          </p:grpSpPr>
          <p:grpSp>
            <p:nvGrpSpPr>
              <p:cNvPr id="27655" name="Group 14">
                <a:extLst>
                  <a:ext uri="{FF2B5EF4-FFF2-40B4-BE49-F238E27FC236}">
                    <a16:creationId xmlns:a16="http://schemas.microsoft.com/office/drawing/2014/main" id="{256892F0-322B-344E-BA82-2A064F96A12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2064"/>
                <a:ext cx="240" cy="480"/>
                <a:chOff x="2592" y="2160"/>
                <a:chExt cx="240" cy="480"/>
              </a:xfrm>
            </p:grpSpPr>
            <p:sp>
              <p:nvSpPr>
                <p:cNvPr id="27657" name="Text Box 15">
                  <a:extLst>
                    <a:ext uri="{FF2B5EF4-FFF2-40B4-BE49-F238E27FC236}">
                      <a16:creationId xmlns:a16="http://schemas.microsoft.com/office/drawing/2014/main" id="{5B53691F-18F7-A04D-A283-E75F83CC159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592" y="2208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400" b="0" i="1">
                      <a:solidFill>
                        <a:srgbClr val="006600"/>
                      </a:solidFill>
                    </a:rPr>
                    <a:t>N</a:t>
                  </a: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658" name="Line 16">
                  <a:extLst>
                    <a:ext uri="{FF2B5EF4-FFF2-40B4-BE49-F238E27FC236}">
                      <a16:creationId xmlns:a16="http://schemas.microsoft.com/office/drawing/2014/main" id="{AF1B1A73-B7D8-D448-A8B5-6A0E9BE7B6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32" y="2160"/>
                  <a:ext cx="0" cy="480"/>
                </a:xfrm>
                <a:prstGeom prst="line">
                  <a:avLst/>
                </a:prstGeom>
                <a:noFill/>
                <a:ln w="28575">
                  <a:solidFill>
                    <a:srgbClr val="0066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7656" name="Text Box 17">
                <a:extLst>
                  <a:ext uri="{FF2B5EF4-FFF2-40B4-BE49-F238E27FC236}">
                    <a16:creationId xmlns:a16="http://schemas.microsoft.com/office/drawing/2014/main" id="{7AEBDBEA-F0EC-8145-8188-1B9F3D2A90E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61" y="2124"/>
                <a:ext cx="225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 b="0">
                    <a:solidFill>
                      <a:srgbClr val="006600"/>
                    </a:solidFill>
                  </a:rPr>
                  <a:t>perpendicular (normal) force</a:t>
                </a:r>
              </a:p>
            </p:txBody>
          </p:sp>
        </p:grpSp>
      </p:grpSp>
      <p:sp>
        <p:nvSpPr>
          <p:cNvPr id="276498" name="Rectangle 18">
            <a:extLst>
              <a:ext uri="{FF2B5EF4-FFF2-40B4-BE49-F238E27FC236}">
                <a16:creationId xmlns:a16="http://schemas.microsoft.com/office/drawing/2014/main" id="{008EDCF5-5A58-3E4C-A287-E5B46C922B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657600"/>
            <a:ext cx="8229600" cy="2895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3366"/>
              </a:buClr>
            </a:pPr>
            <a:r>
              <a:rPr lang="en-US" altLang="en-US" i="1">
                <a:solidFill>
                  <a:srgbClr val="9A3344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 i="1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 </a:t>
            </a:r>
            <a:r>
              <a:rPr lang="en-US" altLang="en-US" i="1">
                <a:solidFill>
                  <a:schemeClr val="accent2"/>
                </a:solidFill>
                <a:latin typeface="Symbol" pitchFamily="2" charset="2"/>
                <a:ea typeface="ＭＳ Ｐゴシック" panose="020B0600070205080204" pitchFamily="34" charset="-128"/>
              </a:rPr>
              <a:t>m</a:t>
            </a:r>
            <a:r>
              <a:rPr lang="en-US" altLang="en-US" i="1">
                <a:solidFill>
                  <a:srgbClr val="006600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en-US" i="1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</a:rPr>
              <a:t>(directions of </a:t>
            </a:r>
            <a:r>
              <a:rPr lang="en-US" altLang="en-US" i="1">
                <a:solidFill>
                  <a:srgbClr val="9A3344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i="1">
                <a:solidFill>
                  <a:srgbClr val="006600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 are different)</a:t>
            </a:r>
          </a:p>
          <a:p>
            <a:pPr eaLnBrk="1" hangingPunct="1">
              <a:lnSpc>
                <a:spcPct val="90000"/>
              </a:lnSpc>
              <a:buClr>
                <a:srgbClr val="003366"/>
              </a:buClr>
            </a:pPr>
            <a:r>
              <a:rPr lang="en-US" altLang="en-US" i="1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solidFill>
                  <a:schemeClr val="accent2"/>
                </a:solidFill>
                <a:latin typeface="Symbol" pitchFamily="2" charset="2"/>
                <a:ea typeface="ＭＳ Ｐゴシック" panose="020B0600070205080204" pitchFamily="34" charset="-128"/>
              </a:rPr>
              <a:t>m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coefficient of friction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Coefficient </a:t>
            </a:r>
            <a:r>
              <a:rPr lang="en-US" altLang="en-US" i="1">
                <a:solidFill>
                  <a:schemeClr val="accent2"/>
                </a:solidFill>
                <a:latin typeface="Symbol" pitchFamily="2" charset="2"/>
                <a:ea typeface="ＭＳ Ｐゴシック" panose="020B0600070205080204" pitchFamily="34" charset="-128"/>
              </a:rPr>
              <a:t>m</a:t>
            </a:r>
            <a:r>
              <a:rPr lang="en-US" altLang="en-US">
                <a:ea typeface="ＭＳ Ｐゴシック" panose="020B0600070205080204" pitchFamily="34" charset="-128"/>
              </a:rPr>
              <a:t> depends only on surface materials,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not</a:t>
            </a:r>
            <a:r>
              <a:rPr lang="en-US" altLang="en-US">
                <a:ea typeface="ＭＳ Ｐゴシック" panose="020B0600070205080204" pitchFamily="34" charset="-128"/>
              </a:rPr>
              <a:t> mass, weight, area of contact, sliding speed (one exception).</a:t>
            </a:r>
          </a:p>
        </p:txBody>
      </p:sp>
    </p:spTree>
    <p:extLst>
      <p:ext uri="{BB962C8B-B14F-4D97-AF65-F5344CB8AC3E}">
        <p14:creationId xmlns:p14="http://schemas.microsoft.com/office/powerpoint/2010/main" val="1492619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83" grpId="0" build="p" autoUpdateAnimBg="0"/>
      <p:bldP spid="276498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4" descr="&#9;table.gif                                                      000F3DE9Powermac                       C2C522CE:">
            <a:extLst>
              <a:ext uri="{FF2B5EF4-FFF2-40B4-BE49-F238E27FC236}">
                <a16:creationId xmlns:a16="http://schemas.microsoft.com/office/drawing/2014/main" id="{5C48E642-D7E0-9D41-B951-7E7ACD749A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5150" y="4038600"/>
            <a:ext cx="415925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6" name="Rectangle 2">
            <a:extLst>
              <a:ext uri="{FF2B5EF4-FFF2-40B4-BE49-F238E27FC236}">
                <a16:creationId xmlns:a16="http://schemas.microsoft.com/office/drawing/2014/main" id="{11ABB908-31F8-A444-8C29-5EDA8A5DE1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Normal Force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00D2C1AA-7D32-424B-BB0E-E1757F6844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048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  <a:ea typeface="ＭＳ Ｐゴシック" panose="020B0600070205080204" pitchFamily="34" charset="-128"/>
              </a:rPr>
              <a:t>Exerted by a surface</a:t>
            </a:r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 perpendicular</a:t>
            </a:r>
            <a:r>
              <a:rPr lang="en-US" altLang="en-US" dirty="0">
                <a:ea typeface="ＭＳ Ｐゴシック" panose="020B0600070205080204" pitchFamily="34" charset="-128"/>
              </a:rPr>
              <a:t> (normal) outward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Magnitude as needed to cancel inward forces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Force of </a:t>
            </a:r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constraint</a:t>
            </a:r>
          </a:p>
        </p:txBody>
      </p:sp>
      <p:pic>
        <p:nvPicPr>
          <p:cNvPr id="301061" name="Picture 5" descr="&#9;anvil.gif                                                      000F3DE9Powermac                       C2C522CE:">
            <a:extLst>
              <a:ext uri="{FF2B5EF4-FFF2-40B4-BE49-F238E27FC236}">
                <a16:creationId xmlns:a16="http://schemas.microsoft.com/office/drawing/2014/main" id="{50FA743E-91FE-0449-97A6-EFAE0B7392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175" y="3657600"/>
            <a:ext cx="17526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4">
            <a:extLst>
              <a:ext uri="{FF2B5EF4-FFF2-40B4-BE49-F238E27FC236}">
                <a16:creationId xmlns:a16="http://schemas.microsoft.com/office/drawing/2014/main" id="{0BF8C2AF-C2EF-6141-BED6-E3A9CEF9F48B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3276600"/>
            <a:ext cx="1905000" cy="990600"/>
            <a:chOff x="2640" y="2064"/>
            <a:chExt cx="1200" cy="624"/>
          </a:xfrm>
        </p:grpSpPr>
        <p:sp>
          <p:nvSpPr>
            <p:cNvPr id="21517" name="AutoShape 6">
              <a:extLst>
                <a:ext uri="{FF2B5EF4-FFF2-40B4-BE49-F238E27FC236}">
                  <a16:creationId xmlns:a16="http://schemas.microsoft.com/office/drawing/2014/main" id="{E5159BF2-D83C-774C-BC16-40FE4D64A4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2112"/>
              <a:ext cx="240" cy="576"/>
            </a:xfrm>
            <a:prstGeom prst="upArrow">
              <a:avLst>
                <a:gd name="adj1" fmla="val 50000"/>
                <a:gd name="adj2" fmla="val 60000"/>
              </a:avLst>
            </a:prstGeom>
            <a:solidFill>
              <a:srgbClr val="FF66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1518" name="Text Box 8">
              <a:extLst>
                <a:ext uri="{FF2B5EF4-FFF2-40B4-BE49-F238E27FC236}">
                  <a16:creationId xmlns:a16="http://schemas.microsoft.com/office/drawing/2014/main" id="{98E11789-FC29-1D44-BB74-292F9D7867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2064"/>
              <a:ext cx="91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 dirty="0">
                  <a:solidFill>
                    <a:srgbClr val="800000"/>
                  </a:solidFill>
                </a:rPr>
                <a:t>normal</a:t>
              </a:r>
            </a:p>
          </p:txBody>
        </p:sp>
      </p:grpSp>
      <p:grpSp>
        <p:nvGrpSpPr>
          <p:cNvPr id="3" name="Group 16">
            <a:extLst>
              <a:ext uri="{FF2B5EF4-FFF2-40B4-BE49-F238E27FC236}">
                <a16:creationId xmlns:a16="http://schemas.microsoft.com/office/drawing/2014/main" id="{DA1D9CBF-71CC-EB45-BC67-20F793B79FA0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495800"/>
            <a:ext cx="1714500" cy="914400"/>
            <a:chOff x="2640" y="2832"/>
            <a:chExt cx="1080" cy="576"/>
          </a:xfrm>
        </p:grpSpPr>
        <p:sp>
          <p:nvSpPr>
            <p:cNvPr id="21512" name="AutoShape 7">
              <a:extLst>
                <a:ext uri="{FF2B5EF4-FFF2-40B4-BE49-F238E27FC236}">
                  <a16:creationId xmlns:a16="http://schemas.microsoft.com/office/drawing/2014/main" id="{9076159E-0A6D-0947-A241-E719E238359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640" y="2832"/>
              <a:ext cx="240" cy="576"/>
            </a:xfrm>
            <a:prstGeom prst="upArrow">
              <a:avLst>
                <a:gd name="adj1" fmla="val 50000"/>
                <a:gd name="adj2" fmla="val 60000"/>
              </a:avLst>
            </a:prstGeom>
            <a:solidFill>
              <a:srgbClr val="FF66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grpSp>
          <p:nvGrpSpPr>
            <p:cNvPr id="21513" name="Group 15">
              <a:extLst>
                <a:ext uri="{FF2B5EF4-FFF2-40B4-BE49-F238E27FC236}">
                  <a16:creationId xmlns:a16="http://schemas.microsoft.com/office/drawing/2014/main" id="{D4FE5A61-3780-D94F-A0DB-C290D51972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28" y="2924"/>
              <a:ext cx="792" cy="331"/>
              <a:chOff x="2872" y="2924"/>
              <a:chExt cx="792" cy="331"/>
            </a:xfrm>
          </p:grpSpPr>
          <p:sp>
            <p:nvSpPr>
              <p:cNvPr id="21514" name="Text Box 11">
                <a:extLst>
                  <a:ext uri="{FF2B5EF4-FFF2-40B4-BE49-F238E27FC236}">
                    <a16:creationId xmlns:a16="http://schemas.microsoft.com/office/drawing/2014/main" id="{AB17BB94-C22B-9E4D-9314-DBE9D92AA9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2" y="2928"/>
                <a:ext cx="76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rgbClr val="FF9900"/>
                    </a:solidFill>
                  </a:rPr>
                  <a:t>weight</a:t>
                </a:r>
              </a:p>
            </p:txBody>
          </p:sp>
          <p:sp>
            <p:nvSpPr>
              <p:cNvPr id="21515" name="Text Box 13">
                <a:extLst>
                  <a:ext uri="{FF2B5EF4-FFF2-40B4-BE49-F238E27FC236}">
                    <a16:creationId xmlns:a16="http://schemas.microsoft.com/office/drawing/2014/main" id="{834B8E5D-672C-874E-948F-581AD0EDAE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6" y="2924"/>
                <a:ext cx="76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rgbClr val="FF9900"/>
                    </a:solidFill>
                  </a:rPr>
                  <a:t>weight</a:t>
                </a:r>
              </a:p>
            </p:txBody>
          </p:sp>
          <p:sp>
            <p:nvSpPr>
              <p:cNvPr id="21516" name="Text Box 9">
                <a:extLst>
                  <a:ext uri="{FF2B5EF4-FFF2-40B4-BE49-F238E27FC236}">
                    <a16:creationId xmlns:a16="http://schemas.microsoft.com/office/drawing/2014/main" id="{4F626E82-0497-ED4F-97FF-74F597C514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80" y="2928"/>
                <a:ext cx="76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>
                    <a:solidFill>
                      <a:srgbClr val="800000"/>
                    </a:solidFill>
                  </a:rPr>
                  <a:t>weight</a:t>
                </a:r>
              </a:p>
            </p:txBody>
          </p:sp>
        </p:grpSp>
      </p:grpSp>
      <p:sp>
        <p:nvSpPr>
          <p:cNvPr id="301073" name="Text Box 17">
            <a:extLst>
              <a:ext uri="{FF2B5EF4-FFF2-40B4-BE49-F238E27FC236}">
                <a16:creationId xmlns:a16="http://schemas.microsoft.com/office/drawing/2014/main" id="{288D4681-AFD7-BE44-B5AD-7A041DBD19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0200" y="4539456"/>
            <a:ext cx="14478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 dirty="0">
                <a:solidFill>
                  <a:schemeClr val="accent2"/>
                </a:solidFill>
              </a:rPr>
              <a:t>zero</a:t>
            </a:r>
            <a:r>
              <a:rPr lang="en-US" altLang="en-US" sz="2800" b="0" dirty="0">
                <a:solidFill>
                  <a:srgbClr val="800000"/>
                </a:solidFill>
              </a:rPr>
              <a:t> net force</a:t>
            </a:r>
          </a:p>
        </p:txBody>
      </p:sp>
    </p:spTree>
    <p:extLst>
      <p:ext uri="{BB962C8B-B14F-4D97-AF65-F5344CB8AC3E}">
        <p14:creationId xmlns:p14="http://schemas.microsoft.com/office/powerpoint/2010/main" val="2986494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1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1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5134848" presetClass="entr" presetSubtype="3739251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  <p:bldP spid="301073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9472103F-71A5-DA43-A912-FEF8C47ECC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Friction</a:t>
            </a:r>
          </a:p>
        </p:txBody>
      </p:sp>
      <p:sp>
        <p:nvSpPr>
          <p:cNvPr id="277507" name="Rectangle 3">
            <a:extLst>
              <a:ext uri="{FF2B5EF4-FFF2-40B4-BE49-F238E27FC236}">
                <a16:creationId xmlns:a16="http://schemas.microsoft.com/office/drawing/2014/main" id="{D074B7EE-49DE-A84E-8B59-8CCEC57C95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048000"/>
          </a:xfrm>
        </p:spPr>
        <p:txBody>
          <a:bodyPr/>
          <a:lstStyle/>
          <a:p>
            <a:pPr eaLnBrk="1" hangingPunct="1">
              <a:buClr>
                <a:srgbClr val="003366"/>
              </a:buClr>
            </a:pP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Static</a:t>
            </a:r>
            <a:r>
              <a:rPr lang="en-US" altLang="en-US">
                <a:ea typeface="ＭＳ Ｐゴシック" panose="020B0600070205080204" pitchFamily="34" charset="-128"/>
              </a:rPr>
              <a:t> friction: when the two surfaces are not moving past each other</a:t>
            </a:r>
          </a:p>
          <a:p>
            <a:pPr eaLnBrk="1" hangingPunct="1">
              <a:buClr>
                <a:srgbClr val="003366"/>
              </a:buClr>
            </a:pP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Kinetic</a:t>
            </a:r>
            <a:r>
              <a:rPr lang="en-US" altLang="en-US">
                <a:ea typeface="ＭＳ Ｐゴシック" panose="020B0600070205080204" pitchFamily="34" charset="-128"/>
              </a:rPr>
              <a:t> friction: the two surfaces slide along each other</a:t>
            </a:r>
          </a:p>
          <a:p>
            <a:pPr eaLnBrk="1" hangingPunct="1">
              <a:buClr>
                <a:srgbClr val="003366"/>
              </a:buClr>
            </a:pP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Static</a:t>
            </a:r>
            <a:r>
              <a:rPr lang="en-US" altLang="en-US">
                <a:ea typeface="ＭＳ Ｐゴシック" panose="020B0600070205080204" pitchFamily="34" charset="-128"/>
              </a:rPr>
              <a:t> friction </a:t>
            </a:r>
            <a:r>
              <a:rPr lang="en-US" altLang="en-US">
                <a:solidFill>
                  <a:srgbClr val="008901"/>
                </a:solidFill>
                <a:ea typeface="ＭＳ Ｐゴシック" panose="020B0600070205080204" pitchFamily="34" charset="-128"/>
              </a:rPr>
              <a:t>&gt;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kinetic</a:t>
            </a:r>
            <a:r>
              <a:rPr lang="en-US" altLang="en-US">
                <a:ea typeface="ＭＳ Ｐゴシック" panose="020B0600070205080204" pitchFamily="34" charset="-128"/>
              </a:rPr>
              <a:t> friction</a:t>
            </a:r>
          </a:p>
        </p:txBody>
      </p:sp>
    </p:spTree>
    <p:extLst>
      <p:ext uri="{BB962C8B-B14F-4D97-AF65-F5344CB8AC3E}">
        <p14:creationId xmlns:p14="http://schemas.microsoft.com/office/powerpoint/2010/main" val="232741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7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A8F8990D-B2C9-7C4B-BD2F-E47A8C1FEA9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Group Question</a:t>
            </a:r>
          </a:p>
        </p:txBody>
      </p:sp>
      <p:sp>
        <p:nvSpPr>
          <p:cNvPr id="29698" name="Rectangle 3">
            <a:extLst>
              <a:ext uri="{FF2B5EF4-FFF2-40B4-BE49-F238E27FC236}">
                <a16:creationId xmlns:a16="http://schemas.microsoft.com/office/drawing/2014/main" id="{DD965E1C-2561-6648-ACC6-71914B62C76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600200"/>
            <a:ext cx="7543800" cy="14478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Rank the magnitude of frictional force on a car in these different situations.</a:t>
            </a:r>
          </a:p>
        </p:txBody>
      </p:sp>
      <p:sp>
        <p:nvSpPr>
          <p:cNvPr id="29699" name="Rectangle 4">
            <a:extLst>
              <a:ext uri="{FF2B5EF4-FFF2-40B4-BE49-F238E27FC236}">
                <a16:creationId xmlns:a16="http://schemas.microsoft.com/office/drawing/2014/main" id="{9A4E20B4-61D6-4646-A99C-B38570E0A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743200"/>
            <a:ext cx="8153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chemeClr val="tx1"/>
              </a:buClr>
              <a:buFont typeface="Times" pitchFamily="2" charset="0"/>
              <a:buAutoNum type="romanUcPeriod"/>
            </a:pPr>
            <a:r>
              <a:rPr lang="en-US" altLang="en-US" sz="2800" b="0">
                <a:solidFill>
                  <a:schemeClr val="tx2"/>
                </a:solidFill>
              </a:rPr>
              <a:t>Skidding on dry pavement.</a:t>
            </a:r>
          </a:p>
          <a:p>
            <a:pPr eaLnBrk="1" hangingPunct="1">
              <a:buClr>
                <a:schemeClr val="tx1"/>
              </a:buClr>
              <a:buFont typeface="Times" pitchFamily="2" charset="0"/>
              <a:buAutoNum type="romanUcPeriod"/>
            </a:pPr>
            <a:r>
              <a:rPr lang="en-US" altLang="en-US" sz="2800" b="0">
                <a:solidFill>
                  <a:schemeClr val="tx2"/>
                </a:solidFill>
              </a:rPr>
              <a:t>Skidding on ice.</a:t>
            </a:r>
          </a:p>
          <a:p>
            <a:pPr eaLnBrk="1" hangingPunct="1">
              <a:buClr>
                <a:schemeClr val="tx1"/>
              </a:buClr>
              <a:buFont typeface="Times" pitchFamily="2" charset="0"/>
              <a:buAutoNum type="romanUcPeriod"/>
            </a:pPr>
            <a:r>
              <a:rPr lang="en-US" altLang="en-US" sz="2800" b="0">
                <a:solidFill>
                  <a:schemeClr val="tx2"/>
                </a:solidFill>
              </a:rPr>
              <a:t>Braking just short of a skid on dry pavement.</a:t>
            </a:r>
            <a:endParaRPr lang="en-US" altLang="en-US" b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7615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93E0466A-613E-0145-B139-3D44296014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Static vs. Kinetic Friction</a:t>
            </a:r>
          </a:p>
        </p:txBody>
      </p:sp>
      <p:sp>
        <p:nvSpPr>
          <p:cNvPr id="278531" name="Rectangle 3">
            <a:extLst>
              <a:ext uri="{FF2B5EF4-FFF2-40B4-BE49-F238E27FC236}">
                <a16:creationId xmlns:a16="http://schemas.microsoft.com/office/drawing/2014/main" id="{4E250ED0-F708-4748-BB74-CC05A86348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Start pushing an object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Anti-lock brakes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Learning to drive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Stick-slip motion</a:t>
            </a:r>
          </a:p>
        </p:txBody>
      </p:sp>
    </p:spTree>
    <p:extLst>
      <p:ext uri="{BB962C8B-B14F-4D97-AF65-F5344CB8AC3E}">
        <p14:creationId xmlns:p14="http://schemas.microsoft.com/office/powerpoint/2010/main" val="3803279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1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1C35C-2D11-C84F-A98F-25342E50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900D3-AEF9-CA4D-B62B-D87EF8018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14888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A worker tries to drag </a:t>
            </a:r>
            <a:r>
              <a:rPr lang="en-US" sz="2400"/>
              <a:t>a </a:t>
            </a:r>
            <a:r>
              <a:rPr lang="en-US" sz="2400">
                <a:solidFill>
                  <a:srgbClr val="7030A0"/>
                </a:solidFill>
              </a:rPr>
              <a:t>40.-</a:t>
            </a:r>
            <a:r>
              <a:rPr lang="en-US" sz="2400" dirty="0">
                <a:solidFill>
                  <a:srgbClr val="7030A0"/>
                </a:solidFill>
              </a:rPr>
              <a:t>kg</a:t>
            </a:r>
            <a:r>
              <a:rPr lang="en-US" sz="2400" dirty="0"/>
              <a:t> crate on a level floor by attaching a rope to one edge and pulling with an upward and forward tension at </a:t>
            </a:r>
            <a:r>
              <a:rPr lang="en-US" sz="2400" dirty="0">
                <a:solidFill>
                  <a:srgbClr val="7030A0"/>
                </a:solidFill>
              </a:rPr>
              <a:t>35°</a:t>
            </a:r>
            <a:r>
              <a:rPr lang="en-US" sz="2400" dirty="0"/>
              <a:t>above horizontal.  The coefficients of friction are </a:t>
            </a:r>
            <a:r>
              <a:rPr lang="en-US" sz="2400" i="1" dirty="0"/>
              <a:t>µ</a:t>
            </a:r>
            <a:r>
              <a:rPr lang="en-US" sz="2400" baseline="-25000" dirty="0"/>
              <a:t>s</a:t>
            </a:r>
            <a:r>
              <a:rPr lang="en-US" sz="2400" dirty="0"/>
              <a:t> = </a:t>
            </a:r>
            <a:r>
              <a:rPr lang="en-US" sz="2400" dirty="0">
                <a:solidFill>
                  <a:srgbClr val="7030A0"/>
                </a:solidFill>
              </a:rPr>
              <a:t>0.50</a:t>
            </a:r>
            <a:r>
              <a:rPr lang="en-US" sz="2400" dirty="0"/>
              <a:t> and </a:t>
            </a:r>
            <a:r>
              <a:rPr lang="en-US" sz="2400" i="1" dirty="0"/>
              <a:t>µ</a:t>
            </a:r>
            <a:r>
              <a:rPr lang="en-US" sz="2400" baseline="-25000" dirty="0"/>
              <a:t>k</a:t>
            </a:r>
            <a:r>
              <a:rPr lang="en-US" sz="2400" dirty="0"/>
              <a:t> = </a:t>
            </a:r>
            <a:r>
              <a:rPr lang="en-US" sz="2400" dirty="0">
                <a:solidFill>
                  <a:srgbClr val="7030A0"/>
                </a:solidFill>
              </a:rPr>
              <a:t>0.40</a:t>
            </a:r>
            <a:r>
              <a:rPr lang="en-US" sz="2400" dirty="0"/>
              <a:t>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F6A7A2D-78D0-DE45-9B77-AFEB4D2D78E4}"/>
              </a:ext>
            </a:extLst>
          </p:cNvPr>
          <p:cNvCxnSpPr/>
          <p:nvPr/>
        </p:nvCxnSpPr>
        <p:spPr>
          <a:xfrm>
            <a:off x="609600" y="4495799"/>
            <a:ext cx="77724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D28F3528-73FC-E544-A2DF-2E2B7BD1A19E}"/>
              </a:ext>
            </a:extLst>
          </p:cNvPr>
          <p:cNvSpPr/>
          <p:nvPr/>
        </p:nvSpPr>
        <p:spPr>
          <a:xfrm>
            <a:off x="2133600" y="3657599"/>
            <a:ext cx="1600200" cy="838200"/>
          </a:xfrm>
          <a:prstGeom prst="rect">
            <a:avLst/>
          </a:prstGeom>
          <a:solidFill>
            <a:srgbClr val="9452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BE631D7-A529-184F-861C-427B019E4893}"/>
              </a:ext>
            </a:extLst>
          </p:cNvPr>
          <p:cNvGrpSpPr/>
          <p:nvPr/>
        </p:nvGrpSpPr>
        <p:grpSpPr>
          <a:xfrm>
            <a:off x="3733800" y="3276600"/>
            <a:ext cx="1066800" cy="680710"/>
            <a:chOff x="3733800" y="3048001"/>
            <a:chExt cx="1066800" cy="680710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DE9EB33-5DD4-EC49-96AB-2ACB72D11DC8}"/>
                </a:ext>
              </a:extLst>
            </p:cNvPr>
            <p:cNvCxnSpPr/>
            <p:nvPr/>
          </p:nvCxnSpPr>
          <p:spPr>
            <a:xfrm flipV="1">
              <a:off x="3733800" y="3048001"/>
              <a:ext cx="1066800" cy="380999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1F76E1E-D2BD-6E48-A21D-607B90D9642F}"/>
                </a:ext>
              </a:extLst>
            </p:cNvPr>
            <p:cNvSpPr txBox="1"/>
            <p:nvPr/>
          </p:nvSpPr>
          <p:spPr>
            <a:xfrm>
              <a:off x="4267200" y="3205491"/>
              <a:ext cx="53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>
                  <a:solidFill>
                    <a:srgbClr val="FF0000"/>
                  </a:solidFill>
                </a:rPr>
                <a:t>T</a:t>
              </a:r>
            </a:p>
          </p:txBody>
        </p:sp>
      </p:grp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256C7C9-6475-AC4B-A3F8-A9685A6BA1EF}"/>
              </a:ext>
            </a:extLst>
          </p:cNvPr>
          <p:cNvSpPr txBox="1">
            <a:spLocks/>
          </p:cNvSpPr>
          <p:nvPr/>
        </p:nvSpPr>
        <p:spPr bwMode="auto">
          <a:xfrm>
            <a:off x="457200" y="4724400"/>
            <a:ext cx="8229600" cy="1442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514350" indent="-514350">
              <a:buFont typeface="+mj-lt"/>
              <a:buAutoNum type="alphaUcPeriod"/>
            </a:pPr>
            <a:r>
              <a:rPr lang="en-US" sz="2200" kern="0" dirty="0"/>
              <a:t>What is the minimum tension needed to move the crate?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200" kern="0" dirty="0"/>
              <a:t>What is the crate’s acceleration if that force is maintained?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200" kern="0" dirty="0"/>
              <a:t>What is the maximum force at which this model applies?</a:t>
            </a:r>
          </a:p>
        </p:txBody>
      </p:sp>
    </p:spTree>
    <p:extLst>
      <p:ext uri="{BB962C8B-B14F-4D97-AF65-F5344CB8AC3E}">
        <p14:creationId xmlns:p14="http://schemas.microsoft.com/office/powerpoint/2010/main" val="4077234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A65CE672-3E2C-7D45-B643-26ECD095E3E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Free Body Diagrams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50E1E835-FA17-F344-B0DE-1034CC54155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86200"/>
            <a:ext cx="6400800" cy="609600"/>
          </a:xfrm>
        </p:spPr>
        <p:txBody>
          <a:bodyPr/>
          <a:lstStyle/>
          <a:p>
            <a:pPr eaLnBrk="1" hangingPunct="1"/>
            <a:r>
              <a:rPr lang="en-US" altLang="en-US"/>
              <a:t>Forces on one object</a:t>
            </a:r>
          </a:p>
        </p:txBody>
      </p:sp>
    </p:spTree>
    <p:extLst>
      <p:ext uri="{BB962C8B-B14F-4D97-AF65-F5344CB8AC3E}">
        <p14:creationId xmlns:p14="http://schemas.microsoft.com/office/powerpoint/2010/main" val="3099337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74A0D852-724D-5A41-A6D6-CD76AB5C79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Objective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5B169002-0CE1-2646-892C-9D89E2175D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Construct an object’s force diagram consistent with its physical circumstances.</a:t>
            </a:r>
          </a:p>
        </p:txBody>
      </p:sp>
    </p:spTree>
    <p:extLst>
      <p:ext uri="{BB962C8B-B14F-4D97-AF65-F5344CB8AC3E}">
        <p14:creationId xmlns:p14="http://schemas.microsoft.com/office/powerpoint/2010/main" val="2684458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7BF70DB2-FC6E-7F46-B3D7-61FB3A9DB8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What’s the point?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70AA1B91-F341-4347-8058-C7899777CA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can we inventory an object’s forces?</a:t>
            </a:r>
          </a:p>
          <a:p>
            <a:pPr eaLnBrk="1" hangingPunct="1"/>
            <a:r>
              <a:rPr lang="en-US" altLang="en-US"/>
              <a:t>How can we check that our model considers the correct forces?</a:t>
            </a:r>
          </a:p>
        </p:txBody>
      </p:sp>
    </p:spTree>
    <p:extLst>
      <p:ext uri="{BB962C8B-B14F-4D97-AF65-F5344CB8AC3E}">
        <p14:creationId xmlns:p14="http://schemas.microsoft.com/office/powerpoint/2010/main" val="1776440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12768604-9292-8B4A-BCF1-2E9E65BC43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Free body diagrams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4557771-91E0-9A4E-B445-EC73E348BE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To find net force </a:t>
            </a:r>
            <a:r>
              <a:rPr lang="en-US" altLang="en-US">
                <a:sym typeface="Symbol" pitchFamily="2" charset="2"/>
              </a:rPr>
              <a:t> acceleration </a:t>
            </a:r>
            <a:endParaRPr lang="en-US" altLang="en-US"/>
          </a:p>
          <a:p>
            <a:r>
              <a:rPr lang="en-US" altLang="en-US"/>
              <a:t>Diagram covers only the </a:t>
            </a:r>
            <a:r>
              <a:rPr lang="en-US" altLang="en-US">
                <a:solidFill>
                  <a:schemeClr val="accent2"/>
                </a:solidFill>
              </a:rPr>
              <a:t>body</a:t>
            </a:r>
            <a:r>
              <a:rPr lang="en-US" altLang="en-US"/>
              <a:t> and the </a:t>
            </a:r>
            <a:r>
              <a:rPr lang="en-US" altLang="en-US">
                <a:solidFill>
                  <a:schemeClr val="accent2"/>
                </a:solidFill>
              </a:rPr>
              <a:t>forces</a:t>
            </a:r>
            <a:r>
              <a:rPr lang="en-US" altLang="en-US"/>
              <a:t> acting on </a:t>
            </a:r>
            <a:r>
              <a:rPr lang="en-US" altLang="en-US">
                <a:solidFill>
                  <a:schemeClr val="accent2"/>
                </a:solidFill>
              </a:rPr>
              <a:t>it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6259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8274298C-94B9-6841-A95C-1A458BC686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Free body diagrams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B263D475-C382-D64A-8593-648891E723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Vector arrows directed </a:t>
            </a:r>
            <a:r>
              <a:rPr lang="en-US" altLang="en-US">
                <a:solidFill>
                  <a:schemeClr val="accent2"/>
                </a:solidFill>
              </a:rPr>
              <a:t>outward</a:t>
            </a:r>
            <a:r>
              <a:rPr lang="en-US" altLang="en-US"/>
              <a:t> from object</a:t>
            </a:r>
          </a:p>
          <a:p>
            <a:r>
              <a:rPr lang="en-US" altLang="en-US"/>
              <a:t>Indicate </a:t>
            </a:r>
            <a:r>
              <a:rPr lang="en-US" altLang="en-US">
                <a:solidFill>
                  <a:schemeClr val="accent2"/>
                </a:solidFill>
              </a:rPr>
              <a:t>every</a:t>
            </a:r>
            <a:r>
              <a:rPr lang="en-US" altLang="en-US"/>
              <a:t> force on it!</a:t>
            </a:r>
          </a:p>
        </p:txBody>
      </p:sp>
    </p:spTree>
    <p:extLst>
      <p:ext uri="{BB962C8B-B14F-4D97-AF65-F5344CB8AC3E}">
        <p14:creationId xmlns:p14="http://schemas.microsoft.com/office/powerpoint/2010/main" val="787913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&#9;table.gif                                                      000F3DE9Powermac                       C2C522CE:">
            <a:extLst>
              <a:ext uri="{FF2B5EF4-FFF2-40B4-BE49-F238E27FC236}">
                <a16:creationId xmlns:a16="http://schemas.microsoft.com/office/drawing/2014/main" id="{8FA57869-EE0C-D346-8316-2607D7C4A3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350" y="4038600"/>
            <a:ext cx="415925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Rectangle 2">
            <a:extLst>
              <a:ext uri="{FF2B5EF4-FFF2-40B4-BE49-F238E27FC236}">
                <a16:creationId xmlns:a16="http://schemas.microsoft.com/office/drawing/2014/main" id="{A5F59B0C-9A35-DE4B-A6BF-8E7F3FAA1F4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34CD81A0-2FBC-704A-A5DF-FEB4EBB822F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>
                <a:solidFill>
                  <a:schemeClr val="tx1"/>
                </a:solidFill>
              </a:rPr>
              <a:t>How many forces act on the anvil?</a:t>
            </a:r>
            <a:endParaRPr lang="en-US" altLang="en-US"/>
          </a:p>
        </p:txBody>
      </p:sp>
      <p:pic>
        <p:nvPicPr>
          <p:cNvPr id="301061" name="Picture 5" descr="&#9;anvil.gif                                                      000F3DE9Powermac                       C2C522CE:">
            <a:extLst>
              <a:ext uri="{FF2B5EF4-FFF2-40B4-BE49-F238E27FC236}">
                <a16:creationId xmlns:a16="http://schemas.microsoft.com/office/drawing/2014/main" id="{42425B8A-2D12-1E4B-969A-B03DE4BDAB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75" y="3657600"/>
            <a:ext cx="17526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1073" name="Text Box 17">
            <a:extLst>
              <a:ext uri="{FF2B5EF4-FFF2-40B4-BE49-F238E27FC236}">
                <a16:creationId xmlns:a16="http://schemas.microsoft.com/office/drawing/2014/main" id="{7186A570-5360-5E47-9B17-A47320AF30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581400"/>
            <a:ext cx="14478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</a:rPr>
              <a:t>zero</a:t>
            </a:r>
            <a:r>
              <a:rPr lang="en-US" altLang="en-US" sz="2800" b="0">
                <a:solidFill>
                  <a:srgbClr val="800000"/>
                </a:solidFill>
              </a:rPr>
              <a:t> net force</a:t>
            </a:r>
          </a:p>
        </p:txBody>
      </p:sp>
    </p:spTree>
    <p:extLst>
      <p:ext uri="{BB962C8B-B14F-4D97-AF65-F5344CB8AC3E}">
        <p14:creationId xmlns:p14="http://schemas.microsoft.com/office/powerpoint/2010/main" val="2857258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1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1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5395840" presetClass="entr" presetSubtype="3310830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73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&#9;table.gif                                                      000F3DE9Powermac                       C2C522CE:">
            <a:extLst>
              <a:ext uri="{FF2B5EF4-FFF2-40B4-BE49-F238E27FC236}">
                <a16:creationId xmlns:a16="http://schemas.microsoft.com/office/drawing/2014/main" id="{31C61654-18B5-564D-8377-871353794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350" y="4038600"/>
            <a:ext cx="415925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Rectangle 2">
            <a:extLst>
              <a:ext uri="{FF2B5EF4-FFF2-40B4-BE49-F238E27FC236}">
                <a16:creationId xmlns:a16="http://schemas.microsoft.com/office/drawing/2014/main" id="{3586EB8F-CD35-AC44-BC90-9083E8702D0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9BD7AF3E-5EDA-4544-98FB-0D6A45AB9C3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>
                <a:solidFill>
                  <a:schemeClr val="tx1"/>
                </a:solidFill>
              </a:rPr>
              <a:t>How many forces act on the table?</a:t>
            </a:r>
            <a:endParaRPr lang="en-US" altLang="en-US"/>
          </a:p>
        </p:txBody>
      </p:sp>
      <p:pic>
        <p:nvPicPr>
          <p:cNvPr id="301061" name="Picture 5" descr="&#9;anvil.gif                                                      000F3DE9Powermac                       C2C522CE:">
            <a:extLst>
              <a:ext uri="{FF2B5EF4-FFF2-40B4-BE49-F238E27FC236}">
                <a16:creationId xmlns:a16="http://schemas.microsoft.com/office/drawing/2014/main" id="{B10E6B56-9800-FB49-9E84-B77AD286DB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75" y="3657600"/>
            <a:ext cx="17526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1073" name="Text Box 17">
            <a:extLst>
              <a:ext uri="{FF2B5EF4-FFF2-40B4-BE49-F238E27FC236}">
                <a16:creationId xmlns:a16="http://schemas.microsoft.com/office/drawing/2014/main" id="{7B2A7EE2-5D3D-0545-AB70-EB737A7EF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581400"/>
            <a:ext cx="14478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</a:rPr>
              <a:t>zero</a:t>
            </a:r>
            <a:r>
              <a:rPr lang="en-US" altLang="en-US" sz="2800" b="0">
                <a:solidFill>
                  <a:srgbClr val="800000"/>
                </a:solidFill>
              </a:rPr>
              <a:t> net force</a:t>
            </a:r>
          </a:p>
        </p:txBody>
      </p:sp>
    </p:spTree>
    <p:extLst>
      <p:ext uri="{BB962C8B-B14F-4D97-AF65-F5344CB8AC3E}">
        <p14:creationId xmlns:p14="http://schemas.microsoft.com/office/powerpoint/2010/main" val="1477228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1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1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5396224" presetClass="entr" presetSubtype="3310937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73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Custom 25">
      <a:dk1>
        <a:srgbClr val="0000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0000"/>
      </a:accent3>
      <a:accent4>
        <a:srgbClr val="006600"/>
      </a:accent4>
      <a:accent5>
        <a:srgbClr val="00CC00"/>
      </a:accent5>
      <a:accent6>
        <a:srgbClr val="800000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3555</TotalTime>
  <Words>612</Words>
  <Application>Microsoft Macintosh PowerPoint</Application>
  <PresentationFormat>On-screen Show (4:3)</PresentationFormat>
  <Paragraphs>136</Paragraphs>
  <Slides>23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ＭＳ Ｐゴシック</vt:lpstr>
      <vt:lpstr>Arial</vt:lpstr>
      <vt:lpstr>Calibri</vt:lpstr>
      <vt:lpstr>Symbol</vt:lpstr>
      <vt:lpstr>Times</vt:lpstr>
      <vt:lpstr>Default Design</vt:lpstr>
      <vt:lpstr>Forces</vt:lpstr>
      <vt:lpstr>Normal Force</vt:lpstr>
      <vt:lpstr>Free Body Diagrams</vt:lpstr>
      <vt:lpstr>Objective</vt:lpstr>
      <vt:lpstr>What’s the point?</vt:lpstr>
      <vt:lpstr>Free body diagrams</vt:lpstr>
      <vt:lpstr>Free body diagrams</vt:lpstr>
      <vt:lpstr>Question</vt:lpstr>
      <vt:lpstr>Question</vt:lpstr>
      <vt:lpstr>Combining Forces</vt:lpstr>
      <vt:lpstr>Anvil</vt:lpstr>
      <vt:lpstr>Table</vt:lpstr>
      <vt:lpstr>Tension</vt:lpstr>
      <vt:lpstr>Tension</vt:lpstr>
      <vt:lpstr>Example</vt:lpstr>
      <vt:lpstr>Pulleys</vt:lpstr>
      <vt:lpstr>Friction</vt:lpstr>
      <vt:lpstr>Friction</vt:lpstr>
      <vt:lpstr>Friction</vt:lpstr>
      <vt:lpstr>Friction</vt:lpstr>
      <vt:lpstr>Group Question</vt:lpstr>
      <vt:lpstr>Static vs. Kinetic Friction</vt:lpstr>
      <vt:lpstr>Example problem</vt:lpstr>
    </vt:vector>
  </TitlesOfParts>
  <Company>John Carroll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Balloon Animals</dc:title>
  <dc:creator>joe</dc:creator>
  <cp:lastModifiedBy>Richard Barrans</cp:lastModifiedBy>
  <cp:revision>228</cp:revision>
  <cp:lastPrinted>2019-02-25T13:00:09Z</cp:lastPrinted>
  <dcterms:created xsi:type="dcterms:W3CDTF">2003-08-04T19:23:16Z</dcterms:created>
  <dcterms:modified xsi:type="dcterms:W3CDTF">2025-09-17T11:21:59Z</dcterms:modified>
</cp:coreProperties>
</file>