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537" r:id="rId3"/>
    <p:sldId id="532" r:id="rId4"/>
    <p:sldId id="533" r:id="rId5"/>
    <p:sldId id="534" r:id="rId6"/>
    <p:sldId id="535" r:id="rId7"/>
    <p:sldId id="536" r:id="rId8"/>
  </p:sldIdLst>
  <p:sldSz cx="9144000" cy="6858000" type="screen4x3"/>
  <p:notesSz cx="9312275" cy="7026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2">
          <p15:clr>
            <a:srgbClr val="A4A3A4"/>
          </p15:clr>
        </p15:guide>
        <p15:guide id="2" pos="29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5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039"/>
    <p:restoredTop sz="93913" autoAdjust="0"/>
  </p:normalViewPr>
  <p:slideViewPr>
    <p:cSldViewPr>
      <p:cViewPr varScale="1">
        <p:scale>
          <a:sx n="88" d="100"/>
          <a:sy n="88" d="100"/>
        </p:scale>
        <p:origin x="95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3248"/>
    </p:cViewPr>
  </p:sorterViewPr>
  <p:notesViewPr>
    <p:cSldViewPr>
      <p:cViewPr varScale="1">
        <p:scale>
          <a:sx n="97" d="100"/>
          <a:sy n="97" d="100"/>
        </p:scale>
        <p:origin x="2312" y="200"/>
      </p:cViewPr>
      <p:guideLst>
        <p:guide orient="horz" pos="2212"/>
        <p:guide pos="29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BA6A1A80-3C88-F94D-B758-F0F7058AF0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12738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DAF7FD79-07EF-904F-82E1-5213733CC51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5263" y="0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algn="r"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92CAED58-3117-FC4C-AD7C-0DB9B8225DF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72263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146EB007-85F2-5B46-A71C-6AA8A5E3861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5264" y="6561137"/>
            <a:ext cx="3876674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99E198E8-1274-AE4E-83C7-C0FE8EEEC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495963-331D-D744-B2D3-EA8AE071E6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88912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Legend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3DF97D-D50F-FA41-B4C7-64519922F4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75263" y="0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A47F029-E024-AE4D-B9C1-272849DADF5B}" type="datetimeFigureOut">
              <a:rPr lang="en-US" altLang="en-US"/>
              <a:pPr>
                <a:defRPr/>
              </a:pPr>
              <a:t>9/17/25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8F1795D-4FE4-0C40-9273-9D3840C392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527050"/>
            <a:ext cx="3511550" cy="2635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45" tIns="46173" rIns="92345" bIns="4617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479BC8C-F26A-2547-B4A5-5B62490A7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31863" y="3336925"/>
            <a:ext cx="7448550" cy="3162300"/>
          </a:xfrm>
          <a:prstGeom prst="rect">
            <a:avLst/>
          </a:prstGeom>
        </p:spPr>
        <p:txBody>
          <a:bodyPr vert="horz" lIns="92345" tIns="46173" rIns="92345" bIns="4617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4E016-16E8-424F-B0BB-B25FB2B24CE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672263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896DB-3EBE-8848-8D76-002CB33C43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75263" y="6672263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CD55FC-F6E9-AD46-90CF-9254EF4A6F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0" y="112712"/>
            <a:ext cx="4035425" cy="352425"/>
          </a:xfrm>
        </p:spPr>
        <p:txBody>
          <a:bodyPr/>
          <a:lstStyle/>
          <a:p>
            <a:pPr>
              <a:defRPr/>
            </a:pPr>
            <a:r>
              <a:rPr lang="en-US" dirty="0"/>
              <a:t>Legend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CD55FC-F6E9-AD46-90CF-9254EF4A6FCC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436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9BD79B-892D-F549-B370-3228401955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0C823E-652C-BB4C-958D-D5E42335AA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48DE56-8F57-0F4C-B2B6-8E31AD6F0D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D1562-5D18-534B-9DE0-3F30B66592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764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A49F05-F266-584D-AF42-76DEC7083F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56391E-6FF9-0840-9B7D-BFA1EAC483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1E94B0-3CA9-904D-B520-29DD6974E9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4CC83-E323-A14E-B144-841E08185A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586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74CD5D-0D93-0F44-B6C8-FBF5A1D081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0A5865-103A-1743-A364-F91C4CB5D8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C3489A-A6A7-EE4C-AD6E-F8DB95DEBA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D5CAF-801F-F741-98C0-716767C038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74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1E7734-EB3F-804B-94FD-15C66877E1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ACD44F-A22B-B141-A718-8EBA46414E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B52C3A-1738-6144-876D-53495290F7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B82C4-3119-4142-8EB1-0D4CE7B51E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4216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41574E-C3F4-564F-97E5-09A5971D47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4ED3A8-16F2-F84E-A5F3-767A9D6D65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C67A15-A463-024F-AB35-883CD588A8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C8A60-5EC2-4E4A-BBEE-B1906DA46A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12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8F782A-C152-4549-A26F-DC820ABC66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E4AE73-39B9-E840-BA5F-1D8261596A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C06635-5146-DA43-A891-D6BA5BD2A2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8C345-A619-9E4E-B57A-7B2B03A28A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995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DA39DC2-7935-D646-9F83-4156AEEB22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C221EF0-7819-9345-BE24-395200119A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A989A0C-CA98-734F-9D66-8AE47018A9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E3EB1-E203-4841-A1E9-20CF8562B7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7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D642338-7D0D-584E-863C-982894F2BF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7428FEC-714D-CA4F-A928-89AD5CF89B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6E07901-93A1-614C-AD13-0AE9A0A7C7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621FA-0C91-E34C-9770-B6C2CF06EC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6266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9106D55-7245-6045-B599-B3CA02E49C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31CBA0B-4567-F84B-B475-8ADDB60C0E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AD8ADB-D263-D847-B7FF-D6102BCC4D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A2F27-70BA-034A-A44F-4BAF54DB97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04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7E018E-0BA2-A04F-8EDD-7A7399709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3227D6-7DF1-274C-859B-CE98FE8AE2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B716EB-7CDB-A84B-98A4-A71716C8BB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ECF39-C873-1144-B949-57502DF857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575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DAC38A-8216-654F-865F-514AFD202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E17832-5374-5A43-99C2-1688BEBA84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06AF87-8C5E-E044-A0A1-D51C7FBC70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FF320-41B9-4045-834F-112F72C931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012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CCC0711-F14E-D549-BEA5-3A2800E9F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8D1EFC7-E228-AE44-B989-431DF01C1F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8178663-978B-B843-8DB3-80843A8CD6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817704E-0A8D-114C-BE4C-9B49D4C66A7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FAF019B-DA59-9942-B87B-CDA02FC3223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0594FB9-0124-314D-8216-C86DC39543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82483371-E724-B849-92D7-46B364CDD97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Forces on an Incline</a:t>
            </a:r>
          </a:p>
        </p:txBody>
      </p:sp>
      <p:sp>
        <p:nvSpPr>
          <p:cNvPr id="15362" name="Subtitle 2">
            <a:extLst>
              <a:ext uri="{FF2B5EF4-FFF2-40B4-BE49-F238E27FC236}">
                <a16:creationId xmlns:a16="http://schemas.microsoft.com/office/drawing/2014/main" id="{ED7BC2D4-7A49-7E4A-AC7F-6409855C30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More convenient axes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97E39-3B87-954D-A2CF-DFE5B9E08C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Forces on an Incline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6A46CF-40C8-3442-AC20-AEFB5452D0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common special case</a:t>
            </a:r>
          </a:p>
        </p:txBody>
      </p:sp>
    </p:spTree>
    <p:extLst>
      <p:ext uri="{BB962C8B-B14F-4D97-AF65-F5344CB8AC3E}">
        <p14:creationId xmlns:p14="http://schemas.microsoft.com/office/powerpoint/2010/main" val="753226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4036FD92-70E8-544B-A45C-7BCDB34863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Static Forces Scenario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8FF0788C-8D52-A94B-AAB8-FD86DE4F35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 block on a frictionless ramp is held by a rope. As the incline angle </a:t>
            </a:r>
            <a:r>
              <a:rPr lang="en-US" altLang="en-US" i="1">
                <a:latin typeface="Symbol" pitchFamily="2" charset="2"/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of the ramp increases,</a:t>
            </a:r>
          </a:p>
        </p:txBody>
      </p:sp>
      <p:cxnSp>
        <p:nvCxnSpPr>
          <p:cNvPr id="15363" name="AutoShape 4">
            <a:extLst>
              <a:ext uri="{FF2B5EF4-FFF2-40B4-BE49-F238E27FC236}">
                <a16:creationId xmlns:a16="http://schemas.microsoft.com/office/drawing/2014/main" id="{2A94942F-69FF-BF44-97BB-F1F88572977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572000" y="4789488"/>
            <a:ext cx="3276600" cy="1125537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364" name="Rectangle 5">
            <a:extLst>
              <a:ext uri="{FF2B5EF4-FFF2-40B4-BE49-F238E27FC236}">
                <a16:creationId xmlns:a16="http://schemas.microsoft.com/office/drawing/2014/main" id="{10C86087-4F04-CE4D-8610-EFF54E87A155}"/>
              </a:ext>
            </a:extLst>
          </p:cNvPr>
          <p:cNvSpPr>
            <a:spLocks noChangeArrowheads="1"/>
          </p:cNvSpPr>
          <p:nvPr/>
        </p:nvSpPr>
        <p:spPr bwMode="auto">
          <a:xfrm rot="-1144146">
            <a:off x="5240338" y="4964113"/>
            <a:ext cx="928687" cy="523875"/>
          </a:xfrm>
          <a:prstGeom prst="rect">
            <a:avLst/>
          </a:prstGeom>
          <a:solidFill>
            <a:srgbClr val="C2D69B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cxnSp>
        <p:nvCxnSpPr>
          <p:cNvPr id="15365" name="AutoShape 6">
            <a:extLst>
              <a:ext uri="{FF2B5EF4-FFF2-40B4-BE49-F238E27FC236}">
                <a16:creationId xmlns:a16="http://schemas.microsoft.com/office/drawing/2014/main" id="{EDFCF55D-9412-7449-81EE-400D5A2A563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169025" y="4614863"/>
            <a:ext cx="1308100" cy="446087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cxnSp>
        <p:nvCxnSpPr>
          <p:cNvPr id="15366" name="AutoShape 7">
            <a:extLst>
              <a:ext uri="{FF2B5EF4-FFF2-40B4-BE49-F238E27FC236}">
                <a16:creationId xmlns:a16="http://schemas.microsoft.com/office/drawing/2014/main" id="{ED5A9119-D8A8-5346-B28B-7DB5E18A8DA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02175" y="5915025"/>
            <a:ext cx="2774950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367" name="Arc 8">
            <a:extLst>
              <a:ext uri="{FF2B5EF4-FFF2-40B4-BE49-F238E27FC236}">
                <a16:creationId xmlns:a16="http://schemas.microsoft.com/office/drawing/2014/main" id="{6F630333-DD72-1F45-84D3-2816CCC6EE8A}"/>
              </a:ext>
            </a:extLst>
          </p:cNvPr>
          <p:cNvSpPr>
            <a:spLocks/>
          </p:cNvSpPr>
          <p:nvPr/>
        </p:nvSpPr>
        <p:spPr bwMode="auto">
          <a:xfrm>
            <a:off x="4646613" y="5535613"/>
            <a:ext cx="1150937" cy="347662"/>
          </a:xfrm>
          <a:custGeom>
            <a:avLst/>
            <a:gdLst>
              <a:gd name="T0" fmla="*/ 2147483646 w 21600"/>
              <a:gd name="T1" fmla="*/ 0 h 5164"/>
              <a:gd name="T2" fmla="*/ 2147483646 w 21600"/>
              <a:gd name="T3" fmla="*/ 1575793163 h 5164"/>
              <a:gd name="T4" fmla="*/ 0 w 21600"/>
              <a:gd name="T5" fmla="*/ 1531546441 h 516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5164" fill="none" extrusionOk="0">
                <a:moveTo>
                  <a:pt x="21008" y="0"/>
                </a:moveTo>
                <a:cubicBezTo>
                  <a:pt x="21401" y="1644"/>
                  <a:pt x="21600" y="3328"/>
                  <a:pt x="21600" y="5019"/>
                </a:cubicBezTo>
                <a:cubicBezTo>
                  <a:pt x="21600" y="5067"/>
                  <a:pt x="21599" y="5115"/>
                  <a:pt x="21599" y="5163"/>
                </a:cubicBezTo>
              </a:path>
              <a:path w="21600" h="5164" stroke="0" extrusionOk="0">
                <a:moveTo>
                  <a:pt x="21008" y="0"/>
                </a:moveTo>
                <a:cubicBezTo>
                  <a:pt x="21401" y="1644"/>
                  <a:pt x="21600" y="3328"/>
                  <a:pt x="21600" y="5019"/>
                </a:cubicBezTo>
                <a:cubicBezTo>
                  <a:pt x="21600" y="5067"/>
                  <a:pt x="21599" y="5115"/>
                  <a:pt x="21599" y="5163"/>
                </a:cubicBezTo>
                <a:lnTo>
                  <a:pt x="0" y="5019"/>
                </a:lnTo>
                <a:lnTo>
                  <a:pt x="21008" y="0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Text Box 9">
            <a:extLst>
              <a:ext uri="{FF2B5EF4-FFF2-40B4-BE49-F238E27FC236}">
                <a16:creationId xmlns:a16="http://schemas.microsoft.com/office/drawing/2014/main" id="{9444A868-C080-0B48-B5BB-D8A29534F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4863" y="5468938"/>
            <a:ext cx="369887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 i="1">
                <a:solidFill>
                  <a:schemeClr val="tx1"/>
                </a:solidFill>
                <a:latin typeface="Symbol" pitchFamily="2" charset="2"/>
                <a:sym typeface="Symbol" pitchFamily="2" charset="2"/>
              </a:rPr>
              <a:t></a:t>
            </a:r>
          </a:p>
        </p:txBody>
      </p:sp>
      <p:sp>
        <p:nvSpPr>
          <p:cNvPr id="15369" name="Rectangle 10">
            <a:extLst>
              <a:ext uri="{FF2B5EF4-FFF2-40B4-BE49-F238E27FC236}">
                <a16:creationId xmlns:a16="http://schemas.microsoft.com/office/drawing/2014/main" id="{102BD633-E4D2-C449-A2D5-DA18EF5FBDB0}"/>
              </a:ext>
            </a:extLst>
          </p:cNvPr>
          <p:cNvSpPr>
            <a:spLocks noChangeArrowheads="1"/>
          </p:cNvSpPr>
          <p:nvPr/>
        </p:nvSpPr>
        <p:spPr bwMode="auto">
          <a:xfrm rot="-888189">
            <a:off x="7477125" y="4343400"/>
            <a:ext cx="123825" cy="525463"/>
          </a:xfrm>
          <a:prstGeom prst="rect">
            <a:avLst/>
          </a:prstGeom>
          <a:solidFill>
            <a:srgbClr val="80808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5370" name="Rectangle 11">
            <a:extLst>
              <a:ext uri="{FF2B5EF4-FFF2-40B4-BE49-F238E27FC236}">
                <a16:creationId xmlns:a16="http://schemas.microsoft.com/office/drawing/2014/main" id="{8C730C3B-89B0-0B48-889F-118E5C897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3528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/>
              <a:t>How does the </a:t>
            </a:r>
            <a:r>
              <a:rPr lang="en-US" altLang="en-US" b="0">
                <a:solidFill>
                  <a:schemeClr val="accent2"/>
                </a:solidFill>
              </a:rPr>
              <a:t>weight</a:t>
            </a:r>
            <a:r>
              <a:rPr lang="en-US" altLang="en-US" b="0"/>
              <a:t> of the block depend on </a:t>
            </a:r>
            <a:r>
              <a:rPr lang="en-US" altLang="en-US" b="0" i="1">
                <a:latin typeface="Symbol" pitchFamily="2" charset="2"/>
              </a:rPr>
              <a:t>q</a:t>
            </a:r>
            <a:r>
              <a:rPr lang="en-US" altLang="en-US" b="0"/>
              <a:t>?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2FE1DEA-B3FC-D14E-932D-C1B7FEE62A67}"/>
              </a:ext>
            </a:extLst>
          </p:cNvPr>
          <p:cNvCxnSpPr>
            <a:cxnSpLocks/>
          </p:cNvCxnSpPr>
          <p:nvPr/>
        </p:nvCxnSpPr>
        <p:spPr>
          <a:xfrm flipV="1">
            <a:off x="6141489" y="4564174"/>
            <a:ext cx="1335636" cy="452395"/>
          </a:xfrm>
          <a:prstGeom prst="line">
            <a:avLst/>
          </a:prstGeom>
          <a:ln w="57150">
            <a:solidFill>
              <a:srgbClr val="945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515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9F33B7F3-AD99-E94F-9D77-535270CC09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Static Forces Scenario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643E2524-CA59-5F48-AFA8-6C0AD530FB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 block on a frictionless ramp is held by a rope. As the incline angle </a:t>
            </a:r>
            <a:r>
              <a:rPr lang="en-US" altLang="en-US" i="1">
                <a:latin typeface="Symbol" pitchFamily="2" charset="2"/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of the ramp increases,</a:t>
            </a:r>
          </a:p>
        </p:txBody>
      </p:sp>
      <p:cxnSp>
        <p:nvCxnSpPr>
          <p:cNvPr id="16387" name="AutoShape 4">
            <a:extLst>
              <a:ext uri="{FF2B5EF4-FFF2-40B4-BE49-F238E27FC236}">
                <a16:creationId xmlns:a16="http://schemas.microsoft.com/office/drawing/2014/main" id="{7095BDC8-BDD7-B640-8804-A60A15D528D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572000" y="4789488"/>
            <a:ext cx="3276600" cy="1125537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388" name="Rectangle 5">
            <a:extLst>
              <a:ext uri="{FF2B5EF4-FFF2-40B4-BE49-F238E27FC236}">
                <a16:creationId xmlns:a16="http://schemas.microsoft.com/office/drawing/2014/main" id="{9F198051-D38D-E647-B875-6AFF5BBB0F2A}"/>
              </a:ext>
            </a:extLst>
          </p:cNvPr>
          <p:cNvSpPr>
            <a:spLocks noChangeArrowheads="1"/>
          </p:cNvSpPr>
          <p:nvPr/>
        </p:nvSpPr>
        <p:spPr bwMode="auto">
          <a:xfrm rot="-1144146">
            <a:off x="5240338" y="4964113"/>
            <a:ext cx="928687" cy="523875"/>
          </a:xfrm>
          <a:prstGeom prst="rect">
            <a:avLst/>
          </a:prstGeom>
          <a:solidFill>
            <a:srgbClr val="C2D69B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cxnSp>
        <p:nvCxnSpPr>
          <p:cNvPr id="16389" name="AutoShape 6">
            <a:extLst>
              <a:ext uri="{FF2B5EF4-FFF2-40B4-BE49-F238E27FC236}">
                <a16:creationId xmlns:a16="http://schemas.microsoft.com/office/drawing/2014/main" id="{267738F7-B567-F547-9334-354BEDD85B5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169025" y="4614863"/>
            <a:ext cx="1308100" cy="446087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cxnSp>
        <p:nvCxnSpPr>
          <p:cNvPr id="16390" name="AutoShape 7">
            <a:extLst>
              <a:ext uri="{FF2B5EF4-FFF2-40B4-BE49-F238E27FC236}">
                <a16:creationId xmlns:a16="http://schemas.microsoft.com/office/drawing/2014/main" id="{8BEA70DB-EF39-CB42-B4F6-BEB4A216EA8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02175" y="5915025"/>
            <a:ext cx="2774950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391" name="Arc 8">
            <a:extLst>
              <a:ext uri="{FF2B5EF4-FFF2-40B4-BE49-F238E27FC236}">
                <a16:creationId xmlns:a16="http://schemas.microsoft.com/office/drawing/2014/main" id="{A2FA2554-3338-164E-B0F1-A64908C84D88}"/>
              </a:ext>
            </a:extLst>
          </p:cNvPr>
          <p:cNvSpPr>
            <a:spLocks/>
          </p:cNvSpPr>
          <p:nvPr/>
        </p:nvSpPr>
        <p:spPr bwMode="auto">
          <a:xfrm>
            <a:off x="4646613" y="5535613"/>
            <a:ext cx="1150937" cy="347662"/>
          </a:xfrm>
          <a:custGeom>
            <a:avLst/>
            <a:gdLst>
              <a:gd name="T0" fmla="*/ 2147483646 w 21600"/>
              <a:gd name="T1" fmla="*/ 0 h 5164"/>
              <a:gd name="T2" fmla="*/ 2147483646 w 21600"/>
              <a:gd name="T3" fmla="*/ 1575793163 h 5164"/>
              <a:gd name="T4" fmla="*/ 0 w 21600"/>
              <a:gd name="T5" fmla="*/ 1531546441 h 516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5164" fill="none" extrusionOk="0">
                <a:moveTo>
                  <a:pt x="21008" y="0"/>
                </a:moveTo>
                <a:cubicBezTo>
                  <a:pt x="21401" y="1644"/>
                  <a:pt x="21600" y="3328"/>
                  <a:pt x="21600" y="5019"/>
                </a:cubicBezTo>
                <a:cubicBezTo>
                  <a:pt x="21600" y="5067"/>
                  <a:pt x="21599" y="5115"/>
                  <a:pt x="21599" y="5163"/>
                </a:cubicBezTo>
              </a:path>
              <a:path w="21600" h="5164" stroke="0" extrusionOk="0">
                <a:moveTo>
                  <a:pt x="21008" y="0"/>
                </a:moveTo>
                <a:cubicBezTo>
                  <a:pt x="21401" y="1644"/>
                  <a:pt x="21600" y="3328"/>
                  <a:pt x="21600" y="5019"/>
                </a:cubicBezTo>
                <a:cubicBezTo>
                  <a:pt x="21600" y="5067"/>
                  <a:pt x="21599" y="5115"/>
                  <a:pt x="21599" y="5163"/>
                </a:cubicBezTo>
                <a:lnTo>
                  <a:pt x="0" y="5019"/>
                </a:lnTo>
                <a:lnTo>
                  <a:pt x="21008" y="0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Text Box 9">
            <a:extLst>
              <a:ext uri="{FF2B5EF4-FFF2-40B4-BE49-F238E27FC236}">
                <a16:creationId xmlns:a16="http://schemas.microsoft.com/office/drawing/2014/main" id="{4F7BF190-6477-C748-89F9-879F3E41A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4863" y="5468938"/>
            <a:ext cx="369887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 i="1">
                <a:solidFill>
                  <a:schemeClr val="tx1"/>
                </a:solidFill>
                <a:latin typeface="Symbol" pitchFamily="2" charset="2"/>
                <a:sym typeface="Symbol" pitchFamily="2" charset="2"/>
              </a:rPr>
              <a:t></a:t>
            </a:r>
          </a:p>
        </p:txBody>
      </p:sp>
      <p:sp>
        <p:nvSpPr>
          <p:cNvPr id="16393" name="Rectangle 10">
            <a:extLst>
              <a:ext uri="{FF2B5EF4-FFF2-40B4-BE49-F238E27FC236}">
                <a16:creationId xmlns:a16="http://schemas.microsoft.com/office/drawing/2014/main" id="{05D40A31-46E1-CB43-8E8E-D7E6AEF3709A}"/>
              </a:ext>
            </a:extLst>
          </p:cNvPr>
          <p:cNvSpPr>
            <a:spLocks noChangeArrowheads="1"/>
          </p:cNvSpPr>
          <p:nvPr/>
        </p:nvSpPr>
        <p:spPr bwMode="auto">
          <a:xfrm rot="-888189">
            <a:off x="7477125" y="4343400"/>
            <a:ext cx="123825" cy="525463"/>
          </a:xfrm>
          <a:prstGeom prst="rect">
            <a:avLst/>
          </a:prstGeom>
          <a:solidFill>
            <a:srgbClr val="80808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6394" name="Rectangle 11">
            <a:extLst>
              <a:ext uri="{FF2B5EF4-FFF2-40B4-BE49-F238E27FC236}">
                <a16:creationId xmlns:a16="http://schemas.microsoft.com/office/drawing/2014/main" id="{82D70A61-2D4F-0442-BEA1-60452B886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352800"/>
            <a:ext cx="8153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/>
              <a:t>How does the </a:t>
            </a:r>
            <a:r>
              <a:rPr lang="en-US" altLang="en-US" b="0">
                <a:solidFill>
                  <a:schemeClr val="accent2"/>
                </a:solidFill>
              </a:rPr>
              <a:t>component</a:t>
            </a:r>
            <a:r>
              <a:rPr lang="en-US" altLang="en-US" b="0"/>
              <a:t> of the weight </a:t>
            </a:r>
            <a:r>
              <a:rPr lang="en-US" altLang="en-US" b="0">
                <a:solidFill>
                  <a:schemeClr val="accent2"/>
                </a:solidFill>
              </a:rPr>
              <a:t>perpendicular</a:t>
            </a:r>
            <a:r>
              <a:rPr lang="en-US" altLang="en-US" b="0"/>
              <a:t> to the ramp depend on </a:t>
            </a:r>
            <a:r>
              <a:rPr lang="en-US" altLang="en-US" b="0" i="1">
                <a:latin typeface="Symbol" pitchFamily="2" charset="2"/>
              </a:rPr>
              <a:t>q</a:t>
            </a:r>
            <a:r>
              <a:rPr lang="en-US" altLang="en-US" b="0"/>
              <a:t>?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934FD5C-EC65-AF44-B360-7169D8199AB6}"/>
              </a:ext>
            </a:extLst>
          </p:cNvPr>
          <p:cNvCxnSpPr>
            <a:cxnSpLocks/>
          </p:cNvCxnSpPr>
          <p:nvPr/>
        </p:nvCxnSpPr>
        <p:spPr>
          <a:xfrm flipV="1">
            <a:off x="6141489" y="4564174"/>
            <a:ext cx="1335636" cy="452395"/>
          </a:xfrm>
          <a:prstGeom prst="line">
            <a:avLst/>
          </a:prstGeom>
          <a:ln w="57150">
            <a:solidFill>
              <a:srgbClr val="945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6881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CE79850C-5416-F648-BF6E-084DA924ED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Static Forces Scenario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526C98D5-16D1-364F-BD38-70D2A8F9CE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 block on a frictionless ramp is held by a rope. As the incline angle </a:t>
            </a:r>
            <a:r>
              <a:rPr lang="en-US" altLang="en-US" i="1">
                <a:latin typeface="Symbol" pitchFamily="2" charset="2"/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of the ramp increases,</a:t>
            </a:r>
          </a:p>
        </p:txBody>
      </p:sp>
      <p:cxnSp>
        <p:nvCxnSpPr>
          <p:cNvPr id="17411" name="AutoShape 4">
            <a:extLst>
              <a:ext uri="{FF2B5EF4-FFF2-40B4-BE49-F238E27FC236}">
                <a16:creationId xmlns:a16="http://schemas.microsoft.com/office/drawing/2014/main" id="{F06D1CE4-912D-2E46-87A7-9A36B8D5739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572000" y="4789488"/>
            <a:ext cx="3276600" cy="1125537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12" name="Rectangle 5">
            <a:extLst>
              <a:ext uri="{FF2B5EF4-FFF2-40B4-BE49-F238E27FC236}">
                <a16:creationId xmlns:a16="http://schemas.microsoft.com/office/drawing/2014/main" id="{C2B34B69-A175-E240-9A1A-2F3B6D913E4C}"/>
              </a:ext>
            </a:extLst>
          </p:cNvPr>
          <p:cNvSpPr>
            <a:spLocks noChangeArrowheads="1"/>
          </p:cNvSpPr>
          <p:nvPr/>
        </p:nvSpPr>
        <p:spPr bwMode="auto">
          <a:xfrm rot="-1144146">
            <a:off x="5240338" y="4964113"/>
            <a:ext cx="928687" cy="523875"/>
          </a:xfrm>
          <a:prstGeom prst="rect">
            <a:avLst/>
          </a:prstGeom>
          <a:solidFill>
            <a:srgbClr val="C2D69B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cxnSp>
        <p:nvCxnSpPr>
          <p:cNvPr id="17413" name="AutoShape 6">
            <a:extLst>
              <a:ext uri="{FF2B5EF4-FFF2-40B4-BE49-F238E27FC236}">
                <a16:creationId xmlns:a16="http://schemas.microsoft.com/office/drawing/2014/main" id="{AD8DDEA1-2C0E-214C-B7B2-D1022CB2E13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169025" y="4614863"/>
            <a:ext cx="1308100" cy="446087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cxnSp>
        <p:nvCxnSpPr>
          <p:cNvPr id="17414" name="AutoShape 7">
            <a:extLst>
              <a:ext uri="{FF2B5EF4-FFF2-40B4-BE49-F238E27FC236}">
                <a16:creationId xmlns:a16="http://schemas.microsoft.com/office/drawing/2014/main" id="{6D752192-07DF-4B47-9765-BAC9FF69097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02175" y="5915025"/>
            <a:ext cx="2774950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15" name="Arc 8">
            <a:extLst>
              <a:ext uri="{FF2B5EF4-FFF2-40B4-BE49-F238E27FC236}">
                <a16:creationId xmlns:a16="http://schemas.microsoft.com/office/drawing/2014/main" id="{ADA5FACB-C576-704A-8555-F96FBAF57D75}"/>
              </a:ext>
            </a:extLst>
          </p:cNvPr>
          <p:cNvSpPr>
            <a:spLocks/>
          </p:cNvSpPr>
          <p:nvPr/>
        </p:nvSpPr>
        <p:spPr bwMode="auto">
          <a:xfrm>
            <a:off x="4646613" y="5535613"/>
            <a:ext cx="1150937" cy="347662"/>
          </a:xfrm>
          <a:custGeom>
            <a:avLst/>
            <a:gdLst>
              <a:gd name="T0" fmla="*/ 2147483646 w 21600"/>
              <a:gd name="T1" fmla="*/ 0 h 5164"/>
              <a:gd name="T2" fmla="*/ 2147483646 w 21600"/>
              <a:gd name="T3" fmla="*/ 1575793163 h 5164"/>
              <a:gd name="T4" fmla="*/ 0 w 21600"/>
              <a:gd name="T5" fmla="*/ 1531546441 h 516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5164" fill="none" extrusionOk="0">
                <a:moveTo>
                  <a:pt x="21008" y="0"/>
                </a:moveTo>
                <a:cubicBezTo>
                  <a:pt x="21401" y="1644"/>
                  <a:pt x="21600" y="3328"/>
                  <a:pt x="21600" y="5019"/>
                </a:cubicBezTo>
                <a:cubicBezTo>
                  <a:pt x="21600" y="5067"/>
                  <a:pt x="21599" y="5115"/>
                  <a:pt x="21599" y="5163"/>
                </a:cubicBezTo>
              </a:path>
              <a:path w="21600" h="5164" stroke="0" extrusionOk="0">
                <a:moveTo>
                  <a:pt x="21008" y="0"/>
                </a:moveTo>
                <a:cubicBezTo>
                  <a:pt x="21401" y="1644"/>
                  <a:pt x="21600" y="3328"/>
                  <a:pt x="21600" y="5019"/>
                </a:cubicBezTo>
                <a:cubicBezTo>
                  <a:pt x="21600" y="5067"/>
                  <a:pt x="21599" y="5115"/>
                  <a:pt x="21599" y="5163"/>
                </a:cubicBezTo>
                <a:lnTo>
                  <a:pt x="0" y="5019"/>
                </a:lnTo>
                <a:lnTo>
                  <a:pt x="21008" y="0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Text Box 9">
            <a:extLst>
              <a:ext uri="{FF2B5EF4-FFF2-40B4-BE49-F238E27FC236}">
                <a16:creationId xmlns:a16="http://schemas.microsoft.com/office/drawing/2014/main" id="{40CB387A-8B05-0547-BCF9-91087A4AC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4863" y="5468938"/>
            <a:ext cx="369887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 i="1">
                <a:solidFill>
                  <a:schemeClr val="tx1"/>
                </a:solidFill>
                <a:latin typeface="Symbol" pitchFamily="2" charset="2"/>
                <a:sym typeface="Symbol" pitchFamily="2" charset="2"/>
              </a:rPr>
              <a:t></a:t>
            </a:r>
          </a:p>
        </p:txBody>
      </p:sp>
      <p:sp>
        <p:nvSpPr>
          <p:cNvPr id="17417" name="Rectangle 10">
            <a:extLst>
              <a:ext uri="{FF2B5EF4-FFF2-40B4-BE49-F238E27FC236}">
                <a16:creationId xmlns:a16="http://schemas.microsoft.com/office/drawing/2014/main" id="{D8085B63-E0AF-3646-9A2D-976A0F8D1206}"/>
              </a:ext>
            </a:extLst>
          </p:cNvPr>
          <p:cNvSpPr>
            <a:spLocks noChangeArrowheads="1"/>
          </p:cNvSpPr>
          <p:nvPr/>
        </p:nvSpPr>
        <p:spPr bwMode="auto">
          <a:xfrm rot="-888189">
            <a:off x="7477125" y="4343400"/>
            <a:ext cx="123825" cy="525463"/>
          </a:xfrm>
          <a:prstGeom prst="rect">
            <a:avLst/>
          </a:prstGeom>
          <a:solidFill>
            <a:srgbClr val="80808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18" name="Rectangle 11">
            <a:extLst>
              <a:ext uri="{FF2B5EF4-FFF2-40B4-BE49-F238E27FC236}">
                <a16:creationId xmlns:a16="http://schemas.microsoft.com/office/drawing/2014/main" id="{67D6CFBF-2E8E-C944-8C75-B26E88B70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352800"/>
            <a:ext cx="8153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/>
              <a:t>How does the </a:t>
            </a:r>
            <a:r>
              <a:rPr lang="en-US" altLang="en-US" b="0">
                <a:solidFill>
                  <a:schemeClr val="accent2"/>
                </a:solidFill>
              </a:rPr>
              <a:t>component</a:t>
            </a:r>
            <a:r>
              <a:rPr lang="en-US" altLang="en-US" b="0"/>
              <a:t> of the weight </a:t>
            </a:r>
            <a:r>
              <a:rPr lang="en-US" altLang="en-US" b="0">
                <a:solidFill>
                  <a:schemeClr val="accent2"/>
                </a:solidFill>
              </a:rPr>
              <a:t>parallel</a:t>
            </a:r>
            <a:r>
              <a:rPr lang="en-US" altLang="en-US" b="0"/>
              <a:t> to the ramp depend on </a:t>
            </a:r>
            <a:r>
              <a:rPr lang="en-US" altLang="en-US" b="0" i="1">
                <a:latin typeface="Symbol" pitchFamily="2" charset="2"/>
              </a:rPr>
              <a:t>q</a:t>
            </a:r>
            <a:r>
              <a:rPr lang="en-US" altLang="en-US" b="0"/>
              <a:t>?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838FF1E-7A32-264B-913E-B61C9130B9CE}"/>
              </a:ext>
            </a:extLst>
          </p:cNvPr>
          <p:cNvCxnSpPr>
            <a:cxnSpLocks/>
          </p:cNvCxnSpPr>
          <p:nvPr/>
        </p:nvCxnSpPr>
        <p:spPr>
          <a:xfrm flipV="1">
            <a:off x="6141489" y="4564174"/>
            <a:ext cx="1335636" cy="452395"/>
          </a:xfrm>
          <a:prstGeom prst="line">
            <a:avLst/>
          </a:prstGeom>
          <a:ln w="57150">
            <a:solidFill>
              <a:srgbClr val="945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9569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7551909E-6C00-3E4E-9C54-F75569AB99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Static Forces Scenario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5AD300E5-D4AF-F74D-A1C4-68AA095527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 block on a frictionless ramp is held by a rope. As the incline angle </a:t>
            </a:r>
            <a:r>
              <a:rPr lang="en-US" altLang="en-US" i="1">
                <a:latin typeface="Symbol" pitchFamily="2" charset="2"/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of the ramp increases,</a:t>
            </a:r>
          </a:p>
        </p:txBody>
      </p:sp>
      <p:cxnSp>
        <p:nvCxnSpPr>
          <p:cNvPr id="18435" name="AutoShape 4">
            <a:extLst>
              <a:ext uri="{FF2B5EF4-FFF2-40B4-BE49-F238E27FC236}">
                <a16:creationId xmlns:a16="http://schemas.microsoft.com/office/drawing/2014/main" id="{3B2AC17E-CE74-904D-B779-CEAF6035B71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572000" y="4789488"/>
            <a:ext cx="3276600" cy="1125537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36" name="Rectangle 5">
            <a:extLst>
              <a:ext uri="{FF2B5EF4-FFF2-40B4-BE49-F238E27FC236}">
                <a16:creationId xmlns:a16="http://schemas.microsoft.com/office/drawing/2014/main" id="{BC0E4AD4-752B-F04A-9BB5-CCCE074E9906}"/>
              </a:ext>
            </a:extLst>
          </p:cNvPr>
          <p:cNvSpPr>
            <a:spLocks noChangeArrowheads="1"/>
          </p:cNvSpPr>
          <p:nvPr/>
        </p:nvSpPr>
        <p:spPr bwMode="auto">
          <a:xfrm rot="-1144146">
            <a:off x="5240338" y="4964113"/>
            <a:ext cx="928687" cy="523875"/>
          </a:xfrm>
          <a:prstGeom prst="rect">
            <a:avLst/>
          </a:prstGeom>
          <a:solidFill>
            <a:srgbClr val="C2D69B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cxnSp>
        <p:nvCxnSpPr>
          <p:cNvPr id="18437" name="AutoShape 6">
            <a:extLst>
              <a:ext uri="{FF2B5EF4-FFF2-40B4-BE49-F238E27FC236}">
                <a16:creationId xmlns:a16="http://schemas.microsoft.com/office/drawing/2014/main" id="{B616BCB5-36C1-5243-9A1E-0C898C66042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169025" y="4614863"/>
            <a:ext cx="1308100" cy="446087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cxnSp>
        <p:nvCxnSpPr>
          <p:cNvPr id="18438" name="AutoShape 7">
            <a:extLst>
              <a:ext uri="{FF2B5EF4-FFF2-40B4-BE49-F238E27FC236}">
                <a16:creationId xmlns:a16="http://schemas.microsoft.com/office/drawing/2014/main" id="{12CB70E3-8730-3044-B79C-5AD82E77F67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02175" y="5915025"/>
            <a:ext cx="2774950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39" name="Arc 8">
            <a:extLst>
              <a:ext uri="{FF2B5EF4-FFF2-40B4-BE49-F238E27FC236}">
                <a16:creationId xmlns:a16="http://schemas.microsoft.com/office/drawing/2014/main" id="{877732C6-7406-C348-8F50-A69FF5CB8324}"/>
              </a:ext>
            </a:extLst>
          </p:cNvPr>
          <p:cNvSpPr>
            <a:spLocks/>
          </p:cNvSpPr>
          <p:nvPr/>
        </p:nvSpPr>
        <p:spPr bwMode="auto">
          <a:xfrm>
            <a:off x="4646613" y="5535613"/>
            <a:ext cx="1150937" cy="347662"/>
          </a:xfrm>
          <a:custGeom>
            <a:avLst/>
            <a:gdLst>
              <a:gd name="T0" fmla="*/ 2147483646 w 21600"/>
              <a:gd name="T1" fmla="*/ 0 h 5164"/>
              <a:gd name="T2" fmla="*/ 2147483646 w 21600"/>
              <a:gd name="T3" fmla="*/ 1575793163 h 5164"/>
              <a:gd name="T4" fmla="*/ 0 w 21600"/>
              <a:gd name="T5" fmla="*/ 1531546441 h 516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5164" fill="none" extrusionOk="0">
                <a:moveTo>
                  <a:pt x="21008" y="0"/>
                </a:moveTo>
                <a:cubicBezTo>
                  <a:pt x="21401" y="1644"/>
                  <a:pt x="21600" y="3328"/>
                  <a:pt x="21600" y="5019"/>
                </a:cubicBezTo>
                <a:cubicBezTo>
                  <a:pt x="21600" y="5067"/>
                  <a:pt x="21599" y="5115"/>
                  <a:pt x="21599" y="5163"/>
                </a:cubicBezTo>
              </a:path>
              <a:path w="21600" h="5164" stroke="0" extrusionOk="0">
                <a:moveTo>
                  <a:pt x="21008" y="0"/>
                </a:moveTo>
                <a:cubicBezTo>
                  <a:pt x="21401" y="1644"/>
                  <a:pt x="21600" y="3328"/>
                  <a:pt x="21600" y="5019"/>
                </a:cubicBezTo>
                <a:cubicBezTo>
                  <a:pt x="21600" y="5067"/>
                  <a:pt x="21599" y="5115"/>
                  <a:pt x="21599" y="5163"/>
                </a:cubicBezTo>
                <a:lnTo>
                  <a:pt x="0" y="5019"/>
                </a:lnTo>
                <a:lnTo>
                  <a:pt x="21008" y="0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Text Box 9">
            <a:extLst>
              <a:ext uri="{FF2B5EF4-FFF2-40B4-BE49-F238E27FC236}">
                <a16:creationId xmlns:a16="http://schemas.microsoft.com/office/drawing/2014/main" id="{DAFF15C1-CAAB-154D-970E-737650C6D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4863" y="5468938"/>
            <a:ext cx="369887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 i="1">
                <a:solidFill>
                  <a:schemeClr val="tx1"/>
                </a:solidFill>
                <a:latin typeface="Symbol" pitchFamily="2" charset="2"/>
                <a:sym typeface="Symbol" pitchFamily="2" charset="2"/>
              </a:rPr>
              <a:t></a:t>
            </a:r>
          </a:p>
        </p:txBody>
      </p:sp>
      <p:sp>
        <p:nvSpPr>
          <p:cNvPr id="18441" name="Rectangle 10">
            <a:extLst>
              <a:ext uri="{FF2B5EF4-FFF2-40B4-BE49-F238E27FC236}">
                <a16:creationId xmlns:a16="http://schemas.microsoft.com/office/drawing/2014/main" id="{AE1F1145-3129-7F48-B311-F90135485351}"/>
              </a:ext>
            </a:extLst>
          </p:cNvPr>
          <p:cNvSpPr>
            <a:spLocks noChangeArrowheads="1"/>
          </p:cNvSpPr>
          <p:nvPr/>
        </p:nvSpPr>
        <p:spPr bwMode="auto">
          <a:xfrm rot="-888189">
            <a:off x="7477125" y="4343400"/>
            <a:ext cx="123825" cy="525463"/>
          </a:xfrm>
          <a:prstGeom prst="rect">
            <a:avLst/>
          </a:prstGeom>
          <a:solidFill>
            <a:srgbClr val="80808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8442" name="Rectangle 11">
            <a:extLst>
              <a:ext uri="{FF2B5EF4-FFF2-40B4-BE49-F238E27FC236}">
                <a16:creationId xmlns:a16="http://schemas.microsoft.com/office/drawing/2014/main" id="{A9DC4B51-6935-C54A-8A91-53E88FAB2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352800"/>
            <a:ext cx="8153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/>
              <a:t>How does the </a:t>
            </a:r>
            <a:r>
              <a:rPr lang="en-US" altLang="en-US" b="0">
                <a:solidFill>
                  <a:schemeClr val="accent2"/>
                </a:solidFill>
              </a:rPr>
              <a:t>normal force </a:t>
            </a:r>
            <a:r>
              <a:rPr lang="en-US" altLang="en-US" b="0">
                <a:solidFill>
                  <a:schemeClr val="tx1"/>
                </a:solidFill>
              </a:rPr>
              <a:t>from</a:t>
            </a:r>
            <a:r>
              <a:rPr lang="en-US" altLang="en-US" b="0"/>
              <a:t> the ramp depend on </a:t>
            </a:r>
            <a:r>
              <a:rPr lang="en-US" altLang="en-US" b="0" i="1">
                <a:latin typeface="Symbol" pitchFamily="2" charset="2"/>
              </a:rPr>
              <a:t>q</a:t>
            </a:r>
            <a:r>
              <a:rPr lang="en-US" altLang="en-US" b="0"/>
              <a:t>?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8D73EB5-E494-FA4A-B5BC-733335C8E9A0}"/>
              </a:ext>
            </a:extLst>
          </p:cNvPr>
          <p:cNvCxnSpPr>
            <a:cxnSpLocks/>
          </p:cNvCxnSpPr>
          <p:nvPr/>
        </p:nvCxnSpPr>
        <p:spPr>
          <a:xfrm flipV="1">
            <a:off x="6141489" y="4564174"/>
            <a:ext cx="1335636" cy="452395"/>
          </a:xfrm>
          <a:prstGeom prst="line">
            <a:avLst/>
          </a:prstGeom>
          <a:ln w="57150">
            <a:solidFill>
              <a:srgbClr val="945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2931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43CAF82B-3FD0-1E4A-B4A6-C9FE76B9A2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Static Forces Scenario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9DFC4AB2-9303-504D-B046-B6EBD83C36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 block on a frictionless ramp is held by a rope. As the incline angle </a:t>
            </a:r>
            <a:r>
              <a:rPr lang="en-US" altLang="en-US" i="1">
                <a:latin typeface="Symbol" pitchFamily="2" charset="2"/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of the ramp increases,</a:t>
            </a:r>
          </a:p>
        </p:txBody>
      </p:sp>
      <p:cxnSp>
        <p:nvCxnSpPr>
          <p:cNvPr id="19459" name="AutoShape 4">
            <a:extLst>
              <a:ext uri="{FF2B5EF4-FFF2-40B4-BE49-F238E27FC236}">
                <a16:creationId xmlns:a16="http://schemas.microsoft.com/office/drawing/2014/main" id="{F6CB1A2C-70B4-5349-9A3A-744555CD437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572000" y="4789488"/>
            <a:ext cx="3276600" cy="1125537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60" name="Rectangle 5">
            <a:extLst>
              <a:ext uri="{FF2B5EF4-FFF2-40B4-BE49-F238E27FC236}">
                <a16:creationId xmlns:a16="http://schemas.microsoft.com/office/drawing/2014/main" id="{0813A124-6CBD-3941-A407-4080559F4097}"/>
              </a:ext>
            </a:extLst>
          </p:cNvPr>
          <p:cNvSpPr>
            <a:spLocks noChangeArrowheads="1"/>
          </p:cNvSpPr>
          <p:nvPr/>
        </p:nvSpPr>
        <p:spPr bwMode="auto">
          <a:xfrm rot="-1144146">
            <a:off x="5240338" y="4964113"/>
            <a:ext cx="928687" cy="523875"/>
          </a:xfrm>
          <a:prstGeom prst="rect">
            <a:avLst/>
          </a:prstGeom>
          <a:solidFill>
            <a:srgbClr val="C2D69B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cxnSp>
        <p:nvCxnSpPr>
          <p:cNvPr id="19461" name="AutoShape 6">
            <a:extLst>
              <a:ext uri="{FF2B5EF4-FFF2-40B4-BE49-F238E27FC236}">
                <a16:creationId xmlns:a16="http://schemas.microsoft.com/office/drawing/2014/main" id="{EFBFE482-7977-1E4D-850E-BBE80513C90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169025" y="4614863"/>
            <a:ext cx="1308100" cy="446087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cxnSp>
        <p:nvCxnSpPr>
          <p:cNvPr id="19462" name="AutoShape 7">
            <a:extLst>
              <a:ext uri="{FF2B5EF4-FFF2-40B4-BE49-F238E27FC236}">
                <a16:creationId xmlns:a16="http://schemas.microsoft.com/office/drawing/2014/main" id="{A2C6E0D4-0A00-0B49-AF5B-2C024BE2973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02175" y="5915025"/>
            <a:ext cx="2774950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63" name="Arc 8">
            <a:extLst>
              <a:ext uri="{FF2B5EF4-FFF2-40B4-BE49-F238E27FC236}">
                <a16:creationId xmlns:a16="http://schemas.microsoft.com/office/drawing/2014/main" id="{C0DADC10-320D-8641-BBDA-C49FD44F4A93}"/>
              </a:ext>
            </a:extLst>
          </p:cNvPr>
          <p:cNvSpPr>
            <a:spLocks/>
          </p:cNvSpPr>
          <p:nvPr/>
        </p:nvSpPr>
        <p:spPr bwMode="auto">
          <a:xfrm>
            <a:off x="4646613" y="5535613"/>
            <a:ext cx="1150937" cy="347662"/>
          </a:xfrm>
          <a:custGeom>
            <a:avLst/>
            <a:gdLst>
              <a:gd name="T0" fmla="*/ 2147483646 w 21600"/>
              <a:gd name="T1" fmla="*/ 0 h 5164"/>
              <a:gd name="T2" fmla="*/ 2147483646 w 21600"/>
              <a:gd name="T3" fmla="*/ 1575793163 h 5164"/>
              <a:gd name="T4" fmla="*/ 0 w 21600"/>
              <a:gd name="T5" fmla="*/ 1531546441 h 516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5164" fill="none" extrusionOk="0">
                <a:moveTo>
                  <a:pt x="21008" y="0"/>
                </a:moveTo>
                <a:cubicBezTo>
                  <a:pt x="21401" y="1644"/>
                  <a:pt x="21600" y="3328"/>
                  <a:pt x="21600" y="5019"/>
                </a:cubicBezTo>
                <a:cubicBezTo>
                  <a:pt x="21600" y="5067"/>
                  <a:pt x="21599" y="5115"/>
                  <a:pt x="21599" y="5163"/>
                </a:cubicBezTo>
              </a:path>
              <a:path w="21600" h="5164" stroke="0" extrusionOk="0">
                <a:moveTo>
                  <a:pt x="21008" y="0"/>
                </a:moveTo>
                <a:cubicBezTo>
                  <a:pt x="21401" y="1644"/>
                  <a:pt x="21600" y="3328"/>
                  <a:pt x="21600" y="5019"/>
                </a:cubicBezTo>
                <a:cubicBezTo>
                  <a:pt x="21600" y="5067"/>
                  <a:pt x="21599" y="5115"/>
                  <a:pt x="21599" y="5163"/>
                </a:cubicBezTo>
                <a:lnTo>
                  <a:pt x="0" y="5019"/>
                </a:lnTo>
                <a:lnTo>
                  <a:pt x="21008" y="0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Text Box 9">
            <a:extLst>
              <a:ext uri="{FF2B5EF4-FFF2-40B4-BE49-F238E27FC236}">
                <a16:creationId xmlns:a16="http://schemas.microsoft.com/office/drawing/2014/main" id="{212677F6-AA2E-D345-BC4B-17D2F32F9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4863" y="5468938"/>
            <a:ext cx="369887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 i="1">
                <a:solidFill>
                  <a:schemeClr val="tx1"/>
                </a:solidFill>
                <a:latin typeface="Symbol" pitchFamily="2" charset="2"/>
                <a:sym typeface="Symbol" pitchFamily="2" charset="2"/>
              </a:rPr>
              <a:t></a:t>
            </a:r>
          </a:p>
        </p:txBody>
      </p:sp>
      <p:sp>
        <p:nvSpPr>
          <p:cNvPr id="19465" name="Rectangle 10">
            <a:extLst>
              <a:ext uri="{FF2B5EF4-FFF2-40B4-BE49-F238E27FC236}">
                <a16:creationId xmlns:a16="http://schemas.microsoft.com/office/drawing/2014/main" id="{BA6B5714-3D92-CE48-BCF3-1A171FE1811E}"/>
              </a:ext>
            </a:extLst>
          </p:cNvPr>
          <p:cNvSpPr>
            <a:spLocks noChangeArrowheads="1"/>
          </p:cNvSpPr>
          <p:nvPr/>
        </p:nvSpPr>
        <p:spPr bwMode="auto">
          <a:xfrm rot="-888189">
            <a:off x="7477125" y="4343400"/>
            <a:ext cx="123825" cy="525463"/>
          </a:xfrm>
          <a:prstGeom prst="rect">
            <a:avLst/>
          </a:prstGeom>
          <a:solidFill>
            <a:srgbClr val="80808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9466" name="Rectangle 11">
            <a:extLst>
              <a:ext uri="{FF2B5EF4-FFF2-40B4-BE49-F238E27FC236}">
                <a16:creationId xmlns:a16="http://schemas.microsoft.com/office/drawing/2014/main" id="{020972C6-279E-F142-A904-C77C5102D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352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/>
              <a:t>How does the </a:t>
            </a:r>
            <a:r>
              <a:rPr lang="en-US" altLang="en-US" b="0">
                <a:solidFill>
                  <a:schemeClr val="accent2"/>
                </a:solidFill>
              </a:rPr>
              <a:t>tension in the rope </a:t>
            </a:r>
            <a:r>
              <a:rPr lang="en-US" altLang="en-US" b="0"/>
              <a:t>depend on </a:t>
            </a:r>
            <a:r>
              <a:rPr lang="en-US" altLang="en-US" b="0" i="1">
                <a:latin typeface="Symbol" pitchFamily="2" charset="2"/>
              </a:rPr>
              <a:t>q</a:t>
            </a:r>
            <a:r>
              <a:rPr lang="en-US" altLang="en-US" b="0"/>
              <a:t>?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E2E9338-EDD2-7D49-9E43-2120D703CB1E}"/>
              </a:ext>
            </a:extLst>
          </p:cNvPr>
          <p:cNvCxnSpPr>
            <a:cxnSpLocks/>
          </p:cNvCxnSpPr>
          <p:nvPr/>
        </p:nvCxnSpPr>
        <p:spPr>
          <a:xfrm flipV="1">
            <a:off x="6141489" y="4564174"/>
            <a:ext cx="1335636" cy="452395"/>
          </a:xfrm>
          <a:prstGeom prst="line">
            <a:avLst/>
          </a:prstGeom>
          <a:ln w="57150">
            <a:solidFill>
              <a:srgbClr val="945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949846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25">
      <a:dk1>
        <a:srgbClr val="0000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0000"/>
      </a:accent3>
      <a:accent4>
        <a:srgbClr val="006600"/>
      </a:accent4>
      <a:accent5>
        <a:srgbClr val="00CC00"/>
      </a:accent5>
      <a:accent6>
        <a:srgbClr val="800000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3484</TotalTime>
  <Words>211</Words>
  <Application>Microsoft Macintosh PowerPoint</Application>
  <PresentationFormat>On-screen Show (4:3)</PresentationFormat>
  <Paragraphs>26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ＭＳ Ｐゴシック</vt:lpstr>
      <vt:lpstr>Arial</vt:lpstr>
      <vt:lpstr>Calibri</vt:lpstr>
      <vt:lpstr>Symbol</vt:lpstr>
      <vt:lpstr>Default Design</vt:lpstr>
      <vt:lpstr>Forces on an Incline</vt:lpstr>
      <vt:lpstr>Forces on an Incline</vt:lpstr>
      <vt:lpstr>Static Forces Scenario</vt:lpstr>
      <vt:lpstr>Static Forces Scenario</vt:lpstr>
      <vt:lpstr>Static Forces Scenario</vt:lpstr>
      <vt:lpstr>Static Forces Scenario</vt:lpstr>
      <vt:lpstr>Static Forces Scenario</vt:lpstr>
    </vt:vector>
  </TitlesOfParts>
  <Company>John Carroll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creator>joe</dc:creator>
  <cp:lastModifiedBy>Richard Barrans</cp:lastModifiedBy>
  <cp:revision>226</cp:revision>
  <cp:lastPrinted>2019-02-25T13:00:09Z</cp:lastPrinted>
  <dcterms:created xsi:type="dcterms:W3CDTF">2003-08-04T19:23:16Z</dcterms:created>
  <dcterms:modified xsi:type="dcterms:W3CDTF">2025-09-17T11:34:19Z</dcterms:modified>
</cp:coreProperties>
</file>