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572" r:id="rId3"/>
    <p:sldId id="573" r:id="rId4"/>
    <p:sldId id="567" r:id="rId5"/>
    <p:sldId id="577" r:id="rId6"/>
    <p:sldId id="578" r:id="rId7"/>
    <p:sldId id="580" r:id="rId8"/>
    <p:sldId id="574" r:id="rId9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451" autoAdjust="0"/>
    <p:restoredTop sz="93913" autoAdjust="0"/>
  </p:normalViewPr>
  <p:slideViewPr>
    <p:cSldViewPr>
      <p:cViewPr varScale="1">
        <p:scale>
          <a:sx n="82" d="100"/>
          <a:sy n="82" d="100"/>
        </p:scale>
        <p:origin x="1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546" y="132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>
            <a:extLst>
              <a:ext uri="{FF2B5EF4-FFF2-40B4-BE49-F238E27FC236}">
                <a16:creationId xmlns:a16="http://schemas.microsoft.com/office/drawing/2014/main" id="{C69E4593-39F6-744F-0D7D-0A1DFDCFDB2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3B8518A4-E665-6D6F-E662-4EA4017788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849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02FDDFA4-F47A-4766-C9F8-B90584F503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484938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FE1C5137-D225-44F4-AE13-FEBD0604E4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84517E-8659-9E03-D837-36470ED087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41312"/>
            <a:ext cx="4035425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DF9C9-8CE3-221F-4298-5D7EC1DB7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439A6B-0029-4FA1-D8BC-240C096080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65EBF40-4631-4CEF-8EA8-880C5DF7874B}" type="datetimeFigureOut">
              <a:rPr lang="en-US" altLang="en-US"/>
              <a:pPr>
                <a:defRPr/>
              </a:pPr>
              <a:t>10/14/2025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9AF2FE3-EF3E-7018-FCC3-EB2C766E09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EEB9550-0C21-BF8B-C063-4B991AFE2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A67FC-5037-5D87-58F5-AB7DF0D693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0E431-D167-1320-E5CC-24652BD447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3D53C2-29B2-4A5B-85E6-479DC79395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916F4F3C-C048-8F19-B62B-A976DA670E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DD2F8A3A-B755-8F56-C719-349EABF2E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BD3957D0-8EA1-F27C-EEDF-FACAE5C2C2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FBB465-CB40-4885-87AB-0D16B294760D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  <p:sp>
        <p:nvSpPr>
          <p:cNvPr id="7173" name="Header Placeholder 1">
            <a:extLst>
              <a:ext uri="{FF2B5EF4-FFF2-40B4-BE49-F238E27FC236}">
                <a16:creationId xmlns:a16="http://schemas.microsoft.com/office/drawing/2014/main" id="{A5B35FFF-A002-FC90-1075-E3CB106F92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 dirty="0"/>
              <a:t>P 1210 L21 Rigid rotation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3DD216EE-9CC6-BDA6-9D93-0887F29EC4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17FD3123-6FF1-2585-E934-518C5A533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756D0F5E-8E56-CC95-508F-33E8049EE1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A66A057-9F58-4662-8E85-DFDBBA62239D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  <p:sp>
        <p:nvSpPr>
          <p:cNvPr id="9221" name="Header Placeholder 1">
            <a:extLst>
              <a:ext uri="{FF2B5EF4-FFF2-40B4-BE49-F238E27FC236}">
                <a16:creationId xmlns:a16="http://schemas.microsoft.com/office/drawing/2014/main" id="{7641976C-0C5F-B419-B9BD-A5E25E0309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 dirty="0"/>
              <a:t>P 1210 L21 Rigid rotation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6F97F14F-4B0D-2A64-8009-DEA873B9C3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99978BB1-4B4A-2A8A-FF94-1D018ACC1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43FF0C7D-6187-D60C-5A7F-C135A52BE0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166410-BC3E-4164-A990-90D65137E8DD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  <p:sp>
        <p:nvSpPr>
          <p:cNvPr id="11269" name="Header Placeholder 1">
            <a:extLst>
              <a:ext uri="{FF2B5EF4-FFF2-40B4-BE49-F238E27FC236}">
                <a16:creationId xmlns:a16="http://schemas.microsoft.com/office/drawing/2014/main" id="{E4206C64-6363-AA6C-9A14-46C630A3A3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 dirty="0"/>
              <a:t>P 1210 L21 Rigid rotation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7AC29B08-1B6A-0B14-B779-5509565577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3E4D79B6-AD93-F4C9-8E74-D3F7C7BCF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F0752694-0DAA-2834-9683-E92FCEB1E2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529A5B-36E8-47B2-9F9F-751DB642018C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 dirty="0"/>
          </a:p>
        </p:txBody>
      </p:sp>
      <p:sp>
        <p:nvSpPr>
          <p:cNvPr id="13317" name="Header Placeholder 1">
            <a:extLst>
              <a:ext uri="{FF2B5EF4-FFF2-40B4-BE49-F238E27FC236}">
                <a16:creationId xmlns:a16="http://schemas.microsoft.com/office/drawing/2014/main" id="{33F133B8-E77F-FA5A-ADAC-1F11C835623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 dirty="0"/>
              <a:t>P 1210 L21 Rigid rotation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19532156-0B76-B03F-7C4C-9860B1F682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28A79F9F-011A-1CFD-908A-A991F058D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345CA612-2F33-9BF7-F9FB-58ECE25855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2499D6-ABAE-4D7F-B320-BE8773565E72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5365" name="Header Placeholder 1">
            <a:extLst>
              <a:ext uri="{FF2B5EF4-FFF2-40B4-BE49-F238E27FC236}">
                <a16:creationId xmlns:a16="http://schemas.microsoft.com/office/drawing/2014/main" id="{FF27677F-6DE9-6BAD-B789-DF8633A946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 1210 L21 Rigid rotation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0A5A525E-7831-26D3-0598-A93FE2A0EB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6481EC86-2EFF-99C5-208F-C4EBC2873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A0F1376C-14D3-A9EC-745A-7E871FE45A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005612-F858-4D02-8124-D2A82AF571B7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3317" name="Header Placeholder 1">
            <a:extLst>
              <a:ext uri="{FF2B5EF4-FFF2-40B4-BE49-F238E27FC236}">
                <a16:creationId xmlns:a16="http://schemas.microsoft.com/office/drawing/2014/main" id="{4334ACE1-4E7B-6317-0534-6F6896BB7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FEEA76-4232-B720-5731-BE68379E5F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29D37FD8-B33F-2F83-CA85-991FCCB2B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8F1EB9B-D33C-C473-32E7-4818E5AA82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32EAD1-960D-44FF-B48F-38184E0F705B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7173" name="Header Placeholder 1">
            <a:extLst>
              <a:ext uri="{FF2B5EF4-FFF2-40B4-BE49-F238E27FC236}">
                <a16:creationId xmlns:a16="http://schemas.microsoft.com/office/drawing/2014/main" id="{A1F79657-3DAA-B71A-6DFF-BDB7B7FF26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F4A52E-9531-260C-B206-198A35766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4C421A-D777-E34A-99EF-B8556A791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58B140-0280-5905-F14D-E1B0DA9273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1341B-25D0-4169-906A-378D7722D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45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0B1AA1-4099-B178-D78E-7BF3A4DA52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3DB289-FEB5-385B-6A48-9F46F43579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F27F8B-CE5E-45CC-8164-F1FB93B49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70D8-7D1E-4FD4-9D3E-CFF910047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3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7DAF87-C665-8E5F-DBEC-B911FCE5E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7B8A3A-1615-A553-E0B4-8174F0E12C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EC5270-35DE-602F-6449-D45B2885EE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1433D-F462-4A16-809C-535262D0F1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01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A7FA70-FB43-EAB7-0872-4A75C697D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35DEAE-6A43-7721-11DB-4B5FFF0641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C41B62-E5FA-B952-83F4-9FA54CD924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F26DF-1FA1-4F62-8787-B7B969B001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2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E5ACE-7769-B2BD-87FA-E539C4728B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DE846E-CCA6-CDC8-F643-157EF33DC6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B079AD-5F2D-A739-17DB-0A162D914F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53083-4309-4FF0-9B3F-6F0682038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2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3E48A3-51FD-175A-0604-434C7CD7CB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E56D5F-843D-04CA-48E1-CCE1E0DD38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A30423-8338-2098-8440-896C4A5080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85320-5FF8-4896-B8B6-402436AC4F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74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F1CDEC0-6BE7-60EF-A0DE-5818C59F88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7C4285-AA10-6B63-4B56-6FA3846203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F93C24-36D7-995D-05B8-9BC1397EB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8577D-5221-4898-9DC8-98D5A82CF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96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B59719F-E6CF-BBAF-2434-FBD865D20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4EEABD0-F0F0-AEE5-5E80-D857BB8B6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806525-94DF-44AA-4B66-70F3A67A1D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B7124-C9A1-4F3F-A8A7-30271A6CE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85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89BDAD6-39B2-79F6-DE2B-C386EA2037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083E0A0-E8CB-9082-C138-526A33C8F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EB912-E175-9B1D-53FC-BD1F61F0E9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43873-5DC1-4591-A025-4C83325A22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43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663383-99D4-E520-2A19-23936D767C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E5CB70-A450-FA57-2464-255029F62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1831C4-D541-46A9-7648-6E6CD7A8EC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D748E-63D1-4404-8FA3-8C8970138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53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A93EDE-75D7-A1D8-C132-68BE1FE1AD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DDB35A-33C1-1237-2FE1-4E60BE778C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C0B45E-0049-494C-6E19-C399C6BB7A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6FFB6-257C-4CF3-AB0B-7F5065C984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5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AC3DDC-532A-A8B9-6D21-0570457A6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42E5065-2590-0062-B440-21DA2CFFF4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A55B3C-602C-A901-F0BC-C24BA4C67F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DB11EE4-E515-974A-850C-4C6FD9B9E2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60D6B6-E52C-010D-FB28-A18F0FDE42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A9354E5-9D39-4119-A7EF-9C2BD6D47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DD31A9F9-C6B8-179B-DBFC-97D56684E7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>
                <a:ea typeface="ＭＳ Ｐゴシック" panose="020B0600070205080204" pitchFamily="34" charset="-128"/>
              </a:rPr>
              <a:t>Radians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EE4C89EC-5346-E1CC-8E96-BAF399DA1E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143000"/>
          </a:xfrm>
        </p:spPr>
        <p:txBody>
          <a:bodyPr/>
          <a:lstStyle/>
          <a:p>
            <a:r>
              <a:rPr lang="en-US" noProof="0" dirty="0">
                <a:ea typeface="ＭＳ Ｐゴシック" panose="020B0600070205080204" pitchFamily="34" charset="-128"/>
              </a:rPr>
              <a:t>the best math for angles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618C340-EA44-F067-6915-3E500C5789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/>
              <a:t>Radians</a:t>
            </a:r>
          </a:p>
        </p:txBody>
      </p:sp>
      <p:sp>
        <p:nvSpPr>
          <p:cNvPr id="385027" name="Rectangle 3">
            <a:extLst>
              <a:ext uri="{FF2B5EF4-FFF2-40B4-BE49-F238E27FC236}">
                <a16:creationId xmlns:a16="http://schemas.microsoft.com/office/drawing/2014/main" id="{C4E4B03C-2317-0CEC-FBCA-F6D30F08EB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noProof="0" dirty="0"/>
              <a:t>A dimensionless angle measure</a:t>
            </a:r>
          </a:p>
        </p:txBody>
      </p:sp>
      <p:grpSp>
        <p:nvGrpSpPr>
          <p:cNvPr id="6148" name="Group 24">
            <a:extLst>
              <a:ext uri="{FF2B5EF4-FFF2-40B4-BE49-F238E27FC236}">
                <a16:creationId xmlns:a16="http://schemas.microsoft.com/office/drawing/2014/main" id="{6ECDB9AE-7633-BFA6-792C-EE472F7546BC}"/>
              </a:ext>
            </a:extLst>
          </p:cNvPr>
          <p:cNvGrpSpPr>
            <a:grpSpLocks/>
          </p:cNvGrpSpPr>
          <p:nvPr/>
        </p:nvGrpSpPr>
        <p:grpSpPr bwMode="auto">
          <a:xfrm>
            <a:off x="1296988" y="3584575"/>
            <a:ext cx="3275012" cy="1216025"/>
            <a:chOff x="817" y="2258"/>
            <a:chExt cx="2063" cy="766"/>
          </a:xfrm>
        </p:grpSpPr>
        <p:sp>
          <p:nvSpPr>
            <p:cNvPr id="6160" name="Line 5">
              <a:extLst>
                <a:ext uri="{FF2B5EF4-FFF2-40B4-BE49-F238E27FC236}">
                  <a16:creationId xmlns:a16="http://schemas.microsoft.com/office/drawing/2014/main" id="{FF1504BA-1C96-B552-1EC0-A74D62474E1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145110" flipV="1">
              <a:off x="817" y="2258"/>
              <a:ext cx="1920" cy="384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noProof="0" dirty="0"/>
            </a:p>
          </p:txBody>
        </p:sp>
        <p:sp>
          <p:nvSpPr>
            <p:cNvPr id="6161" name="Line 4">
              <a:extLst>
                <a:ext uri="{FF2B5EF4-FFF2-40B4-BE49-F238E27FC236}">
                  <a16:creationId xmlns:a16="http://schemas.microsoft.com/office/drawing/2014/main" id="{1ECFA626-6B92-57E2-90B3-4B1E3210A2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" y="2640"/>
              <a:ext cx="1920" cy="384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noProof="0" dirty="0"/>
            </a:p>
          </p:txBody>
        </p:sp>
      </p:grpSp>
      <p:sp>
        <p:nvSpPr>
          <p:cNvPr id="385030" name="Arc 6">
            <a:extLst>
              <a:ext uri="{FF2B5EF4-FFF2-40B4-BE49-F238E27FC236}">
                <a16:creationId xmlns:a16="http://schemas.microsoft.com/office/drawing/2014/main" id="{27FAFA96-92FB-806D-C5F7-98B54EA2AC88}"/>
              </a:ext>
            </a:extLst>
          </p:cNvPr>
          <p:cNvSpPr>
            <a:spLocks/>
          </p:cNvSpPr>
          <p:nvPr/>
        </p:nvSpPr>
        <p:spPr bwMode="auto">
          <a:xfrm>
            <a:off x="1533525" y="2968625"/>
            <a:ext cx="3040063" cy="1743075"/>
          </a:xfrm>
          <a:custGeom>
            <a:avLst/>
            <a:gdLst>
              <a:gd name="T0" fmla="*/ 2147483646 w 21267"/>
              <a:gd name="T1" fmla="*/ 0 h 12212"/>
              <a:gd name="T2" fmla="*/ 2147483646 w 21267"/>
              <a:gd name="T3" fmla="*/ 2147483646 h 12212"/>
              <a:gd name="T4" fmla="*/ 0 w 21267"/>
              <a:gd name="T5" fmla="*/ 2147483646 h 12212"/>
              <a:gd name="T6" fmla="*/ 0 60000 65536"/>
              <a:gd name="T7" fmla="*/ 0 60000 65536"/>
              <a:gd name="T8" fmla="*/ 0 60000 65536"/>
              <a:gd name="T9" fmla="*/ 0 w 21267"/>
              <a:gd name="T10" fmla="*/ 0 h 12212"/>
              <a:gd name="T11" fmla="*/ 21267 w 21267"/>
              <a:gd name="T12" fmla="*/ 12212 h 122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67" h="12212" fill="none" extrusionOk="0">
                <a:moveTo>
                  <a:pt x="17816" y="-1"/>
                </a:moveTo>
                <a:cubicBezTo>
                  <a:pt x="19553" y="2534"/>
                  <a:pt x="20730" y="5411"/>
                  <a:pt x="21267" y="8437"/>
                </a:cubicBezTo>
              </a:path>
              <a:path w="21267" h="12212" stroke="0" extrusionOk="0">
                <a:moveTo>
                  <a:pt x="17816" y="-1"/>
                </a:moveTo>
                <a:cubicBezTo>
                  <a:pt x="19553" y="2534"/>
                  <a:pt x="20730" y="5411"/>
                  <a:pt x="21267" y="8437"/>
                </a:cubicBezTo>
                <a:lnTo>
                  <a:pt x="0" y="12212"/>
                </a:lnTo>
                <a:lnTo>
                  <a:pt x="17816" y="-1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noProof="0" dirty="0"/>
          </a:p>
        </p:txBody>
      </p:sp>
      <p:grpSp>
        <p:nvGrpSpPr>
          <p:cNvPr id="3" name="Group 19">
            <a:extLst>
              <a:ext uri="{FF2B5EF4-FFF2-40B4-BE49-F238E27FC236}">
                <a16:creationId xmlns:a16="http://schemas.microsoft.com/office/drawing/2014/main" id="{69F6C07F-DA61-7BBA-129E-D548D61E7945}"/>
              </a:ext>
            </a:extLst>
          </p:cNvPr>
          <p:cNvGrpSpPr>
            <a:grpSpLocks/>
          </p:cNvGrpSpPr>
          <p:nvPr/>
        </p:nvGrpSpPr>
        <p:grpSpPr bwMode="auto">
          <a:xfrm>
            <a:off x="2778125" y="4953000"/>
            <a:ext cx="4003675" cy="976313"/>
            <a:chOff x="1624" y="3336"/>
            <a:chExt cx="2522" cy="615"/>
          </a:xfrm>
        </p:grpSpPr>
        <p:sp>
          <p:nvSpPr>
            <p:cNvPr id="6155" name="Rectangle 14">
              <a:extLst>
                <a:ext uri="{FF2B5EF4-FFF2-40B4-BE49-F238E27FC236}">
                  <a16:creationId xmlns:a16="http://schemas.microsoft.com/office/drawing/2014/main" id="{4E529463-9DE5-93F7-6E9B-9022FDB17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3504"/>
              <a:ext cx="17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2800" b="0" noProof="0" dirty="0">
                  <a:solidFill>
                    <a:schemeClr val="tx1"/>
                  </a:solidFill>
                </a:rPr>
                <a:t>= </a:t>
              </a:r>
              <a:r>
                <a:rPr lang="en-US" sz="2800" b="0" noProof="0" dirty="0">
                  <a:solidFill>
                    <a:schemeClr val="accent2"/>
                  </a:solidFill>
                </a:rPr>
                <a:t>dimensionless</a:t>
              </a:r>
              <a:r>
                <a:rPr lang="en-US" sz="2800" b="0" noProof="0" dirty="0">
                  <a:solidFill>
                    <a:schemeClr val="tx1"/>
                  </a:solidFill>
                </a:rPr>
                <a:t>!</a:t>
              </a:r>
            </a:p>
          </p:txBody>
        </p:sp>
        <p:grpSp>
          <p:nvGrpSpPr>
            <p:cNvPr id="6156" name="Group 17">
              <a:extLst>
                <a:ext uri="{FF2B5EF4-FFF2-40B4-BE49-F238E27FC236}">
                  <a16:creationId xmlns:a16="http://schemas.microsoft.com/office/drawing/2014/main" id="{E07D89F1-930F-815E-934F-DFFB3A9D2F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4" y="3336"/>
              <a:ext cx="728" cy="615"/>
              <a:chOff x="1560" y="3360"/>
              <a:chExt cx="728" cy="615"/>
            </a:xfrm>
          </p:grpSpPr>
          <p:sp>
            <p:nvSpPr>
              <p:cNvPr id="6157" name="Rectangle 12">
                <a:extLst>
                  <a:ext uri="{FF2B5EF4-FFF2-40B4-BE49-F238E27FC236}">
                    <a16:creationId xmlns:a16="http://schemas.microsoft.com/office/drawing/2014/main" id="{100C1E54-D452-144B-8D93-2FD66CF666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0" y="3360"/>
                <a:ext cx="7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sz="2800" b="0" noProof="0" dirty="0">
                    <a:solidFill>
                      <a:schemeClr val="tx1"/>
                    </a:solidFill>
                  </a:rPr>
                  <a:t>length</a:t>
                </a:r>
              </a:p>
            </p:txBody>
          </p:sp>
          <p:sp>
            <p:nvSpPr>
              <p:cNvPr id="6158" name="Rectangle 13">
                <a:extLst>
                  <a:ext uri="{FF2B5EF4-FFF2-40B4-BE49-F238E27FC236}">
                    <a16:creationId xmlns:a16="http://schemas.microsoft.com/office/drawing/2014/main" id="{357E0BDD-8FEB-8A3B-917A-2667712394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0" y="3648"/>
                <a:ext cx="7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sz="2800" b="0" noProof="0" dirty="0">
                    <a:solidFill>
                      <a:schemeClr val="tx1"/>
                    </a:solidFill>
                  </a:rPr>
                  <a:t>length</a:t>
                </a:r>
              </a:p>
            </p:txBody>
          </p:sp>
          <p:sp>
            <p:nvSpPr>
              <p:cNvPr id="6159" name="Line 15">
                <a:extLst>
                  <a:ext uri="{FF2B5EF4-FFF2-40B4-BE49-F238E27FC236}">
                    <a16:creationId xmlns:a16="http://schemas.microsoft.com/office/drawing/2014/main" id="{EDE4A091-2FD0-C502-95ED-EDB56F0373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12" y="3696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noProof="0" dirty="0"/>
              </a:p>
            </p:txBody>
          </p:sp>
        </p:grpSp>
      </p:grpSp>
      <p:grpSp>
        <p:nvGrpSpPr>
          <p:cNvPr id="5" name="Group 18">
            <a:extLst>
              <a:ext uri="{FF2B5EF4-FFF2-40B4-BE49-F238E27FC236}">
                <a16:creationId xmlns:a16="http://schemas.microsoft.com/office/drawing/2014/main" id="{EA316B0F-5AAB-BB90-6872-5FCDBFCAD054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2895600"/>
            <a:ext cx="3054350" cy="962025"/>
            <a:chOff x="3072" y="2073"/>
            <a:chExt cx="1924" cy="606"/>
          </a:xfrm>
        </p:grpSpPr>
        <p:sp>
          <p:nvSpPr>
            <p:cNvPr id="6152" name="Text Box 10">
              <a:extLst>
                <a:ext uri="{FF2B5EF4-FFF2-40B4-BE49-F238E27FC236}">
                  <a16:creationId xmlns:a16="http://schemas.microsoft.com/office/drawing/2014/main" id="{7B9742A4-1DAC-23C6-F970-E52049D2F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3" y="2073"/>
              <a:ext cx="110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2800" b="0" noProof="0" dirty="0">
                  <a:solidFill>
                    <a:schemeClr val="hlink"/>
                  </a:solidFill>
                </a:rPr>
                <a:t>arc length</a:t>
              </a:r>
            </a:p>
          </p:txBody>
        </p:sp>
        <p:sp>
          <p:nvSpPr>
            <p:cNvPr id="6153" name="Rectangle 11">
              <a:extLst>
                <a:ext uri="{FF2B5EF4-FFF2-40B4-BE49-F238E27FC236}">
                  <a16:creationId xmlns:a16="http://schemas.microsoft.com/office/drawing/2014/main" id="{EBEACA64-9362-655C-2869-CF5AEB771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352"/>
              <a:ext cx="19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2800" b="0" noProof="0" dirty="0">
                  <a:solidFill>
                    <a:srgbClr val="006600"/>
                  </a:solidFill>
                </a:rPr>
                <a:t>distance from axis</a:t>
              </a:r>
            </a:p>
          </p:txBody>
        </p:sp>
        <p:sp>
          <p:nvSpPr>
            <p:cNvPr id="6154" name="Line 16">
              <a:extLst>
                <a:ext uri="{FF2B5EF4-FFF2-40B4-BE49-F238E27FC236}">
                  <a16:creationId xmlns:a16="http://schemas.microsoft.com/office/drawing/2014/main" id="{70415B05-14A2-E3F1-B35C-F5AD7670A6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" y="2400"/>
              <a:ext cx="18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noProof="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85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EE39B60-050E-12B0-2B5F-D70C2EC0C8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/>
              <a:t>Radian Measurements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Rectangle 3">
                <a:extLst>
                  <a:ext uri="{FF2B5EF4-FFF2-40B4-BE49-F238E27FC236}">
                    <a16:creationId xmlns:a16="http://schemas.microsoft.com/office/drawing/2014/main" id="{CA934AAF-5F68-B8FB-67D9-B63B6F76F368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685800"/>
              </a:xfrm>
            </p:spPr>
            <p:txBody>
              <a:bodyPr/>
              <a:lstStyle/>
              <a:p>
                <a:pPr eaLnBrk="1" hangingPunct="1"/>
                <a:r>
                  <a:rPr lang="en-US" noProof="0" dirty="0"/>
                  <a:t>Complete cycle = </a:t>
                </a:r>
                <a14:m>
                  <m:oMath xmlns:m="http://schemas.openxmlformats.org/officeDocument/2006/math"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endParaRPr lang="en-US" noProof="0" dirty="0"/>
              </a:p>
            </p:txBody>
          </p:sp>
        </mc:Choice>
        <mc:Fallback xmlns="">
          <p:sp>
            <p:nvSpPr>
              <p:cNvPr id="8195" name="Rectangle 3">
                <a:extLst>
                  <a:ext uri="{FF2B5EF4-FFF2-40B4-BE49-F238E27FC236}">
                    <a16:creationId xmlns:a16="http://schemas.microsoft.com/office/drawing/2014/main" id="{CA934AAF-5F68-B8FB-67D9-B63B6F76F3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685800"/>
              </a:xfrm>
              <a:blipFill>
                <a:blip r:embed="rId3"/>
                <a:stretch>
                  <a:fillRect l="-1704" t="-11607" b="-13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6052" name="Rectangle 4">
            <a:extLst>
              <a:ext uri="{FF2B5EF4-FFF2-40B4-BE49-F238E27FC236}">
                <a16:creationId xmlns:a16="http://schemas.microsoft.com/office/drawing/2014/main" id="{3C5698A7-D7C8-ECAD-67D3-1B570F0DC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9530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0" noProof="0" dirty="0"/>
              <a:t>Complete cycle = 2</a:t>
            </a:r>
            <a:r>
              <a:rPr lang="en-US" b="0" i="1" noProof="0" dirty="0">
                <a:latin typeface="Symbol" panose="05050102010706020507" pitchFamily="18" charset="2"/>
              </a:rPr>
              <a:t>p</a:t>
            </a:r>
            <a:r>
              <a:rPr lang="en-US" b="0" noProof="0" dirty="0"/>
              <a:t> radians</a:t>
            </a:r>
          </a:p>
          <a:p>
            <a:pPr eaLnBrk="1" hangingPunct="1"/>
            <a:r>
              <a:rPr lang="en-US" b="0" noProof="0" dirty="0"/>
              <a:t>1 radian ≈ 57.3°</a:t>
            </a:r>
          </a:p>
        </p:txBody>
      </p:sp>
      <p:sp>
        <p:nvSpPr>
          <p:cNvPr id="8197" name="Arc 5">
            <a:extLst>
              <a:ext uri="{FF2B5EF4-FFF2-40B4-BE49-F238E27FC236}">
                <a16:creationId xmlns:a16="http://schemas.microsoft.com/office/drawing/2014/main" id="{86F13ED3-94F8-37F4-C021-160AB7086728}"/>
              </a:ext>
            </a:extLst>
          </p:cNvPr>
          <p:cNvSpPr>
            <a:spLocks/>
          </p:cNvSpPr>
          <p:nvPr/>
        </p:nvSpPr>
        <p:spPr bwMode="auto">
          <a:xfrm flipV="1">
            <a:off x="3503613" y="2362200"/>
            <a:ext cx="2133600" cy="2133600"/>
          </a:xfrm>
          <a:custGeom>
            <a:avLst/>
            <a:gdLst>
              <a:gd name="T0" fmla="*/ 2147483646 w 43199"/>
              <a:gd name="T1" fmla="*/ 2147483646 h 43200"/>
              <a:gd name="T2" fmla="*/ 2147483646 w 43199"/>
              <a:gd name="T3" fmla="*/ 2147483646 h 43200"/>
              <a:gd name="T4" fmla="*/ 2147483646 w 43199"/>
              <a:gd name="T5" fmla="*/ 2147483646 h 43200"/>
              <a:gd name="T6" fmla="*/ 0 60000 65536"/>
              <a:gd name="T7" fmla="*/ 0 60000 65536"/>
              <a:gd name="T8" fmla="*/ 0 60000 65536"/>
              <a:gd name="T9" fmla="*/ 0 w 43199"/>
              <a:gd name="T10" fmla="*/ 0 h 43200"/>
              <a:gd name="T11" fmla="*/ 43199 w 43199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99" h="43200" fill="none" extrusionOk="0">
                <a:moveTo>
                  <a:pt x="43199" y="21728"/>
                </a:moveTo>
                <a:cubicBezTo>
                  <a:pt x="43129" y="33607"/>
                  <a:pt x="3347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2795" y="-1"/>
                  <a:pt x="42135" y="8553"/>
                  <a:pt x="43116" y="19705"/>
                </a:cubicBezTo>
              </a:path>
              <a:path w="43199" h="43200" stroke="0" extrusionOk="0">
                <a:moveTo>
                  <a:pt x="43199" y="21728"/>
                </a:moveTo>
                <a:cubicBezTo>
                  <a:pt x="43129" y="33607"/>
                  <a:pt x="3347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2795" y="-1"/>
                  <a:pt x="42135" y="8553"/>
                  <a:pt x="43116" y="19705"/>
                </a:cubicBezTo>
                <a:lnTo>
                  <a:pt x="21600" y="21600"/>
                </a:lnTo>
                <a:lnTo>
                  <a:pt x="43199" y="21728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noProof="0" dirty="0"/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2396D0F7-1446-6730-9AFD-A872757268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882900"/>
            <a:ext cx="90805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noProof="0" dirty="0"/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AC7141A5-0A8F-127A-B27D-8171B1F0B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819400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b="0" i="1" noProof="0" dirty="0">
                <a:solidFill>
                  <a:schemeClr val="tx1"/>
                </a:solidFill>
              </a:rPr>
              <a:t>r</a:t>
            </a:r>
            <a:endParaRPr lang="en-US" sz="1800" noProof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05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1257C60-F8D8-B09D-8743-4190E2DBFD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/>
              <a:t>Questions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7AC17F9-BF89-1390-2F09-697C0A869B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US" sz="2800" noProof="0" dirty="0"/>
              <a:t>What is the equivalent of ½ cycle in radians?</a:t>
            </a:r>
          </a:p>
          <a:p>
            <a:pPr marL="0" indent="0" eaLnBrk="1" hangingPunct="1">
              <a:buClr>
                <a:schemeClr val="accent2"/>
              </a:buClr>
              <a:buFontTx/>
              <a:buNone/>
              <a:defRPr/>
            </a:pPr>
            <a:r>
              <a:rPr lang="en-US" sz="2800" noProof="0" dirty="0"/>
              <a:t>What is the equivalent of 1/8 cycle in radians?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81107ED-42A1-5F58-B7C0-11AEB80461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/>
              <a:t>Angular Position</a:t>
            </a:r>
          </a:p>
        </p:txBody>
      </p:sp>
      <p:sp>
        <p:nvSpPr>
          <p:cNvPr id="391171" name="Rectangle 3">
            <a:extLst>
              <a:ext uri="{FF2B5EF4-FFF2-40B4-BE49-F238E27FC236}">
                <a16:creationId xmlns:a16="http://schemas.microsoft.com/office/drawing/2014/main" id="{E98C7D07-9B3F-60C4-33AD-196745EB9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71800" y="4137025"/>
            <a:ext cx="3124200" cy="1219200"/>
          </a:xfrm>
        </p:spPr>
        <p:txBody>
          <a:bodyPr/>
          <a:lstStyle/>
          <a:p>
            <a:pPr eaLnBrk="1" hangingPunct="1"/>
            <a:r>
              <a:rPr lang="en-US" noProof="0" dirty="0"/>
              <a:t>Radius </a:t>
            </a:r>
            <a:r>
              <a:rPr lang="en-US" i="1" noProof="0" dirty="0">
                <a:solidFill>
                  <a:srgbClr val="006600"/>
                </a:solidFill>
              </a:rPr>
              <a:t>r</a:t>
            </a:r>
            <a:endParaRPr lang="en-US" noProof="0" dirty="0"/>
          </a:p>
          <a:p>
            <a:pPr eaLnBrk="1" hangingPunct="1"/>
            <a:r>
              <a:rPr lang="en-US" noProof="0" dirty="0"/>
              <a:t>Arc length </a:t>
            </a:r>
            <a:r>
              <a:rPr lang="en-US" i="1" noProof="0" dirty="0">
                <a:solidFill>
                  <a:schemeClr val="hlink"/>
                </a:solidFill>
              </a:rPr>
              <a:t>s</a:t>
            </a:r>
          </a:p>
        </p:txBody>
      </p:sp>
      <p:grpSp>
        <p:nvGrpSpPr>
          <p:cNvPr id="12292" name="Group 4">
            <a:extLst>
              <a:ext uri="{FF2B5EF4-FFF2-40B4-BE49-F238E27FC236}">
                <a16:creationId xmlns:a16="http://schemas.microsoft.com/office/drawing/2014/main" id="{B696D8E4-2DA8-5934-970F-9C6DEFC5E1D9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670175"/>
            <a:ext cx="3275013" cy="1216025"/>
            <a:chOff x="817" y="2258"/>
            <a:chExt cx="2063" cy="766"/>
          </a:xfrm>
        </p:grpSpPr>
        <p:sp>
          <p:nvSpPr>
            <p:cNvPr id="12309" name="Line 5">
              <a:extLst>
                <a:ext uri="{FF2B5EF4-FFF2-40B4-BE49-F238E27FC236}">
                  <a16:creationId xmlns:a16="http://schemas.microsoft.com/office/drawing/2014/main" id="{FC8F7C9A-034F-C566-4CA3-4FEBBF5F8A5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145110" flipV="1">
              <a:off x="817" y="2258"/>
              <a:ext cx="1920" cy="384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noProof="0" dirty="0"/>
            </a:p>
          </p:txBody>
        </p:sp>
        <p:sp>
          <p:nvSpPr>
            <p:cNvPr id="12310" name="Line 6">
              <a:extLst>
                <a:ext uri="{FF2B5EF4-FFF2-40B4-BE49-F238E27FC236}">
                  <a16:creationId xmlns:a16="http://schemas.microsoft.com/office/drawing/2014/main" id="{1966B271-3DDE-518B-6AB4-7134880B29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" y="2640"/>
              <a:ext cx="1920" cy="384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noProof="0" dirty="0"/>
            </a:p>
          </p:txBody>
        </p:sp>
      </p:grpSp>
      <p:sp>
        <p:nvSpPr>
          <p:cNvPr id="12293" name="Text Box 19">
            <a:extLst>
              <a:ext uri="{FF2B5EF4-FFF2-40B4-BE49-F238E27FC236}">
                <a16:creationId xmlns:a16="http://schemas.microsoft.com/office/drawing/2014/main" id="{A7FB53BE-FE97-703B-2C37-B9F1FEE6F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6338" y="2286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b="0" i="1" noProof="0" dirty="0">
                <a:solidFill>
                  <a:schemeClr val="hlink"/>
                </a:solidFill>
              </a:rPr>
              <a:t>s</a:t>
            </a:r>
            <a:endParaRPr lang="en-US" sz="1800" noProof="0" dirty="0">
              <a:solidFill>
                <a:schemeClr val="tx1"/>
              </a:solidFill>
            </a:endParaRPr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E81F4930-5F45-0517-04C2-A60144DFB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1613" y="3048000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b="0" i="1" noProof="0" dirty="0">
                <a:solidFill>
                  <a:srgbClr val="006600"/>
                </a:solidFill>
              </a:rPr>
              <a:t>r</a:t>
            </a:r>
            <a:endParaRPr lang="en-US" sz="1800" noProof="0" dirty="0">
              <a:solidFill>
                <a:srgbClr val="006600"/>
              </a:solidFill>
            </a:endParaRPr>
          </a:p>
        </p:txBody>
      </p:sp>
      <p:sp>
        <p:nvSpPr>
          <p:cNvPr id="12295" name="Oval 22">
            <a:extLst>
              <a:ext uri="{FF2B5EF4-FFF2-40B4-BE49-F238E27FC236}">
                <a16:creationId xmlns:a16="http://schemas.microsoft.com/office/drawing/2014/main" id="{44B62F76-ABD5-C47E-0F66-7A3114B76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9213" y="3238500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 noProof="0" dirty="0">
              <a:solidFill>
                <a:schemeClr val="tx1"/>
              </a:solidFill>
            </a:endParaRPr>
          </a:p>
        </p:txBody>
      </p:sp>
      <p:sp>
        <p:nvSpPr>
          <p:cNvPr id="12296" name="Oval 23">
            <a:extLst>
              <a:ext uri="{FF2B5EF4-FFF2-40B4-BE49-F238E27FC236}">
                <a16:creationId xmlns:a16="http://schemas.microsoft.com/office/drawing/2014/main" id="{5CDF874E-22B0-8AAD-C30E-D6018A2B0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5025" y="2009775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 noProof="0" dirty="0">
              <a:solidFill>
                <a:schemeClr val="tx1"/>
              </a:solidFill>
            </a:endParaRPr>
          </a:p>
        </p:txBody>
      </p:sp>
      <p:sp>
        <p:nvSpPr>
          <p:cNvPr id="12297" name="Text Box 24">
            <a:extLst>
              <a:ext uri="{FF2B5EF4-FFF2-40B4-BE49-F238E27FC236}">
                <a16:creationId xmlns:a16="http://schemas.microsoft.com/office/drawing/2014/main" id="{539139C7-0AC0-AFB5-2225-C36D16283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3048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b="0" noProof="0" dirty="0">
                <a:solidFill>
                  <a:schemeClr val="tx1"/>
                </a:solidFill>
              </a:rPr>
              <a:t>1</a:t>
            </a:r>
            <a:endParaRPr lang="en-US" sz="1800" noProof="0" dirty="0">
              <a:solidFill>
                <a:schemeClr val="tx1"/>
              </a:solidFill>
            </a:endParaRPr>
          </a:p>
        </p:txBody>
      </p:sp>
      <p:sp>
        <p:nvSpPr>
          <p:cNvPr id="12298" name="Text Box 25">
            <a:extLst>
              <a:ext uri="{FF2B5EF4-FFF2-40B4-BE49-F238E27FC236}">
                <a16:creationId xmlns:a16="http://schemas.microsoft.com/office/drawing/2014/main" id="{28AE927C-12B6-E112-F5CE-410E49BE5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775" y="16764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b="0" noProof="0" dirty="0">
                <a:solidFill>
                  <a:schemeClr val="tx1"/>
                </a:solidFill>
              </a:rPr>
              <a:t>2</a:t>
            </a:r>
            <a:endParaRPr lang="en-US" sz="1800" noProof="0" dirty="0">
              <a:solidFill>
                <a:schemeClr val="tx1"/>
              </a:solidFill>
            </a:endParaRPr>
          </a:p>
        </p:txBody>
      </p:sp>
      <p:grpSp>
        <p:nvGrpSpPr>
          <p:cNvPr id="3" name="Group 45">
            <a:extLst>
              <a:ext uri="{FF2B5EF4-FFF2-40B4-BE49-F238E27FC236}">
                <a16:creationId xmlns:a16="http://schemas.microsoft.com/office/drawing/2014/main" id="{ED214343-1B99-67D8-8388-8BCA759299AB}"/>
              </a:ext>
            </a:extLst>
          </p:cNvPr>
          <p:cNvGrpSpPr>
            <a:grpSpLocks/>
          </p:cNvGrpSpPr>
          <p:nvPr/>
        </p:nvGrpSpPr>
        <p:grpSpPr bwMode="auto">
          <a:xfrm>
            <a:off x="938213" y="3336925"/>
            <a:ext cx="976312" cy="490538"/>
            <a:chOff x="591" y="2102"/>
            <a:chExt cx="615" cy="309"/>
          </a:xfrm>
        </p:grpSpPr>
        <p:sp>
          <p:nvSpPr>
            <p:cNvPr id="12307" name="Arc 31">
              <a:extLst>
                <a:ext uri="{FF2B5EF4-FFF2-40B4-BE49-F238E27FC236}">
                  <a16:creationId xmlns:a16="http://schemas.microsoft.com/office/drawing/2014/main" id="{1D432279-858B-4E4C-EB25-512E07788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" y="2136"/>
              <a:ext cx="480" cy="275"/>
            </a:xfrm>
            <a:custGeom>
              <a:avLst/>
              <a:gdLst>
                <a:gd name="T0" fmla="*/ 0 w 21267"/>
                <a:gd name="T1" fmla="*/ 0 h 12212"/>
                <a:gd name="T2" fmla="*/ 0 w 21267"/>
                <a:gd name="T3" fmla="*/ 0 h 12212"/>
                <a:gd name="T4" fmla="*/ 0 w 21267"/>
                <a:gd name="T5" fmla="*/ 0 h 12212"/>
                <a:gd name="T6" fmla="*/ 0 60000 65536"/>
                <a:gd name="T7" fmla="*/ 0 60000 65536"/>
                <a:gd name="T8" fmla="*/ 0 60000 65536"/>
                <a:gd name="T9" fmla="*/ 0 w 21267"/>
                <a:gd name="T10" fmla="*/ 0 h 12212"/>
                <a:gd name="T11" fmla="*/ 21267 w 21267"/>
                <a:gd name="T12" fmla="*/ 12212 h 122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267" h="12212" fill="none" extrusionOk="0">
                  <a:moveTo>
                    <a:pt x="17816" y="-1"/>
                  </a:moveTo>
                  <a:cubicBezTo>
                    <a:pt x="19553" y="2534"/>
                    <a:pt x="20730" y="5411"/>
                    <a:pt x="21267" y="8437"/>
                  </a:cubicBezTo>
                </a:path>
                <a:path w="21267" h="12212" stroke="0" extrusionOk="0">
                  <a:moveTo>
                    <a:pt x="17816" y="-1"/>
                  </a:moveTo>
                  <a:cubicBezTo>
                    <a:pt x="19553" y="2534"/>
                    <a:pt x="20730" y="5411"/>
                    <a:pt x="21267" y="8437"/>
                  </a:cubicBezTo>
                  <a:lnTo>
                    <a:pt x="0" y="12212"/>
                  </a:lnTo>
                  <a:lnTo>
                    <a:pt x="17816" y="-1"/>
                  </a:lnTo>
                  <a:close/>
                </a:path>
              </a:pathLst>
            </a:custGeom>
            <a:noFill/>
            <a:ln w="19050">
              <a:solidFill>
                <a:schemeClr val="accent2"/>
              </a:solidFill>
              <a:round/>
              <a:headEnd type="arrow" w="sm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noProof="0" dirty="0"/>
            </a:p>
          </p:txBody>
        </p:sp>
        <p:sp>
          <p:nvSpPr>
            <p:cNvPr id="12308" name="Text Box 38">
              <a:extLst>
                <a:ext uri="{FF2B5EF4-FFF2-40B4-BE49-F238E27FC236}">
                  <a16:creationId xmlns:a16="http://schemas.microsoft.com/office/drawing/2014/main" id="{A51921F0-710D-0C2B-2E38-F4737EB91F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7" y="2102"/>
              <a:ext cx="1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2000" b="0" i="1" noProof="0" dirty="0">
                  <a:solidFill>
                    <a:schemeClr val="accent2"/>
                  </a:solidFill>
                  <a:latin typeface="Symbol" panose="05050102010706020507" pitchFamily="18" charset="2"/>
                </a:rPr>
                <a:t>q</a:t>
              </a:r>
              <a:endParaRPr lang="en-US" sz="1800" noProof="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4" name="Group 44">
            <a:extLst>
              <a:ext uri="{FF2B5EF4-FFF2-40B4-BE49-F238E27FC236}">
                <a16:creationId xmlns:a16="http://schemas.microsoft.com/office/drawing/2014/main" id="{87497E1A-2351-B278-D848-209D69381179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5089525"/>
            <a:ext cx="2684463" cy="930275"/>
            <a:chOff x="2880" y="2760"/>
            <a:chExt cx="1691" cy="586"/>
          </a:xfrm>
        </p:grpSpPr>
        <p:sp>
          <p:nvSpPr>
            <p:cNvPr id="12302" name="Rectangle 18">
              <a:extLst>
                <a:ext uri="{FF2B5EF4-FFF2-40B4-BE49-F238E27FC236}">
                  <a16:creationId xmlns:a16="http://schemas.microsoft.com/office/drawing/2014/main" id="{979AC44B-0F88-4E29-BC32-721AE0B41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28"/>
              <a:ext cx="148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b="0" noProof="0" dirty="0"/>
                <a:t>Angle </a:t>
              </a:r>
              <a:r>
                <a:rPr lang="en-US" b="0" i="1" noProof="0" dirty="0">
                  <a:solidFill>
                    <a:schemeClr val="accent2"/>
                  </a:solidFill>
                  <a:latin typeface="Symbol" panose="05050102010706020507" pitchFamily="18" charset="2"/>
                </a:rPr>
                <a:t>q</a:t>
              </a:r>
              <a:r>
                <a:rPr lang="en-US" b="0" noProof="0" dirty="0"/>
                <a:t> = </a:t>
              </a:r>
            </a:p>
          </p:txBody>
        </p:sp>
        <p:grpSp>
          <p:nvGrpSpPr>
            <p:cNvPr id="12303" name="Group 43">
              <a:extLst>
                <a:ext uri="{FF2B5EF4-FFF2-40B4-BE49-F238E27FC236}">
                  <a16:creationId xmlns:a16="http://schemas.microsoft.com/office/drawing/2014/main" id="{168D7CB1-893F-1D73-8C60-578E2388BE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3" y="2760"/>
              <a:ext cx="288" cy="586"/>
              <a:chOff x="1524" y="2995"/>
              <a:chExt cx="288" cy="586"/>
            </a:xfrm>
          </p:grpSpPr>
          <p:sp>
            <p:nvSpPr>
              <p:cNvPr id="12304" name="Text Box 40">
                <a:extLst>
                  <a:ext uri="{FF2B5EF4-FFF2-40B4-BE49-F238E27FC236}">
                    <a16:creationId xmlns:a16="http://schemas.microsoft.com/office/drawing/2014/main" id="{6CC831BC-D339-E2E2-0E42-EC9B10994C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46" y="2995"/>
                <a:ext cx="24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b="0" i="1" noProof="0" dirty="0">
                    <a:solidFill>
                      <a:schemeClr val="accent2"/>
                    </a:solidFill>
                  </a:rPr>
                  <a:t>s</a:t>
                </a:r>
                <a:endParaRPr lang="en-US" sz="1800" noProof="0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2305" name="Text Box 41">
                <a:extLst>
                  <a:ext uri="{FF2B5EF4-FFF2-40B4-BE49-F238E27FC236}">
                    <a16:creationId xmlns:a16="http://schemas.microsoft.com/office/drawing/2014/main" id="{343E1848-59E9-073C-4A2F-A022151C6F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67" y="3216"/>
                <a:ext cx="2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b="0" i="1" noProof="0" dirty="0">
                    <a:solidFill>
                      <a:schemeClr val="accent2"/>
                    </a:solidFill>
                  </a:rPr>
                  <a:t>r</a:t>
                </a:r>
                <a:endParaRPr lang="en-US" sz="1800" noProof="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306" name="Line 42">
                <a:extLst>
                  <a:ext uri="{FF2B5EF4-FFF2-40B4-BE49-F238E27FC236}">
                    <a16:creationId xmlns:a16="http://schemas.microsoft.com/office/drawing/2014/main" id="{CB76EF9F-13AF-9591-95B2-0F9F0CFDD4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24" y="3312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noProof="0" dirty="0"/>
              </a:p>
            </p:txBody>
          </p:sp>
        </p:grpSp>
      </p:grpSp>
      <p:sp>
        <p:nvSpPr>
          <p:cNvPr id="12301" name="Arc 24">
            <a:extLst>
              <a:ext uri="{FF2B5EF4-FFF2-40B4-BE49-F238E27FC236}">
                <a16:creationId xmlns:a16="http://schemas.microsoft.com/office/drawing/2014/main" id="{4BF51479-BE04-E8D8-1931-683EC51CED2F}"/>
              </a:ext>
            </a:extLst>
          </p:cNvPr>
          <p:cNvSpPr>
            <a:spLocks/>
          </p:cNvSpPr>
          <p:nvPr/>
        </p:nvSpPr>
        <p:spPr bwMode="auto">
          <a:xfrm flipV="1">
            <a:off x="835025" y="2063750"/>
            <a:ext cx="3090863" cy="1638300"/>
          </a:xfrm>
          <a:custGeom>
            <a:avLst/>
            <a:gdLst>
              <a:gd name="T0" fmla="*/ 2147483646 w 21354"/>
              <a:gd name="T1" fmla="*/ 2147483646 h 12232"/>
              <a:gd name="T2" fmla="*/ 2147483646 w 21354"/>
              <a:gd name="T3" fmla="*/ 2147483646 h 12232"/>
              <a:gd name="T4" fmla="*/ 0 w 21354"/>
              <a:gd name="T5" fmla="*/ 0 h 12232"/>
              <a:gd name="T6" fmla="*/ 0 60000 65536"/>
              <a:gd name="T7" fmla="*/ 0 60000 65536"/>
              <a:gd name="T8" fmla="*/ 0 60000 65536"/>
              <a:gd name="T9" fmla="*/ 0 w 21354"/>
              <a:gd name="T10" fmla="*/ 0 h 12232"/>
              <a:gd name="T11" fmla="*/ 21354 w 21354"/>
              <a:gd name="T12" fmla="*/ 12232 h 122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54" h="12232" fill="none" extrusionOk="0">
                <a:moveTo>
                  <a:pt x="21354" y="3244"/>
                </a:moveTo>
                <a:cubicBezTo>
                  <a:pt x="20864" y="6470"/>
                  <a:pt x="19650" y="9543"/>
                  <a:pt x="17802" y="12232"/>
                </a:cubicBezTo>
              </a:path>
              <a:path w="21354" h="12232" stroke="0" extrusionOk="0">
                <a:moveTo>
                  <a:pt x="21354" y="3244"/>
                </a:moveTo>
                <a:cubicBezTo>
                  <a:pt x="20864" y="6470"/>
                  <a:pt x="19650" y="9543"/>
                  <a:pt x="17802" y="12232"/>
                </a:cubicBezTo>
                <a:lnTo>
                  <a:pt x="0" y="0"/>
                </a:lnTo>
                <a:lnTo>
                  <a:pt x="21354" y="3244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noProof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5F03EF4-D742-CF98-4194-0E194E87A4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/>
              <a:t>Angular Speed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EFBD5C8-109D-8F23-44DA-B2631E2612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noProof="0" dirty="0"/>
              <a:t>Rate of change of angular position</a:t>
            </a:r>
          </a:p>
        </p:txBody>
      </p:sp>
      <p:sp>
        <p:nvSpPr>
          <p:cNvPr id="392197" name="Rectangle 5">
            <a:extLst>
              <a:ext uri="{FF2B5EF4-FFF2-40B4-BE49-F238E27FC236}">
                <a16:creationId xmlns:a16="http://schemas.microsoft.com/office/drawing/2014/main" id="{1CA2496A-7BD9-CBBB-A164-8D62DFEF0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476500"/>
            <a:ext cx="599440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b="0" noProof="0" dirty="0"/>
              <a:t>Angular speed </a:t>
            </a:r>
            <a:r>
              <a:rPr lang="en-US" b="0" i="1" noProof="0" dirty="0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r>
              <a:rPr lang="en-US" b="0" noProof="0" dirty="0">
                <a:solidFill>
                  <a:schemeClr val="accent2"/>
                </a:solidFill>
                <a:latin typeface="+mn-lt"/>
              </a:rPr>
              <a:t>,</a:t>
            </a:r>
            <a:r>
              <a:rPr lang="en-US" b="0" noProof="0" dirty="0">
                <a:solidFill>
                  <a:schemeClr val="tx2"/>
                </a:solidFill>
                <a:latin typeface="+mn-lt"/>
              </a:rPr>
              <a:t> radians/s</a:t>
            </a:r>
            <a:r>
              <a:rPr lang="en-US" b="0" i="1" noProof="0" dirty="0">
                <a:solidFill>
                  <a:schemeClr val="accent2"/>
                </a:solidFill>
                <a:latin typeface="Symbol" panose="05050102010706020507" pitchFamily="18" charset="2"/>
              </a:rPr>
              <a:t> </a:t>
            </a:r>
            <a:endParaRPr lang="en-US" b="0" noProof="0" dirty="0"/>
          </a:p>
        </p:txBody>
      </p:sp>
      <p:sp>
        <p:nvSpPr>
          <p:cNvPr id="392226" name="Rectangle 34">
            <a:extLst>
              <a:ext uri="{FF2B5EF4-FFF2-40B4-BE49-F238E27FC236}">
                <a16:creationId xmlns:a16="http://schemas.microsoft.com/office/drawing/2014/main" id="{E476A7DE-A2C0-31D3-C625-2060F41EB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953000"/>
            <a:ext cx="7543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b="0" i="1" noProof="0" dirty="0" err="1">
                <a:solidFill>
                  <a:schemeClr val="tx1"/>
                </a:solidFill>
              </a:rPr>
              <a:t>v</a:t>
            </a:r>
            <a:r>
              <a:rPr lang="en-US" sz="2000" b="0" baseline="-25000" noProof="0" dirty="0" err="1">
                <a:solidFill>
                  <a:schemeClr val="tx1"/>
                </a:solidFill>
              </a:rPr>
              <a:t>T</a:t>
            </a:r>
            <a:r>
              <a:rPr lang="en-US" b="0" noProof="0" dirty="0"/>
              <a:t> = </a:t>
            </a:r>
            <a:r>
              <a:rPr lang="en-US" b="0" noProof="0" dirty="0">
                <a:solidFill>
                  <a:schemeClr val="accent2"/>
                </a:solidFill>
              </a:rPr>
              <a:t>tangential speed</a:t>
            </a:r>
            <a:r>
              <a:rPr lang="en-US" b="0" noProof="0" dirty="0">
                <a:solidFill>
                  <a:schemeClr val="tx2"/>
                </a:solidFill>
              </a:rPr>
              <a:t>, m/s</a:t>
            </a:r>
          </a:p>
        </p:txBody>
      </p:sp>
      <p:grpSp>
        <p:nvGrpSpPr>
          <p:cNvPr id="2" name="Group 40">
            <a:extLst>
              <a:ext uri="{FF2B5EF4-FFF2-40B4-BE49-F238E27FC236}">
                <a16:creationId xmlns:a16="http://schemas.microsoft.com/office/drawing/2014/main" id="{4ADD0A7C-503B-0D59-FF59-2352FFCEB105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3375027"/>
            <a:ext cx="1676400" cy="1071563"/>
            <a:chOff x="2112" y="2126"/>
            <a:chExt cx="1056" cy="675"/>
          </a:xfrm>
        </p:grpSpPr>
        <p:grpSp>
          <p:nvGrpSpPr>
            <p:cNvPr id="14365" name="Group 32">
              <a:extLst>
                <a:ext uri="{FF2B5EF4-FFF2-40B4-BE49-F238E27FC236}">
                  <a16:creationId xmlns:a16="http://schemas.microsoft.com/office/drawing/2014/main" id="{105E2E7A-495E-2BC4-420C-1C30EC7B49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39" y="2126"/>
              <a:ext cx="451" cy="675"/>
              <a:chOff x="4377" y="1613"/>
              <a:chExt cx="451" cy="675"/>
            </a:xfrm>
          </p:grpSpPr>
          <p:sp>
            <p:nvSpPr>
              <p:cNvPr id="14372" name="Text Box 13">
                <a:extLst>
                  <a:ext uri="{FF2B5EF4-FFF2-40B4-BE49-F238E27FC236}">
                    <a16:creationId xmlns:a16="http://schemas.microsoft.com/office/drawing/2014/main" id="{B8FFB65B-3C65-8884-89E3-D5AD7FFAE5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4" y="1613"/>
                <a:ext cx="275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b="0" noProof="0" dirty="0">
                    <a:solidFill>
                      <a:schemeClr val="tx1"/>
                    </a:solidFill>
                    <a:latin typeface="Symbol" panose="05050102010706020507" pitchFamily="18" charset="2"/>
                  </a:rPr>
                  <a:t>D</a:t>
                </a:r>
                <a:endParaRPr lang="en-US" sz="1800" noProof="0" dirty="0">
                  <a:solidFill>
                    <a:schemeClr val="tx1"/>
                  </a:solidFill>
                  <a:latin typeface="Symbol" panose="05050102010706020507" pitchFamily="18" charset="2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73" name="Text Box 14">
                    <a:extLst>
                      <a:ext uri="{FF2B5EF4-FFF2-40B4-BE49-F238E27FC236}">
                        <a16:creationId xmlns:a16="http://schemas.microsoft.com/office/drawing/2014/main" id="{8E451D90-CA3C-EAC3-0B6C-D26F9D94CFA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77" y="1920"/>
                    <a:ext cx="451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oMath>
                      </m:oMathPara>
                    </a14:m>
                    <a:endParaRPr lang="en-US" sz="3200" noProof="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373" name="Text Box 14">
                    <a:extLst>
                      <a:ext uri="{FF2B5EF4-FFF2-40B4-BE49-F238E27FC236}">
                        <a16:creationId xmlns:a16="http://schemas.microsoft.com/office/drawing/2014/main" id="{8E451D90-CA3C-EAC3-0B6C-D26F9D94CFA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377" y="1920"/>
                    <a:ext cx="451" cy="368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374" name="Line 15">
                <a:extLst>
                  <a:ext uri="{FF2B5EF4-FFF2-40B4-BE49-F238E27FC236}">
                    <a16:creationId xmlns:a16="http://schemas.microsoft.com/office/drawing/2014/main" id="{A9DB9D1B-6CF7-9B64-5165-43EDB2FB98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8" y="1968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noProof="0" dirty="0"/>
              </a:p>
            </p:txBody>
          </p:sp>
        </p:grpSp>
        <p:grpSp>
          <p:nvGrpSpPr>
            <p:cNvPr id="14366" name="Group 29">
              <a:extLst>
                <a:ext uri="{FF2B5EF4-FFF2-40B4-BE49-F238E27FC236}">
                  <a16:creationId xmlns:a16="http://schemas.microsoft.com/office/drawing/2014/main" id="{6E63E1E6-6A94-CD5A-06F6-CEE86D9C4B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4" y="2169"/>
              <a:ext cx="384" cy="586"/>
              <a:chOff x="912" y="2611"/>
              <a:chExt cx="384" cy="586"/>
            </a:xfrm>
          </p:grpSpPr>
          <p:sp>
            <p:nvSpPr>
              <p:cNvPr id="14368" name="Text Box 17">
                <a:extLst>
                  <a:ext uri="{FF2B5EF4-FFF2-40B4-BE49-F238E27FC236}">
                    <a16:creationId xmlns:a16="http://schemas.microsoft.com/office/drawing/2014/main" id="{B22638E0-7391-0E8F-0026-0A6C02E7FA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2" y="2611"/>
                <a:ext cx="24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b="0" i="1" noProof="0" dirty="0">
                    <a:solidFill>
                      <a:schemeClr val="tx1"/>
                    </a:solidFill>
                  </a:rPr>
                  <a:t>s</a:t>
                </a:r>
                <a:endParaRPr lang="en-US" sz="1800" noProof="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369" name="Text Box 18">
                <a:extLst>
                  <a:ext uri="{FF2B5EF4-FFF2-40B4-BE49-F238E27FC236}">
                    <a16:creationId xmlns:a16="http://schemas.microsoft.com/office/drawing/2014/main" id="{A1677565-4FE0-04D9-0E1D-6C3E44D906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3" y="2832"/>
                <a:ext cx="2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b="0" i="1" noProof="0" dirty="0">
                    <a:solidFill>
                      <a:schemeClr val="tx1"/>
                    </a:solidFill>
                  </a:rPr>
                  <a:t>r</a:t>
                </a:r>
                <a:endParaRPr lang="en-US" sz="1800" noProof="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370" name="Line 19">
                <a:extLst>
                  <a:ext uri="{FF2B5EF4-FFF2-40B4-BE49-F238E27FC236}">
                    <a16:creationId xmlns:a16="http://schemas.microsoft.com/office/drawing/2014/main" id="{47978747-08EA-7E8D-97B2-2D6535894E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2928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noProof="0" dirty="0"/>
              </a:p>
            </p:txBody>
          </p:sp>
          <p:sp>
            <p:nvSpPr>
              <p:cNvPr id="14371" name="AutoShape 20">
                <a:extLst>
                  <a:ext uri="{FF2B5EF4-FFF2-40B4-BE49-F238E27FC236}">
                    <a16:creationId xmlns:a16="http://schemas.microsoft.com/office/drawing/2014/main" id="{6A22824C-0599-03AA-B2D4-74F2120BDC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384" cy="384"/>
              </a:xfrm>
              <a:prstGeom prst="bracketPair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sz="1800" noProof="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367" name="Text Box 35">
              <a:extLst>
                <a:ext uri="{FF2B5EF4-FFF2-40B4-BE49-F238E27FC236}">
                  <a16:creationId xmlns:a16="http://schemas.microsoft.com/office/drawing/2014/main" id="{AD8F252A-5F03-9B78-BBF8-47A419DE95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280"/>
              <a:ext cx="26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b="0" noProof="0" dirty="0">
                  <a:solidFill>
                    <a:schemeClr val="tx1"/>
                  </a:solidFill>
                </a:rPr>
                <a:t>=</a:t>
              </a:r>
            </a:p>
          </p:txBody>
        </p:sp>
      </p:grpSp>
      <p:grpSp>
        <p:nvGrpSpPr>
          <p:cNvPr id="5" name="Group 41">
            <a:extLst>
              <a:ext uri="{FF2B5EF4-FFF2-40B4-BE49-F238E27FC236}">
                <a16:creationId xmlns:a16="http://schemas.microsoft.com/office/drawing/2014/main" id="{8591F6A9-86C7-DF71-4293-ECF5270E39BD}"/>
              </a:ext>
            </a:extLst>
          </p:cNvPr>
          <p:cNvGrpSpPr>
            <a:grpSpLocks/>
          </p:cNvGrpSpPr>
          <p:nvPr/>
        </p:nvGrpSpPr>
        <p:grpSpPr bwMode="auto">
          <a:xfrm>
            <a:off x="5064126" y="3375027"/>
            <a:ext cx="1706563" cy="1071563"/>
            <a:chOff x="3190" y="2126"/>
            <a:chExt cx="1075" cy="675"/>
          </a:xfrm>
        </p:grpSpPr>
        <p:grpSp>
          <p:nvGrpSpPr>
            <p:cNvPr id="14356" name="Group 30">
              <a:extLst>
                <a:ext uri="{FF2B5EF4-FFF2-40B4-BE49-F238E27FC236}">
                  <a16:creationId xmlns:a16="http://schemas.microsoft.com/office/drawing/2014/main" id="{A5FB4F22-A89A-937D-DA44-8D151620F1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2" y="2169"/>
              <a:ext cx="288" cy="586"/>
              <a:chOff x="2448" y="2371"/>
              <a:chExt cx="288" cy="586"/>
            </a:xfrm>
          </p:grpSpPr>
          <p:sp>
            <p:nvSpPr>
              <p:cNvPr id="14362" name="Text Box 10">
                <a:extLst>
                  <a:ext uri="{FF2B5EF4-FFF2-40B4-BE49-F238E27FC236}">
                    <a16:creationId xmlns:a16="http://schemas.microsoft.com/office/drawing/2014/main" id="{ACAAEE31-91B8-86DF-F1E0-DE017BCD99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70" y="2371"/>
                <a:ext cx="25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b="0" noProof="0" dirty="0">
                    <a:solidFill>
                      <a:schemeClr val="tx1"/>
                    </a:solidFill>
                  </a:rPr>
                  <a:t>1</a:t>
                </a:r>
                <a:endParaRPr lang="en-US" sz="1800" noProof="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363" name="Text Box 11">
                <a:extLst>
                  <a:ext uri="{FF2B5EF4-FFF2-40B4-BE49-F238E27FC236}">
                    <a16:creationId xmlns:a16="http://schemas.microsoft.com/office/drawing/2014/main" id="{2208DFAF-D411-A900-A23C-C55599FD23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1" y="2592"/>
                <a:ext cx="2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b="0" i="1" noProof="0" dirty="0">
                    <a:solidFill>
                      <a:schemeClr val="tx1"/>
                    </a:solidFill>
                  </a:rPr>
                  <a:t>r</a:t>
                </a:r>
                <a:endParaRPr lang="en-US" sz="1800" noProof="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364" name="Line 12">
                <a:extLst>
                  <a:ext uri="{FF2B5EF4-FFF2-40B4-BE49-F238E27FC236}">
                    <a16:creationId xmlns:a16="http://schemas.microsoft.com/office/drawing/2014/main" id="{C24AABE9-E147-3223-F605-880BD3281F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8" y="2688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noProof="0" dirty="0"/>
              </a:p>
            </p:txBody>
          </p:sp>
        </p:grpSp>
        <p:grpSp>
          <p:nvGrpSpPr>
            <p:cNvPr id="14357" name="Group 31">
              <a:extLst>
                <a:ext uri="{FF2B5EF4-FFF2-40B4-BE49-F238E27FC236}">
                  <a16:creationId xmlns:a16="http://schemas.microsoft.com/office/drawing/2014/main" id="{F9E16858-9DDC-4762-C60F-F1A375C633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8" y="2126"/>
              <a:ext cx="467" cy="675"/>
              <a:chOff x="3564" y="2496"/>
              <a:chExt cx="467" cy="67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59" name="Text Box 21">
                    <a:extLst>
                      <a:ext uri="{FF2B5EF4-FFF2-40B4-BE49-F238E27FC236}">
                        <a16:creationId xmlns:a16="http://schemas.microsoft.com/office/drawing/2014/main" id="{15ABEB35-DF11-1E95-D075-DB575715D89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4" y="2496"/>
                    <a:ext cx="467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oMath>
                      </m:oMathPara>
                    </a14:m>
                    <a:endParaRPr lang="en-US" sz="4800" noProof="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359" name="Text Box 21">
                    <a:extLst>
                      <a:ext uri="{FF2B5EF4-FFF2-40B4-BE49-F238E27FC236}">
                        <a16:creationId xmlns:a16="http://schemas.microsoft.com/office/drawing/2014/main" id="{15ABEB35-DF11-1E95-D075-DB575715D89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564" y="2496"/>
                    <a:ext cx="467" cy="36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60" name="Text Box 22">
                    <a:extLst>
                      <a:ext uri="{FF2B5EF4-FFF2-40B4-BE49-F238E27FC236}">
                        <a16:creationId xmlns:a16="http://schemas.microsoft.com/office/drawing/2014/main" id="{7253DC6E-E7D4-F767-13D4-3E9A3F1F663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71" y="2803"/>
                    <a:ext cx="451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oMath>
                      </m:oMathPara>
                    </a14:m>
                    <a:endParaRPr lang="en-US" sz="4800" noProof="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360" name="Text Box 22">
                    <a:extLst>
                      <a:ext uri="{FF2B5EF4-FFF2-40B4-BE49-F238E27FC236}">
                        <a16:creationId xmlns:a16="http://schemas.microsoft.com/office/drawing/2014/main" id="{7253DC6E-E7D4-F767-13D4-3E9A3F1F663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571" y="2803"/>
                    <a:ext cx="451" cy="368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361" name="Line 23">
                <a:extLst>
                  <a:ext uri="{FF2B5EF4-FFF2-40B4-BE49-F238E27FC236}">
                    <a16:creationId xmlns:a16="http://schemas.microsoft.com/office/drawing/2014/main" id="{9570C42B-578F-933D-C635-3585757766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2" y="2851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noProof="0" dirty="0"/>
              </a:p>
            </p:txBody>
          </p:sp>
        </p:grpSp>
        <p:sp>
          <p:nvSpPr>
            <p:cNvPr id="14358" name="Text Box 36">
              <a:extLst>
                <a:ext uri="{FF2B5EF4-FFF2-40B4-BE49-F238E27FC236}">
                  <a16:creationId xmlns:a16="http://schemas.microsoft.com/office/drawing/2014/main" id="{692E3BCF-EC51-DFD6-B148-70523D637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0" y="2280"/>
              <a:ext cx="26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b="0" noProof="0" dirty="0">
                  <a:solidFill>
                    <a:schemeClr val="tx1"/>
                  </a:solidFill>
                </a:rPr>
                <a:t>=</a:t>
              </a:r>
            </a:p>
          </p:txBody>
        </p:sp>
      </p:grpSp>
      <p:grpSp>
        <p:nvGrpSpPr>
          <p:cNvPr id="8" name="Group 39">
            <a:extLst>
              <a:ext uri="{FF2B5EF4-FFF2-40B4-BE49-F238E27FC236}">
                <a16:creationId xmlns:a16="http://schemas.microsoft.com/office/drawing/2014/main" id="{85B499E5-502A-46A2-354D-DC7671509E3A}"/>
              </a:ext>
            </a:extLst>
          </p:cNvPr>
          <p:cNvGrpSpPr>
            <a:grpSpLocks/>
          </p:cNvGrpSpPr>
          <p:nvPr/>
        </p:nvGrpSpPr>
        <p:grpSpPr bwMode="auto">
          <a:xfrm>
            <a:off x="1828798" y="3389315"/>
            <a:ext cx="1619251" cy="1042988"/>
            <a:chOff x="1152" y="2135"/>
            <a:chExt cx="1020" cy="657"/>
          </a:xfrm>
        </p:grpSpPr>
        <p:grpSp>
          <p:nvGrpSpPr>
            <p:cNvPr id="14351" name="Group 33">
              <a:extLst>
                <a:ext uri="{FF2B5EF4-FFF2-40B4-BE49-F238E27FC236}">
                  <a16:creationId xmlns:a16="http://schemas.microsoft.com/office/drawing/2014/main" id="{47D6FBE8-A0F4-F74A-BD48-F632C7D75D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76" y="2135"/>
              <a:ext cx="496" cy="657"/>
              <a:chOff x="3456" y="1554"/>
              <a:chExt cx="496" cy="65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53" name="Text Box 7">
                    <a:extLst>
                      <a:ext uri="{FF2B5EF4-FFF2-40B4-BE49-F238E27FC236}">
                        <a16:creationId xmlns:a16="http://schemas.microsoft.com/office/drawing/2014/main" id="{D321AD3F-F4F0-E430-E8C3-3F7617F072B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56" y="1554"/>
                    <a:ext cx="496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oMath>
                      </m:oMathPara>
                    </a14:m>
                    <a:endParaRPr lang="en-US" sz="1800" noProof="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353" name="Text Box 7">
                    <a:extLst>
                      <a:ext uri="{FF2B5EF4-FFF2-40B4-BE49-F238E27FC236}">
                        <a16:creationId xmlns:a16="http://schemas.microsoft.com/office/drawing/2014/main" id="{D321AD3F-F4F0-E430-E8C3-3F7617F072B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456" y="1554"/>
                    <a:ext cx="496" cy="368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54" name="Text Box 8">
                    <a:extLst>
                      <a:ext uri="{FF2B5EF4-FFF2-40B4-BE49-F238E27FC236}">
                        <a16:creationId xmlns:a16="http://schemas.microsoft.com/office/drawing/2014/main" id="{6945E1E3-E23F-DC3B-6788-F1378B9A5F6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79" y="1843"/>
                    <a:ext cx="451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003366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oMath>
                      </m:oMathPara>
                    </a14:m>
                    <a:endParaRPr lang="en-US" sz="1800" noProof="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354" name="Text Box 8">
                    <a:extLst>
                      <a:ext uri="{FF2B5EF4-FFF2-40B4-BE49-F238E27FC236}">
                        <a16:creationId xmlns:a16="http://schemas.microsoft.com/office/drawing/2014/main" id="{6945E1E3-E23F-DC3B-6788-F1378B9A5F6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479" y="1843"/>
                    <a:ext cx="451" cy="368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355" name="Line 9">
                <a:extLst>
                  <a:ext uri="{FF2B5EF4-FFF2-40B4-BE49-F238E27FC236}">
                    <a16:creationId xmlns:a16="http://schemas.microsoft.com/office/drawing/2014/main" id="{2E670D8C-3A0D-2DB5-4042-4CA1181F4C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0" y="1891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noProof="0" dirty="0"/>
              </a:p>
            </p:txBody>
          </p:sp>
        </p:grpSp>
        <p:sp>
          <p:nvSpPr>
            <p:cNvPr id="14352" name="Text Box 37">
              <a:extLst>
                <a:ext uri="{FF2B5EF4-FFF2-40B4-BE49-F238E27FC236}">
                  <a16:creationId xmlns:a16="http://schemas.microsoft.com/office/drawing/2014/main" id="{1E0500C4-F113-7271-17D9-C520E309E9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2280"/>
              <a:ext cx="5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b="0" i="1" noProof="0" dirty="0">
                  <a:solidFill>
                    <a:schemeClr val="accent2"/>
                  </a:solidFill>
                  <a:latin typeface="Symbol" panose="05050102010706020507" pitchFamily="18" charset="2"/>
                </a:rPr>
                <a:t>w</a:t>
              </a:r>
              <a:r>
                <a:rPr lang="en-US" b="0" noProof="0" dirty="0">
                  <a:solidFill>
                    <a:schemeClr val="tx1"/>
                  </a:solidFill>
                </a:rPr>
                <a:t> =</a:t>
              </a:r>
            </a:p>
          </p:txBody>
        </p:sp>
      </p:grpSp>
      <p:grpSp>
        <p:nvGrpSpPr>
          <p:cNvPr id="10" name="Group 42">
            <a:extLst>
              <a:ext uri="{FF2B5EF4-FFF2-40B4-BE49-F238E27FC236}">
                <a16:creationId xmlns:a16="http://schemas.microsoft.com/office/drawing/2014/main" id="{AC545542-01B2-E70A-2D66-3E2F15930209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3343275"/>
            <a:ext cx="1006475" cy="1036638"/>
            <a:chOff x="4176" y="2106"/>
            <a:chExt cx="634" cy="653"/>
          </a:xfrm>
        </p:grpSpPr>
        <p:grpSp>
          <p:nvGrpSpPr>
            <p:cNvPr id="14346" name="Group 28">
              <a:extLst>
                <a:ext uri="{FF2B5EF4-FFF2-40B4-BE49-F238E27FC236}">
                  <a16:creationId xmlns:a16="http://schemas.microsoft.com/office/drawing/2014/main" id="{71469A5F-1093-F57B-DCF0-6B5861F6CF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2" y="2106"/>
              <a:ext cx="308" cy="653"/>
              <a:chOff x="1883" y="2976"/>
              <a:chExt cx="308" cy="653"/>
            </a:xfrm>
          </p:grpSpPr>
          <p:sp>
            <p:nvSpPr>
              <p:cNvPr id="14348" name="Text Box 24">
                <a:extLst>
                  <a:ext uri="{FF2B5EF4-FFF2-40B4-BE49-F238E27FC236}">
                    <a16:creationId xmlns:a16="http://schemas.microsoft.com/office/drawing/2014/main" id="{AD1BEF3F-08CA-960D-CC10-5D5DA42CBD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83" y="2976"/>
                <a:ext cx="30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b="0" i="1" noProof="0" dirty="0" err="1">
                    <a:solidFill>
                      <a:schemeClr val="accent2"/>
                    </a:solidFill>
                  </a:rPr>
                  <a:t>v</a:t>
                </a:r>
                <a:r>
                  <a:rPr lang="en-US" sz="2000" b="0" baseline="-25000" noProof="0" dirty="0" err="1">
                    <a:solidFill>
                      <a:schemeClr val="accent2"/>
                    </a:solidFill>
                  </a:rPr>
                  <a:t>T</a:t>
                </a:r>
                <a:endParaRPr lang="en-US" sz="1800" noProof="0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4349" name="Text Box 25">
                <a:extLst>
                  <a:ext uri="{FF2B5EF4-FFF2-40B4-BE49-F238E27FC236}">
                    <a16:creationId xmlns:a16="http://schemas.microsoft.com/office/drawing/2014/main" id="{23E948F7-AE43-B969-41DE-0B09DBA470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31" y="3264"/>
                <a:ext cx="2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b="0" i="1" noProof="0" dirty="0">
                    <a:solidFill>
                      <a:schemeClr val="accent2"/>
                    </a:solidFill>
                  </a:rPr>
                  <a:t>r</a:t>
                </a:r>
                <a:endParaRPr lang="en-US" sz="1800" noProof="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350" name="Line 26">
                <a:extLst>
                  <a:ext uri="{FF2B5EF4-FFF2-40B4-BE49-F238E27FC236}">
                    <a16:creationId xmlns:a16="http://schemas.microsoft.com/office/drawing/2014/main" id="{0CB8D937-3967-E303-FAEE-6DD2FCA445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8" y="3360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noProof="0" dirty="0"/>
              </a:p>
            </p:txBody>
          </p:sp>
        </p:grpSp>
        <p:sp>
          <p:nvSpPr>
            <p:cNvPr id="14347" name="Text Box 38">
              <a:extLst>
                <a:ext uri="{FF2B5EF4-FFF2-40B4-BE49-F238E27FC236}">
                  <a16:creationId xmlns:a16="http://schemas.microsoft.com/office/drawing/2014/main" id="{3BCC5519-2340-E6DF-A0B0-D484531386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280"/>
              <a:ext cx="26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b="0" noProof="0" dirty="0">
                  <a:solidFill>
                    <a:schemeClr val="tx1"/>
                  </a:solidFill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7" grpId="0" build="p" autoUpdateAnimBg="0"/>
      <p:bldP spid="392226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27AAEF8-F621-4C2E-4B27-63B08493B3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Angular Acceleration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FCB9A50-1DDE-BD67-B799-C49C44D9F5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Rate of change of angular velocity</a:t>
            </a:r>
          </a:p>
        </p:txBody>
      </p:sp>
      <p:sp>
        <p:nvSpPr>
          <p:cNvPr id="394245" name="Rectangle 5">
            <a:extLst>
              <a:ext uri="{FF2B5EF4-FFF2-40B4-BE49-F238E27FC236}">
                <a16:creationId xmlns:a16="http://schemas.microsoft.com/office/drawing/2014/main" id="{856CF248-6EBF-D280-93A5-2ECA8D8A4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14800"/>
            <a:ext cx="7467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0" i="1">
                <a:solidFill>
                  <a:schemeClr val="tx1"/>
                </a:solidFill>
              </a:rPr>
              <a:t>a</a:t>
            </a:r>
            <a:r>
              <a:rPr lang="en-US" altLang="en-US" sz="2000" b="0" i="1" baseline="-25000">
                <a:solidFill>
                  <a:schemeClr val="tx1"/>
                </a:solidFill>
              </a:rPr>
              <a:t>||</a:t>
            </a:r>
            <a:r>
              <a:rPr lang="en-US" altLang="en-US" b="0"/>
              <a:t> = </a:t>
            </a:r>
            <a:r>
              <a:rPr lang="en-US" altLang="en-US" b="0">
                <a:solidFill>
                  <a:schemeClr val="accent2"/>
                </a:solidFill>
              </a:rPr>
              <a:t>tangential acceleration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0">
                <a:solidFill>
                  <a:schemeClr val="tx1"/>
                </a:solidFill>
              </a:rPr>
              <a:t>Valid for a </a:t>
            </a:r>
            <a:r>
              <a:rPr lang="en-US" altLang="en-US" b="0">
                <a:solidFill>
                  <a:schemeClr val="accent2"/>
                </a:solidFill>
              </a:rPr>
              <a:t>fixed axis of rotation</a:t>
            </a:r>
            <a:br>
              <a:rPr lang="en-US" altLang="en-US" b="0">
                <a:solidFill>
                  <a:schemeClr val="tx1"/>
                </a:solidFill>
              </a:rPr>
            </a:br>
            <a:r>
              <a:rPr lang="en-US" altLang="en-US" b="0">
                <a:solidFill>
                  <a:schemeClr val="tx1"/>
                </a:solidFill>
              </a:rPr>
              <a:t>(acceleration about the </a:t>
            </a:r>
            <a:r>
              <a:rPr lang="en-US" altLang="en-US" b="0" i="1">
                <a:solidFill>
                  <a:schemeClr val="tx1"/>
                </a:solidFill>
                <a:latin typeface="Symbol" panose="05050102010706020507" pitchFamily="18" charset="2"/>
              </a:rPr>
              <a:t>w</a:t>
            </a:r>
            <a:r>
              <a:rPr lang="en-US" altLang="en-US" b="0">
                <a:solidFill>
                  <a:schemeClr val="tx1"/>
                </a:solidFill>
              </a:rPr>
              <a:t> axis)</a:t>
            </a:r>
          </a:p>
        </p:txBody>
      </p:sp>
      <p:grpSp>
        <p:nvGrpSpPr>
          <p:cNvPr id="8" name="Group 27">
            <a:extLst>
              <a:ext uri="{FF2B5EF4-FFF2-40B4-BE49-F238E27FC236}">
                <a16:creationId xmlns:a16="http://schemas.microsoft.com/office/drawing/2014/main" id="{F264BF09-A576-79E3-BACD-F28F26E62A10}"/>
              </a:ext>
            </a:extLst>
          </p:cNvPr>
          <p:cNvGrpSpPr>
            <a:grpSpLocks/>
          </p:cNvGrpSpPr>
          <p:nvPr/>
        </p:nvGrpSpPr>
        <p:grpSpPr bwMode="auto">
          <a:xfrm>
            <a:off x="2909888" y="2636838"/>
            <a:ext cx="1585912" cy="1042987"/>
            <a:chOff x="1152" y="2135"/>
            <a:chExt cx="999" cy="657"/>
          </a:xfrm>
        </p:grpSpPr>
        <p:grpSp>
          <p:nvGrpSpPr>
            <p:cNvPr id="12300" name="Group 28">
              <a:extLst>
                <a:ext uri="{FF2B5EF4-FFF2-40B4-BE49-F238E27FC236}">
                  <a16:creationId xmlns:a16="http://schemas.microsoft.com/office/drawing/2014/main" id="{2D9F1963-B1D4-74BA-4E13-C95F809CCF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8" y="2135"/>
              <a:ext cx="453" cy="657"/>
              <a:chOff x="3478" y="1554"/>
              <a:chExt cx="453" cy="657"/>
            </a:xfrm>
          </p:grpSpPr>
          <p:sp>
            <p:nvSpPr>
              <p:cNvPr id="12302" name="Text Box 29">
                <a:extLst>
                  <a:ext uri="{FF2B5EF4-FFF2-40B4-BE49-F238E27FC236}">
                    <a16:creationId xmlns:a16="http://schemas.microsoft.com/office/drawing/2014/main" id="{8EA685BF-AB25-C231-7051-24F2DF78D2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8" y="1554"/>
                <a:ext cx="453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="0">
                    <a:solidFill>
                      <a:schemeClr val="tx1"/>
                    </a:solidFill>
                    <a:latin typeface="Symbol" panose="05050102010706020507" pitchFamily="18" charset="2"/>
                    <a:ea typeface="Symbol" panose="05050102010706020507" pitchFamily="18" charset="2"/>
                    <a:cs typeface="Symbol" panose="05050102010706020507" pitchFamily="18" charset="2"/>
                  </a:rPr>
                  <a:t>D</a:t>
                </a:r>
                <a:r>
                  <a:rPr lang="en-US" altLang="en-US" b="0" i="1">
                    <a:solidFill>
                      <a:schemeClr val="tx1"/>
                    </a:solidFill>
                    <a:latin typeface="Symbol" panose="05050102010706020507" pitchFamily="18" charset="2"/>
                  </a:rPr>
                  <a:t>w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303" name="Text Box 30">
                <a:extLst>
                  <a:ext uri="{FF2B5EF4-FFF2-40B4-BE49-F238E27FC236}">
                    <a16:creationId xmlns:a16="http://schemas.microsoft.com/office/drawing/2014/main" id="{A3219E21-FDBD-A294-C04D-DD4F3EA199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31" y="1843"/>
                <a:ext cx="347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="0">
                    <a:solidFill>
                      <a:schemeClr val="tx1"/>
                    </a:solidFill>
                    <a:latin typeface="Symbol" panose="05050102010706020507" pitchFamily="18" charset="2"/>
                    <a:ea typeface="Symbol" panose="05050102010706020507" pitchFamily="18" charset="2"/>
                    <a:cs typeface="Symbol" panose="05050102010706020507" pitchFamily="18" charset="2"/>
                  </a:rPr>
                  <a:t>D</a:t>
                </a:r>
                <a:r>
                  <a:rPr lang="en-US" altLang="en-US" b="0" i="1">
                    <a:solidFill>
                      <a:schemeClr val="tx1"/>
                    </a:solidFill>
                  </a:rPr>
                  <a:t>t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304" name="Line 31">
                <a:extLst>
                  <a:ext uri="{FF2B5EF4-FFF2-40B4-BE49-F238E27FC236}">
                    <a16:creationId xmlns:a16="http://schemas.microsoft.com/office/drawing/2014/main" id="{447DDF68-E9BE-096C-5422-27D8FE6FA0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0" y="1891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Text Box 32">
              <a:extLst>
                <a:ext uri="{FF2B5EF4-FFF2-40B4-BE49-F238E27FC236}">
                  <a16:creationId xmlns:a16="http://schemas.microsoft.com/office/drawing/2014/main" id="{FF31804D-9E31-0AD2-B150-1138E3F714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2280"/>
              <a:ext cx="5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0" i="1">
                  <a:solidFill>
                    <a:schemeClr val="accent2"/>
                  </a:solidFill>
                  <a:latin typeface="Symbol" panose="05050102010706020507" pitchFamily="18" charset="2"/>
                </a:rPr>
                <a:t>a</a:t>
              </a:r>
              <a:r>
                <a:rPr lang="en-US" altLang="en-US" b="0">
                  <a:solidFill>
                    <a:schemeClr val="tx1"/>
                  </a:solidFill>
                </a:rPr>
                <a:t> =</a:t>
              </a:r>
            </a:p>
          </p:txBody>
        </p:sp>
      </p:grpSp>
      <p:grpSp>
        <p:nvGrpSpPr>
          <p:cNvPr id="10" name="Group 33">
            <a:extLst>
              <a:ext uri="{FF2B5EF4-FFF2-40B4-BE49-F238E27FC236}">
                <a16:creationId xmlns:a16="http://schemas.microsoft.com/office/drawing/2014/main" id="{979C0B11-A8D1-3523-B8A3-919510AA57D0}"/>
              </a:ext>
            </a:extLst>
          </p:cNvPr>
          <p:cNvGrpSpPr>
            <a:grpSpLocks/>
          </p:cNvGrpSpPr>
          <p:nvPr/>
        </p:nvGrpSpPr>
        <p:grpSpPr bwMode="auto">
          <a:xfrm>
            <a:off x="4397375" y="2590800"/>
            <a:ext cx="1012825" cy="1036638"/>
            <a:chOff x="4176" y="2106"/>
            <a:chExt cx="638" cy="653"/>
          </a:xfrm>
        </p:grpSpPr>
        <p:grpSp>
          <p:nvGrpSpPr>
            <p:cNvPr id="12295" name="Group 34">
              <a:extLst>
                <a:ext uri="{FF2B5EF4-FFF2-40B4-BE49-F238E27FC236}">
                  <a16:creationId xmlns:a16="http://schemas.microsoft.com/office/drawing/2014/main" id="{D33EC2CD-68DD-3D5E-B630-3B5AF9F664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2" y="2106"/>
              <a:ext cx="312" cy="653"/>
              <a:chOff x="1883" y="2976"/>
              <a:chExt cx="312" cy="653"/>
            </a:xfrm>
          </p:grpSpPr>
          <p:sp>
            <p:nvSpPr>
              <p:cNvPr id="12297" name="Text Box 35">
                <a:extLst>
                  <a:ext uri="{FF2B5EF4-FFF2-40B4-BE49-F238E27FC236}">
                    <a16:creationId xmlns:a16="http://schemas.microsoft.com/office/drawing/2014/main" id="{DAF89256-2844-9880-72B4-765583BADA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83" y="2976"/>
                <a:ext cx="31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="0" i="1">
                    <a:solidFill>
                      <a:schemeClr val="accent2"/>
                    </a:solidFill>
                  </a:rPr>
                  <a:t>a</a:t>
                </a:r>
                <a:r>
                  <a:rPr lang="en-US" altLang="en-US" sz="2000" b="0" baseline="-25000">
                    <a:solidFill>
                      <a:schemeClr val="accent2"/>
                    </a:solidFill>
                  </a:rPr>
                  <a:t>||</a:t>
                </a:r>
                <a:endParaRPr lang="en-US" altLang="en-US" sz="18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2298" name="Text Box 36">
                <a:extLst>
                  <a:ext uri="{FF2B5EF4-FFF2-40B4-BE49-F238E27FC236}">
                    <a16:creationId xmlns:a16="http://schemas.microsoft.com/office/drawing/2014/main" id="{A414D931-52E4-7F9D-7496-2497BC30E2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31" y="3264"/>
                <a:ext cx="2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="0" i="1">
                    <a:solidFill>
                      <a:schemeClr val="accent2"/>
                    </a:solidFill>
                  </a:rPr>
                  <a:t>r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299" name="Line 37">
                <a:extLst>
                  <a:ext uri="{FF2B5EF4-FFF2-40B4-BE49-F238E27FC236}">
                    <a16:creationId xmlns:a16="http://schemas.microsoft.com/office/drawing/2014/main" id="{80EA3B03-0E1A-2BC9-D58A-E11411AF1E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8" y="3360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6" name="Text Box 38">
              <a:extLst>
                <a:ext uri="{FF2B5EF4-FFF2-40B4-BE49-F238E27FC236}">
                  <a16:creationId xmlns:a16="http://schemas.microsoft.com/office/drawing/2014/main" id="{834098CC-3958-DAB4-9A28-AE4D576913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280"/>
              <a:ext cx="26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0">
                  <a:solidFill>
                    <a:schemeClr val="tx1"/>
                  </a:solidFill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4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4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946AC48-2911-B781-AB82-84CB8FF1FD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Periodic Processes</a:t>
            </a:r>
          </a:p>
        </p:txBody>
      </p:sp>
      <p:sp>
        <p:nvSpPr>
          <p:cNvPr id="388099" name="Rectangle 3">
            <a:extLst>
              <a:ext uri="{FF2B5EF4-FFF2-40B4-BE49-F238E27FC236}">
                <a16:creationId xmlns:a16="http://schemas.microsoft.com/office/drawing/2014/main" id="{8D6F9E27-5044-03C8-E8CE-70C62377EE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You will often encounter radians and angular speed for </a:t>
            </a:r>
            <a:r>
              <a:rPr lang="en-US" altLang="en-US" dirty="0">
                <a:solidFill>
                  <a:schemeClr val="accent2"/>
                </a:solidFill>
              </a:rPr>
              <a:t>repeating processes</a:t>
            </a:r>
          </a:p>
          <a:p>
            <a:pPr lvl="1" eaLnBrk="1" hangingPunct="1"/>
            <a:r>
              <a:rPr lang="en-US" altLang="en-US" dirty="0"/>
              <a:t>1 cycle = 2</a:t>
            </a:r>
            <a:r>
              <a:rPr lang="en-US" altLang="en-US" dirty="0">
                <a:latin typeface="Symbol" panose="05050102010706020507" pitchFamily="18" charset="2"/>
              </a:rPr>
              <a:t>p</a:t>
            </a:r>
          </a:p>
          <a:p>
            <a:pPr eaLnBrk="1" hangingPunct="1">
              <a:buClr>
                <a:schemeClr val="tx1"/>
              </a:buClr>
              <a:buFont typeface="Times" panose="02020603050405020304" pitchFamily="18" charset="0"/>
              <a:buChar char="•"/>
            </a:pPr>
            <a:r>
              <a:rPr lang="en-US" altLang="en-US" dirty="0">
                <a:solidFill>
                  <a:schemeClr val="accent2"/>
                </a:solidFill>
              </a:rPr>
              <a:t>Not</a:t>
            </a:r>
            <a:r>
              <a:rPr lang="en-US" altLang="en-US" dirty="0"/>
              <a:t> restricted to rotation or circular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099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Custom 5">
      <a:dk1>
        <a:srgbClr val="000066"/>
      </a:dk1>
      <a:lt1>
        <a:srgbClr val="66CC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800000"/>
      </a:accent3>
      <a:accent4>
        <a:srgbClr val="006600"/>
      </a:accent4>
      <a:accent5>
        <a:srgbClr val="00CC00"/>
      </a:accent5>
      <a:accent6>
        <a:srgbClr val="6600CC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3254</TotalTime>
  <Words>220</Words>
  <Application>Microsoft Office PowerPoint</Application>
  <PresentationFormat>On-screen Show (4:3)</PresentationFormat>
  <Paragraphs>76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Cambria Math</vt:lpstr>
      <vt:lpstr>Symbol</vt:lpstr>
      <vt:lpstr>Times</vt:lpstr>
      <vt:lpstr>Default Design</vt:lpstr>
      <vt:lpstr>Radians</vt:lpstr>
      <vt:lpstr>Radians</vt:lpstr>
      <vt:lpstr>Radian Measurements</vt:lpstr>
      <vt:lpstr>Questions</vt:lpstr>
      <vt:lpstr>Angular Position</vt:lpstr>
      <vt:lpstr>Angular Speed</vt:lpstr>
      <vt:lpstr>Angular Acceleration</vt:lpstr>
      <vt:lpstr>Periodic Processes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RBARRANS@uwyo.edu</dc:creator>
  <cp:lastModifiedBy>Richard Barrans</cp:lastModifiedBy>
  <cp:revision>215</cp:revision>
  <cp:lastPrinted>2019-02-25T13:00:09Z</cp:lastPrinted>
  <dcterms:created xsi:type="dcterms:W3CDTF">2003-08-04T19:23:16Z</dcterms:created>
  <dcterms:modified xsi:type="dcterms:W3CDTF">2025-10-14T21:48:16Z</dcterms:modified>
</cp:coreProperties>
</file>