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533" r:id="rId2"/>
    <p:sldId id="539" r:id="rId3"/>
    <p:sldId id="546" r:id="rId4"/>
    <p:sldId id="548" r:id="rId5"/>
    <p:sldId id="553" r:id="rId6"/>
    <p:sldId id="554" r:id="rId7"/>
    <p:sldId id="555" r:id="rId8"/>
    <p:sldId id="556" r:id="rId9"/>
    <p:sldId id="577" r:id="rId10"/>
    <p:sldId id="550" r:id="rId11"/>
    <p:sldId id="551" r:id="rId12"/>
    <p:sldId id="552" r:id="rId13"/>
    <p:sldId id="583" r:id="rId14"/>
    <p:sldId id="588" r:id="rId15"/>
    <p:sldId id="591" r:id="rId16"/>
    <p:sldId id="589" r:id="rId17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88"/>
    <p:restoredTop sz="86435"/>
  </p:normalViewPr>
  <p:slideViewPr>
    <p:cSldViewPr>
      <p:cViewPr varScale="1">
        <p:scale>
          <a:sx n="54" d="100"/>
          <a:sy n="54" d="100"/>
        </p:scale>
        <p:origin x="2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5526"/>
    </p:cViewPr>
  </p:sorterViewPr>
  <p:notesViewPr>
    <p:cSldViewPr>
      <p:cViewPr varScale="1">
        <p:scale>
          <a:sx n="63" d="100"/>
          <a:sy n="63" d="100"/>
        </p:scale>
        <p:origin x="978" y="48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F3CFAEDB-8964-0A22-0EA6-BA51AEF31EF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65113"/>
            <a:ext cx="40005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P1110 L21 Torque and angular momentum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1480E1AA-BC47-7C5B-FABF-095393B03D9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11271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algn="r"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7953D2A4-0E2F-C034-8FDF-276034B9923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7B32749E-5EC2-3140-7ACD-CE121243C35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47065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algn="r" defTabSz="920238" eaLnBrk="1" hangingPunct="1">
              <a:defRPr sz="1200" b="0"/>
            </a:lvl1pPr>
          </a:lstStyle>
          <a:p>
            <a:pPr>
              <a:defRPr/>
            </a:pPr>
            <a:fld id="{598BD37C-01F2-4B60-B2B1-FBA5840718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53BB9287-B94D-26F8-2D9F-42FFACAC44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P1110 L20 Torque and angular momentum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0984DE0B-6F4F-791E-7152-D51DEB57D3F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5575" y="0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algn="r"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9D14673-3FB6-C557-7952-6BA7EA6D602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8613" y="525463"/>
            <a:ext cx="3500437" cy="2627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13D822B5-7AC1-B6C0-0FCB-F15395F744C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1A8C82C1-156C-85BC-1C83-946C726C4D4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05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323E1070-0DA7-C623-57F8-CB2CA446B3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5575" y="6659563"/>
            <a:ext cx="40005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algn="r" defTabSz="920238" eaLnBrk="1" hangingPunct="1">
              <a:defRPr sz="1200" b="0"/>
            </a:lvl1pPr>
          </a:lstStyle>
          <a:p>
            <a:pPr>
              <a:defRPr/>
            </a:pPr>
            <a:fld id="{A27B4BE2-F20B-407F-BECE-0EBFE64E99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B03E47-4363-D2E8-91C5-E367E72ED7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C1307F-FBEE-A69D-0C53-2785F0CEAA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A33747-02CE-6476-1C05-23F8267AD5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443CF-437C-4C6B-8604-55AE93696B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0199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58B8BB-038D-07FE-9804-7739545705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03AB03-659D-7316-1E73-1CCF9663D0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8B6498-AECB-059D-EE4E-04B4D91B3C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2A7F1-8284-42F4-8FEA-8199535C9B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9017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50E6F4-0E0E-E5AA-EA89-C0D15248AA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B90CC1-F073-82C7-639B-A5D0EA856C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899258-9923-5510-D8FA-A7E8614058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FCD2C-E48A-4348-B243-511493666A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126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D019C0-1BFA-8695-F0F4-3B585DE8FA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372702-E2FE-686E-9CC0-F87F901A4C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A72BB9-39DC-64DD-B6E3-E2038590E7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F2636-1949-4137-B500-7A648D204E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638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B08E8B-A7A1-0F2C-1BB1-6664AD2083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73AD6C-3ED8-8286-AC2C-426939C5A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FF1A31-C1CB-8270-ED7F-F8D1948442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FE7CF-CDCE-47AD-9138-F134AE75A3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56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1F8FB6-1380-C43B-F793-A8F3CD146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AE7EEF-E7F1-F420-8ACC-CFA8361B30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B905AB-0175-F506-A0D5-0BA9200302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28187-5F0E-4986-87DC-60C3779907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612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4A88ADA-C997-06B8-A5DA-AB5FF417F2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9C808AB-257B-1C53-7867-2FA474B87D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ED09755-23EE-3CAA-AA0B-4F8D839246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BE031-E730-472B-B769-641FCA1633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040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5072235-7FB6-375D-5A33-7EBDD6C221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044318-8253-F40A-D7CB-DE97F7C99D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B499A1D-E7A3-09E7-4869-D0F4412229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63A02-9F59-437A-B0F7-47B0E3D44A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223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FBCCFC6-3E6F-49AE-A103-D029E7D13F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34D76D1-977D-3989-2A1E-88C45C1A93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0A1B5-A16E-79EB-8EF1-0022667D57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44047-AAD3-494D-9C42-C3FD24F065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411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2180ED-5E4B-4643-EBB7-1061CA8613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CA94F6-D67F-C707-4C7F-525113E164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F75D5D-B0B3-50E3-231D-BE8BCE7F8B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95B32-C3EE-48AD-ADDD-BD99218C8F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331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FC43C8-62BE-0962-4A05-AFFCD5963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8103C6-D6D1-E8B3-84DA-D2A32ABAD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9021C1-EA49-1413-CBF3-37B8E8C735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6E344-9C06-4005-8E8C-973CDEA5B6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7717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5E57EC7-8B31-58F3-0617-5BBA1E2587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387E1AE-FB29-D7D3-6E56-E12C270BA9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AA808F9-1D3A-D6BC-3ADA-089E0805C50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693FD8-86AD-4E31-AE02-F6D7F26FBAF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177A58E-27C6-6422-7DFB-48612685774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F9A0AC46-E2C8-4C4C-B3BE-260C4A562B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66D054A-D4AE-DC3C-1314-DB0A8F05EA6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Torque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CBA479B-9EF9-71C2-C78F-F985DBC774F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rotational influence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150D00E-7962-2E01-8DD9-0693F7430F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Adding Torques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3AA9BAF-BF9C-BE6B-CD8E-CC0A3D29C5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5410200"/>
            <a:ext cx="8229600" cy="1219200"/>
          </a:xfrm>
        </p:spPr>
        <p:txBody>
          <a:bodyPr/>
          <a:lstStyle/>
          <a:p>
            <a:pPr eaLnBrk="1" hangingPunct="1"/>
            <a:r>
              <a:rPr lang="en-US" altLang="en-US"/>
              <a:t>Net torque about fulcrum is </a:t>
            </a:r>
            <a:r>
              <a:rPr lang="en-US" altLang="en-US">
                <a:solidFill>
                  <a:schemeClr val="accent2"/>
                </a:solidFill>
              </a:rPr>
              <a:t>zero </a:t>
            </a:r>
            <a:r>
              <a:rPr lang="en-US" altLang="en-US">
                <a:solidFill>
                  <a:schemeClr val="tx1"/>
                </a:solidFill>
              </a:rPr>
              <a:t>here</a:t>
            </a:r>
          </a:p>
          <a:p>
            <a:pPr eaLnBrk="1" hangingPunct="1"/>
            <a:r>
              <a:rPr lang="en-US" altLang="en-US"/>
              <a:t>Torques are </a:t>
            </a:r>
            <a:r>
              <a:rPr lang="en-US" altLang="en-US">
                <a:solidFill>
                  <a:schemeClr val="accent2"/>
                </a:solidFill>
              </a:rPr>
              <a:t>vectors</a:t>
            </a:r>
            <a:endParaRPr lang="en-US" altLang="en-US"/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F01AD96B-4F1D-03BF-F2D1-6453C18A0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1600200"/>
            <a:ext cx="4608513" cy="3657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1">
            <a:extLst>
              <a:ext uri="{FF2B5EF4-FFF2-40B4-BE49-F238E27FC236}">
                <a16:creationId xmlns:a16="http://schemas.microsoft.com/office/drawing/2014/main" id="{D34F1908-7C41-2FAC-A148-CCAE9E0B277D}"/>
              </a:ext>
            </a:extLst>
          </p:cNvPr>
          <p:cNvGrpSpPr>
            <a:grpSpLocks/>
          </p:cNvGrpSpPr>
          <p:nvPr/>
        </p:nvGrpSpPr>
        <p:grpSpPr bwMode="auto">
          <a:xfrm>
            <a:off x="4494213" y="1066800"/>
            <a:ext cx="1285875" cy="2211388"/>
            <a:chOff x="4494212" y="1066800"/>
            <a:chExt cx="1285875" cy="2211388"/>
          </a:xfrm>
        </p:grpSpPr>
        <p:cxnSp>
          <p:nvCxnSpPr>
            <p:cNvPr id="13318" name="Straight Arrow Connector 7">
              <a:extLst>
                <a:ext uri="{FF2B5EF4-FFF2-40B4-BE49-F238E27FC236}">
                  <a16:creationId xmlns:a16="http://schemas.microsoft.com/office/drawing/2014/main" id="{BC67D87F-1CA2-354B-120A-86B5229C217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3427809" y="2210197"/>
              <a:ext cx="2134394" cy="1588"/>
            </a:xfrm>
            <a:prstGeom prst="straightConnector1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19" name="TextBox 9">
              <a:extLst>
                <a:ext uri="{FF2B5EF4-FFF2-40B4-BE49-F238E27FC236}">
                  <a16:creationId xmlns:a16="http://schemas.microsoft.com/office/drawing/2014/main" id="{CE358EBD-BC8D-7DF6-7DD6-916E31E4A3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2950" y="1066800"/>
              <a:ext cx="1227137" cy="587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>
                  <a:solidFill>
                    <a:srgbClr val="002060"/>
                  </a:solidFill>
                  <a:latin typeface="Comic Sans MS" panose="030F0702030302020204" pitchFamily="66" charset="0"/>
                </a:rPr>
                <a:t>750 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0BBCD2D-8F77-997D-DC8A-230B07597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37F7561-3A01-D609-2FEF-B861665737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pPr marL="0" indent="0" eaLnBrk="1" hangingPunct="1">
              <a:buFont typeface="Times" panose="02020603050405020304" pitchFamily="18" charset="0"/>
              <a:buNone/>
            </a:pPr>
            <a:r>
              <a:rPr lang="en-US" altLang="en-US" sz="2800"/>
              <a:t>A 10,000-N truck is stalled 1/4 of the way across a 100-m bridge.  What </a:t>
            </a:r>
            <a:r>
              <a:rPr lang="en-US" altLang="en-US" sz="2800">
                <a:solidFill>
                  <a:schemeClr val="accent2"/>
                </a:solidFill>
              </a:rPr>
              <a:t>torque</a:t>
            </a:r>
            <a:r>
              <a:rPr lang="en-US" altLang="en-US" sz="2800"/>
              <a:t> does its weight apply about the </a:t>
            </a:r>
            <a:r>
              <a:rPr lang="en-US" altLang="en-US" sz="2800">
                <a:solidFill>
                  <a:schemeClr val="accent2"/>
                </a:solidFill>
              </a:rPr>
              <a:t>right</a:t>
            </a:r>
            <a:r>
              <a:rPr lang="en-US" altLang="en-US" sz="2800"/>
              <a:t> post?</a:t>
            </a: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A96DA153-FA73-87E1-39C9-1172372ED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429000"/>
            <a:ext cx="6400800" cy="2667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341" name="Group 5">
            <a:extLst>
              <a:ext uri="{FF2B5EF4-FFF2-40B4-BE49-F238E27FC236}">
                <a16:creationId xmlns:a16="http://schemas.microsoft.com/office/drawing/2014/main" id="{0B37EEE6-A2AD-0D17-9E4C-03A6C47F5FA7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3429000"/>
            <a:ext cx="3276600" cy="519113"/>
            <a:chOff x="2112" y="2160"/>
            <a:chExt cx="2064" cy="327"/>
          </a:xfrm>
        </p:grpSpPr>
        <p:sp>
          <p:nvSpPr>
            <p:cNvPr id="14343" name="Text Box 6">
              <a:extLst>
                <a:ext uri="{FF2B5EF4-FFF2-40B4-BE49-F238E27FC236}">
                  <a16:creationId xmlns:a16="http://schemas.microsoft.com/office/drawing/2014/main" id="{5EC9175B-5C79-048B-FBE7-4638937AA8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2160"/>
              <a:ext cx="2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 i="1">
                  <a:solidFill>
                    <a:schemeClr val="hlink"/>
                  </a:solidFill>
                </a:rPr>
                <a:t>r</a:t>
              </a:r>
            </a:p>
          </p:txBody>
        </p:sp>
        <p:sp>
          <p:nvSpPr>
            <p:cNvPr id="14344" name="Line 7">
              <a:extLst>
                <a:ext uri="{FF2B5EF4-FFF2-40B4-BE49-F238E27FC236}">
                  <a16:creationId xmlns:a16="http://schemas.microsoft.com/office/drawing/2014/main" id="{B0BFA043-BC40-2181-F244-58A12B3361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2" y="2448"/>
              <a:ext cx="206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2" name="Oval 8">
            <a:extLst>
              <a:ext uri="{FF2B5EF4-FFF2-40B4-BE49-F238E27FC236}">
                <a16:creationId xmlns:a16="http://schemas.microsoft.com/office/drawing/2014/main" id="{CB188927-E535-027C-3192-A9C24D803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495800"/>
            <a:ext cx="609600" cy="609600"/>
          </a:xfrm>
          <a:prstGeom prst="ellipse">
            <a:avLst/>
          </a:prstGeom>
          <a:noFill/>
          <a:ln w="38100">
            <a:solidFill>
              <a:srgbClr val="B300A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57AC898-4D57-9412-566C-C0518C2D74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5F33D13-6739-F90D-3B05-D71EAAEBA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pPr marL="0" indent="0" eaLnBrk="1" hangingPunct="1">
              <a:buFont typeface="Times" panose="02020603050405020304" pitchFamily="18" charset="0"/>
              <a:buNone/>
            </a:pPr>
            <a:r>
              <a:rPr lang="en-US" altLang="en-US" sz="2800"/>
              <a:t>What </a:t>
            </a:r>
            <a:r>
              <a:rPr lang="en-US" altLang="en-US" sz="2800">
                <a:solidFill>
                  <a:schemeClr val="accent2"/>
                </a:solidFill>
              </a:rPr>
              <a:t>upward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chemeClr val="accent2"/>
                </a:solidFill>
              </a:rPr>
              <a:t>force</a:t>
            </a:r>
            <a:r>
              <a:rPr lang="en-US" altLang="en-US" sz="2800"/>
              <a:t> must the left post exert to cancel the truck’s torque about the </a:t>
            </a:r>
            <a:r>
              <a:rPr lang="en-US" altLang="en-US" sz="2800">
                <a:solidFill>
                  <a:schemeClr val="accent2"/>
                </a:solidFill>
              </a:rPr>
              <a:t>right</a:t>
            </a:r>
            <a:r>
              <a:rPr lang="en-US" altLang="en-US" sz="2800"/>
              <a:t> post?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CB42DB41-82EF-2210-F628-539913E2B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429000"/>
            <a:ext cx="6400800" cy="2667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365" name="Group 5">
            <a:extLst>
              <a:ext uri="{FF2B5EF4-FFF2-40B4-BE49-F238E27FC236}">
                <a16:creationId xmlns:a16="http://schemas.microsoft.com/office/drawing/2014/main" id="{9AA79487-1B52-E624-BE5E-EE89D4858AD8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3429000"/>
            <a:ext cx="4191000" cy="519113"/>
            <a:chOff x="1488" y="2160"/>
            <a:chExt cx="2640" cy="327"/>
          </a:xfrm>
        </p:grpSpPr>
        <p:sp>
          <p:nvSpPr>
            <p:cNvPr id="15368" name="Text Box 6">
              <a:extLst>
                <a:ext uri="{FF2B5EF4-FFF2-40B4-BE49-F238E27FC236}">
                  <a16:creationId xmlns:a16="http://schemas.microsoft.com/office/drawing/2014/main" id="{454FEE90-15CD-BE8B-2B82-68641B487E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2160"/>
              <a:ext cx="2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 i="1">
                  <a:solidFill>
                    <a:schemeClr val="hlink"/>
                  </a:solidFill>
                </a:rPr>
                <a:t>r</a:t>
              </a:r>
            </a:p>
          </p:txBody>
        </p:sp>
        <p:sp>
          <p:nvSpPr>
            <p:cNvPr id="15369" name="Line 7">
              <a:extLst>
                <a:ext uri="{FF2B5EF4-FFF2-40B4-BE49-F238E27FC236}">
                  <a16:creationId xmlns:a16="http://schemas.microsoft.com/office/drawing/2014/main" id="{8110991C-5C68-C093-ECC4-64DF881FC8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448"/>
              <a:ext cx="264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66" name="Line 8">
            <a:extLst>
              <a:ext uri="{FF2B5EF4-FFF2-40B4-BE49-F238E27FC236}">
                <a16:creationId xmlns:a16="http://schemas.microsoft.com/office/drawing/2014/main" id="{70F95C2C-C1A0-C14E-144F-86C43FE179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3962400"/>
            <a:ext cx="0" cy="685800"/>
          </a:xfrm>
          <a:prstGeom prst="line">
            <a:avLst/>
          </a:prstGeom>
          <a:noFill/>
          <a:ln w="38100">
            <a:solidFill>
              <a:srgbClr val="B300A4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Text Box 9">
            <a:extLst>
              <a:ext uri="{FF2B5EF4-FFF2-40B4-BE49-F238E27FC236}">
                <a16:creationId xmlns:a16="http://schemas.microsoft.com/office/drawing/2014/main" id="{CC1B6B42-4C75-0254-292B-7521177B6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1175" y="4114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B300A4"/>
                </a:solidFill>
              </a:rPr>
              <a:t>F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30EF558-8EBE-AFB6-2F10-7B9F3F9684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Group Work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A586F9A-4BDA-5943-9630-4F95708E46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pPr marL="0" indent="0" eaLnBrk="1" hangingPunct="1">
              <a:buFont typeface="Times" panose="02020603050405020304" pitchFamily="18" charset="0"/>
              <a:buNone/>
            </a:pPr>
            <a:r>
              <a:rPr lang="en-US" altLang="en-US" sz="2800"/>
              <a:t>What additional </a:t>
            </a:r>
            <a:r>
              <a:rPr lang="en-US" altLang="en-US" sz="2800">
                <a:solidFill>
                  <a:schemeClr val="accent2"/>
                </a:solidFill>
              </a:rPr>
              <a:t>upward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chemeClr val="accent2"/>
                </a:solidFill>
              </a:rPr>
              <a:t>force</a:t>
            </a:r>
            <a:r>
              <a:rPr lang="en-US" altLang="en-US" sz="2800"/>
              <a:t> must the </a:t>
            </a:r>
            <a:r>
              <a:rPr lang="en-US" altLang="en-US" sz="2800">
                <a:solidFill>
                  <a:schemeClr val="accent2"/>
                </a:solidFill>
              </a:rPr>
              <a:t>right</a:t>
            </a:r>
            <a:r>
              <a:rPr lang="en-US" altLang="en-US" sz="2800"/>
              <a:t> post exert to support the weight of the truck?</a:t>
            </a:r>
          </a:p>
        </p:txBody>
      </p:sp>
      <p:pic>
        <p:nvPicPr>
          <p:cNvPr id="16388" name="Picture 4">
            <a:extLst>
              <a:ext uri="{FF2B5EF4-FFF2-40B4-BE49-F238E27FC236}">
                <a16:creationId xmlns:a16="http://schemas.microsoft.com/office/drawing/2014/main" id="{B1A9C545-C6E2-AFD6-93B7-DA694F217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429000"/>
            <a:ext cx="6400800" cy="2667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Line 8">
            <a:extLst>
              <a:ext uri="{FF2B5EF4-FFF2-40B4-BE49-F238E27FC236}">
                <a16:creationId xmlns:a16="http://schemas.microsoft.com/office/drawing/2014/main" id="{B91C33DA-5BB0-6B7D-13C9-D383B95FAC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53225" y="3962400"/>
            <a:ext cx="0" cy="685800"/>
          </a:xfrm>
          <a:prstGeom prst="line">
            <a:avLst/>
          </a:prstGeom>
          <a:noFill/>
          <a:ln w="38100">
            <a:solidFill>
              <a:srgbClr val="B300A4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Text Box 9">
            <a:extLst>
              <a:ext uri="{FF2B5EF4-FFF2-40B4-BE49-F238E27FC236}">
                <a16:creationId xmlns:a16="http://schemas.microsoft.com/office/drawing/2014/main" id="{C2DC85EF-11F6-8C15-E18F-F0271DEDF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114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B300A4"/>
                </a:solidFill>
              </a:rPr>
              <a:t>F</a:t>
            </a:r>
          </a:p>
        </p:txBody>
      </p:sp>
      <p:sp>
        <p:nvSpPr>
          <p:cNvPr id="16391" name="Text Box 11">
            <a:extLst>
              <a:ext uri="{FF2B5EF4-FFF2-40B4-BE49-F238E27FC236}">
                <a16:creationId xmlns:a16="http://schemas.microsoft.com/office/drawing/2014/main" id="{45290D59-5585-8516-6B7D-E9BB43D53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4290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 i="1">
                <a:solidFill>
                  <a:schemeClr val="hlink"/>
                </a:solidFill>
              </a:rPr>
              <a:t>r</a:t>
            </a:r>
          </a:p>
        </p:txBody>
      </p:sp>
      <p:sp>
        <p:nvSpPr>
          <p:cNvPr id="16392" name="Line 12">
            <a:extLst>
              <a:ext uri="{FF2B5EF4-FFF2-40B4-BE49-F238E27FC236}">
                <a16:creationId xmlns:a16="http://schemas.microsoft.com/office/drawing/2014/main" id="{805D6E9F-BBA8-28B3-8AA1-3AF626E9ECD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886200"/>
            <a:ext cx="42672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2205" name="Text Box 13">
            <a:extLst>
              <a:ext uri="{FF2B5EF4-FFF2-40B4-BE49-F238E27FC236}">
                <a16:creationId xmlns:a16="http://schemas.microsoft.com/office/drawing/2014/main" id="{E49215B0-E272-D729-8E11-52B06DDB0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2459038"/>
            <a:ext cx="5295900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1800" b="0" i="1">
                <a:solidFill>
                  <a:srgbClr val="006600"/>
                </a:solidFill>
              </a:rPr>
              <a:t>Hint:</a:t>
            </a:r>
            <a:r>
              <a:rPr lang="en-US" altLang="en-US" sz="1800" b="0">
                <a:solidFill>
                  <a:srgbClr val="006600"/>
                </a:solidFill>
              </a:rPr>
              <a:t> Several ways will work: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1800" b="0">
                <a:solidFill>
                  <a:srgbClr val="006600"/>
                </a:solidFill>
              </a:rPr>
              <a:t>canceling forces on the bridge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1800" b="0">
                <a:solidFill>
                  <a:srgbClr val="006600"/>
                </a:solidFill>
              </a:rPr>
              <a:t>canceling torques about the near 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281024" presetClass="entr" presetSubtype="3926280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205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E5C14F-23A8-E6EF-30B7-EF398875F8EA}"/>
              </a:ext>
            </a:extLst>
          </p:cNvPr>
          <p:cNvSpPr/>
          <p:nvPr/>
        </p:nvSpPr>
        <p:spPr bwMode="auto">
          <a:xfrm rot="426844">
            <a:off x="1549400" y="2582863"/>
            <a:ext cx="3594100" cy="17510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7411" name="Rectangle 27">
            <a:extLst>
              <a:ext uri="{FF2B5EF4-FFF2-40B4-BE49-F238E27FC236}">
                <a16:creationId xmlns:a16="http://schemas.microsoft.com/office/drawing/2014/main" id="{E21CC579-D00D-1B60-C1E0-461CD5EF4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750" y="4902200"/>
            <a:ext cx="7620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cs typeface="Arial" panose="020B0604020202020204" pitchFamily="34" charset="0"/>
                <a:sym typeface="Symbol" panose="05050102010706020507" pitchFamily="18" charset="2"/>
              </a:rPr>
              <a:t></a:t>
            </a:r>
            <a:r>
              <a:rPr lang="en-US" altLang="en-US" b="0" i="1">
                <a:solidFill>
                  <a:srgbClr val="008901"/>
                </a:solidFill>
              </a:rPr>
              <a:t>r </a:t>
            </a:r>
            <a:r>
              <a:rPr lang="en-US" altLang="en-US" b="0">
                <a:cs typeface="Arial" panose="020B0604020202020204" pitchFamily="34" charset="0"/>
                <a:sym typeface="Symbol" panose="05050102010706020507" pitchFamily="18" charset="2"/>
              </a:rPr>
              <a:t> </a:t>
            </a:r>
            <a:r>
              <a:rPr lang="en-US" altLang="en-US" b="0" i="1">
                <a:solidFill>
                  <a:srgbClr val="008901"/>
                </a:solidFill>
                <a:cs typeface="Arial" panose="020B0604020202020204" pitchFamily="34" charset="0"/>
              </a:rPr>
              <a:t>F</a:t>
            </a:r>
            <a:r>
              <a:rPr lang="en-US" altLang="en-US" b="0">
                <a:cs typeface="Arial" panose="020B0604020202020204" pitchFamily="34" charset="0"/>
                <a:sym typeface="Symbol" panose="05050102010706020507" pitchFamily="18" charset="2"/>
              </a:rPr>
              <a:t></a:t>
            </a:r>
            <a:r>
              <a:rPr lang="en-US" altLang="en-US" b="0">
                <a:cs typeface="Arial" panose="020B0604020202020204" pitchFamily="34" charset="0"/>
              </a:rPr>
              <a:t> = </a:t>
            </a:r>
            <a:r>
              <a:rPr lang="en-US" altLang="en-US" b="0">
                <a:solidFill>
                  <a:schemeClr val="tx2"/>
                </a:solidFill>
                <a:cs typeface="Arial" panose="020B0604020202020204" pitchFamily="34" charset="0"/>
              </a:rPr>
              <a:t>area </a:t>
            </a:r>
            <a:r>
              <a:rPr lang="en-US" altLang="en-US" b="0">
                <a:cs typeface="Arial" panose="020B0604020202020204" pitchFamily="34" charset="0"/>
              </a:rPr>
              <a:t>of parallelogram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00BD6FEB-FB65-B813-04A5-D443E451FB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Lever Arm</a:t>
            </a:r>
          </a:p>
        </p:txBody>
      </p:sp>
      <p:sp>
        <p:nvSpPr>
          <p:cNvPr id="17413" name="Line 4">
            <a:extLst>
              <a:ext uri="{FF2B5EF4-FFF2-40B4-BE49-F238E27FC236}">
                <a16:creationId xmlns:a16="http://schemas.microsoft.com/office/drawing/2014/main" id="{E5A92234-14DA-4F0B-2471-DD14B95EF5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7800" y="2593975"/>
            <a:ext cx="2133600" cy="15240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Line 5">
            <a:extLst>
              <a:ext uri="{FF2B5EF4-FFF2-40B4-BE49-F238E27FC236}">
                <a16:creationId xmlns:a16="http://schemas.microsoft.com/office/drawing/2014/main" id="{1BEE2E78-E561-5705-E757-9AB232E0985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4117975"/>
            <a:ext cx="3581400" cy="4572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Text Box 6">
            <a:extLst>
              <a:ext uri="{FF2B5EF4-FFF2-40B4-BE49-F238E27FC236}">
                <a16:creationId xmlns:a16="http://schemas.microsoft.com/office/drawing/2014/main" id="{8BDE29BA-AD9B-CDFA-02AE-F88C268DC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663" y="326548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r</a:t>
            </a:r>
          </a:p>
        </p:txBody>
      </p:sp>
      <p:sp>
        <p:nvSpPr>
          <p:cNvPr id="17416" name="Line 7">
            <a:extLst>
              <a:ext uri="{FF2B5EF4-FFF2-40B4-BE49-F238E27FC236}">
                <a16:creationId xmlns:a16="http://schemas.microsoft.com/office/drawing/2014/main" id="{12D05B6B-039E-0F4B-1AD9-5C3FC27D73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2725" y="3322638"/>
            <a:ext cx="228600" cy="0"/>
          </a:xfrm>
          <a:prstGeom prst="line">
            <a:avLst/>
          </a:prstGeom>
          <a:noFill/>
          <a:ln w="127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Text Box 8">
            <a:extLst>
              <a:ext uri="{FF2B5EF4-FFF2-40B4-BE49-F238E27FC236}">
                <a16:creationId xmlns:a16="http://schemas.microsoft.com/office/drawing/2014/main" id="{688841AF-B31E-23E0-E812-9AD056C80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0263" y="39481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F</a:t>
            </a:r>
          </a:p>
        </p:txBody>
      </p:sp>
      <p:sp>
        <p:nvSpPr>
          <p:cNvPr id="17418" name="Line 9">
            <a:extLst>
              <a:ext uri="{FF2B5EF4-FFF2-40B4-BE49-F238E27FC236}">
                <a16:creationId xmlns:a16="http://schemas.microsoft.com/office/drawing/2014/main" id="{5ED7D225-A6EA-2BC9-7CC0-D1C074545D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89325" y="4005263"/>
            <a:ext cx="228600" cy="0"/>
          </a:xfrm>
          <a:prstGeom prst="line">
            <a:avLst/>
          </a:prstGeom>
          <a:noFill/>
          <a:ln w="127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Freeform 20">
            <a:extLst>
              <a:ext uri="{FF2B5EF4-FFF2-40B4-BE49-F238E27FC236}">
                <a16:creationId xmlns:a16="http://schemas.microsoft.com/office/drawing/2014/main" id="{23C73BB6-C815-6E00-B842-C4435C7419F5}"/>
              </a:ext>
            </a:extLst>
          </p:cNvPr>
          <p:cNvSpPr>
            <a:spLocks/>
          </p:cNvSpPr>
          <p:nvPr/>
        </p:nvSpPr>
        <p:spPr bwMode="auto">
          <a:xfrm>
            <a:off x="2044700" y="3705225"/>
            <a:ext cx="171450" cy="488950"/>
          </a:xfrm>
          <a:custGeom>
            <a:avLst/>
            <a:gdLst>
              <a:gd name="T0" fmla="*/ 0 w 108"/>
              <a:gd name="T1" fmla="*/ 0 h 308"/>
              <a:gd name="T2" fmla="*/ 2147483646 w 108"/>
              <a:gd name="T3" fmla="*/ 2147483646 h 308"/>
              <a:gd name="T4" fmla="*/ 0 60000 65536"/>
              <a:gd name="T5" fmla="*/ 0 60000 65536"/>
              <a:gd name="T6" fmla="*/ 0 w 108"/>
              <a:gd name="T7" fmla="*/ 0 h 308"/>
              <a:gd name="T8" fmla="*/ 108 w 108"/>
              <a:gd name="T9" fmla="*/ 308 h 3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308">
                <a:moveTo>
                  <a:pt x="0" y="0"/>
                </a:moveTo>
                <a:cubicBezTo>
                  <a:pt x="48" y="40"/>
                  <a:pt x="108" y="192"/>
                  <a:pt x="104" y="3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Text Box 21">
            <a:extLst>
              <a:ext uri="{FF2B5EF4-FFF2-40B4-BE49-F238E27FC236}">
                <a16:creationId xmlns:a16="http://schemas.microsoft.com/office/drawing/2014/main" id="{F81EA113-F580-A8E7-7CB4-4BA793DE9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9150" y="3635375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q</a:t>
            </a:r>
          </a:p>
        </p:txBody>
      </p:sp>
      <p:sp>
        <p:nvSpPr>
          <p:cNvPr id="17421" name="Line 22">
            <a:extLst>
              <a:ext uri="{FF2B5EF4-FFF2-40B4-BE49-F238E27FC236}">
                <a16:creationId xmlns:a16="http://schemas.microsoft.com/office/drawing/2014/main" id="{CCA5AA59-3216-7B31-F2AC-1295B4F5E4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3040063"/>
            <a:ext cx="2133600" cy="1524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23">
            <a:extLst>
              <a:ext uri="{FF2B5EF4-FFF2-40B4-BE49-F238E27FC236}">
                <a16:creationId xmlns:a16="http://schemas.microsoft.com/office/drawing/2014/main" id="{27347EED-5072-3345-1992-4B79D6EB59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2349500"/>
            <a:ext cx="5514975" cy="696913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25">
            <a:extLst>
              <a:ext uri="{FF2B5EF4-FFF2-40B4-BE49-F238E27FC236}">
                <a16:creationId xmlns:a16="http://schemas.microsoft.com/office/drawing/2014/main" id="{7A13B5C1-0529-C8E1-3D29-7B9D92FA7D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5029200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26">
            <a:extLst>
              <a:ext uri="{FF2B5EF4-FFF2-40B4-BE49-F238E27FC236}">
                <a16:creationId xmlns:a16="http://schemas.microsoft.com/office/drawing/2014/main" id="{D714D7AA-FA2E-08BD-97FD-9C313F94D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953000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4">
            <a:extLst>
              <a:ext uri="{FF2B5EF4-FFF2-40B4-BE49-F238E27FC236}">
                <a16:creationId xmlns:a16="http://schemas.microsoft.com/office/drawing/2014/main" id="{8E1CD2E5-C178-7B00-163D-02130786C4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70025" y="2349500"/>
            <a:ext cx="206375" cy="1760538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Rectangle 27">
            <a:extLst>
              <a:ext uri="{FF2B5EF4-FFF2-40B4-BE49-F238E27FC236}">
                <a16:creationId xmlns:a16="http://schemas.microsoft.com/office/drawing/2014/main" id="{98B0D9D0-92A0-2175-32AB-F7652C1EC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562600"/>
            <a:ext cx="4648200" cy="685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altLang="en-US" sz="3200" b="0" i="1" dirty="0">
                <a:solidFill>
                  <a:schemeClr val="tx2"/>
                </a:solidFill>
              </a:rPr>
              <a:t>= </a:t>
            </a:r>
            <a:r>
              <a:rPr lang="en-US" altLang="en-US" sz="3200" b="0" i="1" dirty="0" err="1">
                <a:solidFill>
                  <a:srgbClr val="008901"/>
                </a:solidFill>
              </a:rPr>
              <a:t>l</a:t>
            </a:r>
            <a:r>
              <a:rPr lang="en-US" altLang="en-US" sz="3200" b="0" i="1" dirty="0" err="1">
                <a:solidFill>
                  <a:srgbClr val="008901"/>
                </a:solidFill>
                <a:ea typeface="Arial" charset="0"/>
                <a:cs typeface="Arial" charset="0"/>
              </a:rPr>
              <a:t>F</a:t>
            </a:r>
            <a:r>
              <a:rPr lang="en-US" altLang="en-US" sz="3200" b="0" dirty="0">
                <a:solidFill>
                  <a:srgbClr val="003366"/>
                </a:solidFill>
                <a:ea typeface="Arial" charset="0"/>
                <a:cs typeface="Arial" charset="0"/>
              </a:rPr>
              <a:t> = </a:t>
            </a:r>
            <a:r>
              <a:rPr lang="en-US" altLang="en-US" sz="3200" b="0" dirty="0">
                <a:solidFill>
                  <a:schemeClr val="tx2"/>
                </a:solidFill>
                <a:ea typeface="Arial" charset="0"/>
                <a:cs typeface="Arial" charset="0"/>
              </a:rPr>
              <a:t>area </a:t>
            </a:r>
            <a:r>
              <a:rPr lang="en-US" altLang="en-US" sz="3200" b="0" dirty="0">
                <a:solidFill>
                  <a:srgbClr val="003366"/>
                </a:solidFill>
                <a:ea typeface="Arial" charset="0"/>
                <a:cs typeface="Arial" charset="0"/>
              </a:rPr>
              <a:t>of </a:t>
            </a:r>
            <a:r>
              <a:rPr lang="en-US" altLang="en-US" sz="3200" b="0" dirty="0">
                <a:solidFill>
                  <a:schemeClr val="accent6"/>
                </a:solidFill>
                <a:ea typeface="Arial" charset="0"/>
                <a:cs typeface="Arial" charset="0"/>
              </a:rPr>
              <a:t>rectangle</a:t>
            </a:r>
          </a:p>
        </p:txBody>
      </p:sp>
      <p:sp>
        <p:nvSpPr>
          <p:cNvPr id="17427" name="Text Box 6">
            <a:extLst>
              <a:ext uri="{FF2B5EF4-FFF2-40B4-BE49-F238E27FC236}">
                <a16:creationId xmlns:a16="http://schemas.microsoft.com/office/drawing/2014/main" id="{4A028AA0-3910-5F9B-F194-391C5AAFE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150" y="30464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l</a:t>
            </a:r>
          </a:p>
        </p:txBody>
      </p:sp>
      <p:sp>
        <p:nvSpPr>
          <p:cNvPr id="17428" name="TextBox 2">
            <a:extLst>
              <a:ext uri="{FF2B5EF4-FFF2-40B4-BE49-F238E27FC236}">
                <a16:creationId xmlns:a16="http://schemas.microsoft.com/office/drawing/2014/main" id="{3B654D06-78F5-936A-DB9E-8A81A21B5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0488" y="1460500"/>
            <a:ext cx="6423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Component of </a:t>
            </a:r>
            <a:r>
              <a:rPr lang="en-US" altLang="en-US" b="0" i="1">
                <a:solidFill>
                  <a:srgbClr val="006600"/>
                </a:solidFill>
              </a:rPr>
              <a:t>r</a:t>
            </a:r>
            <a:r>
              <a:rPr lang="en-US" altLang="en-US" b="0">
                <a:solidFill>
                  <a:schemeClr val="tx1"/>
                </a:solidFill>
              </a:rPr>
              <a:t> perpendicular to </a:t>
            </a:r>
            <a:r>
              <a:rPr lang="en-US" altLang="en-US" b="0" i="1">
                <a:solidFill>
                  <a:srgbClr val="006600"/>
                </a:solidFill>
              </a:rPr>
              <a:t>F</a:t>
            </a:r>
          </a:p>
        </p:txBody>
      </p:sp>
      <p:sp>
        <p:nvSpPr>
          <p:cNvPr id="17429" name="Line 26">
            <a:extLst>
              <a:ext uri="{FF2B5EF4-FFF2-40B4-BE49-F238E27FC236}">
                <a16:creationId xmlns:a16="http://schemas.microsoft.com/office/drawing/2014/main" id="{DE47A5F9-2650-9569-EB74-E32DA72489B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0513" y="1590675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6">
            <a:extLst>
              <a:ext uri="{FF2B5EF4-FFF2-40B4-BE49-F238E27FC236}">
                <a16:creationId xmlns:a16="http://schemas.microsoft.com/office/drawing/2014/main" id="{37F760DD-363E-200F-A046-C7FE96FAF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31088" y="1512888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3F9DD75-0C85-2494-9D16-753721BB786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MS PGothic" panose="020B0600070205080204" pitchFamily="34" charset="-128"/>
              </a:rPr>
              <a:t>Group Question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DD49525-840E-CF8A-9109-E9AACEDB513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MS PGothic" panose="020B0600070205080204" pitchFamily="34" charset="-128"/>
              </a:rPr>
              <a:t>Force </a:t>
            </a:r>
            <a:r>
              <a:rPr lang="en-US" altLang="en-US" i="1">
                <a:solidFill>
                  <a:schemeClr val="accent1"/>
                </a:solidFill>
                <a:latin typeface="Times" panose="02020603050405020304" pitchFamily="18" charset="0"/>
                <a:ea typeface="MS PGothic" panose="020B0600070205080204" pitchFamily="34" charset="-128"/>
              </a:rPr>
              <a:t>P</a:t>
            </a:r>
            <a:r>
              <a:rPr lang="en-US" altLang="en-US">
                <a:ea typeface="MS PGothic" panose="020B0600070205080204" pitchFamily="34" charset="-128"/>
              </a:rPr>
              <a:t> is applied to the end of a lever of length </a:t>
            </a:r>
            <a:r>
              <a:rPr lang="en-US" altLang="en-US" i="1">
                <a:solidFill>
                  <a:schemeClr val="accent1"/>
                </a:solidFill>
                <a:latin typeface="Times" panose="02020603050405020304" pitchFamily="18" charset="0"/>
                <a:ea typeface="MS PGothic" panose="020B0600070205080204" pitchFamily="34" charset="-128"/>
              </a:rPr>
              <a:t>L</a:t>
            </a:r>
            <a:r>
              <a:rPr lang="en-US" altLang="en-US">
                <a:ea typeface="MS PGothic" panose="020B0600070205080204" pitchFamily="34" charset="-128"/>
              </a:rPr>
              <a:t>.  What is the </a:t>
            </a:r>
            <a:r>
              <a:rPr lang="en-US" altLang="en-US">
                <a:solidFill>
                  <a:schemeClr val="accent2"/>
                </a:solidFill>
                <a:ea typeface="MS PGothic" panose="020B0600070205080204" pitchFamily="34" charset="-128"/>
              </a:rPr>
              <a:t>magnitude</a:t>
            </a:r>
            <a:r>
              <a:rPr lang="en-US" altLang="en-US">
                <a:ea typeface="MS PGothic" panose="020B0600070205080204" pitchFamily="34" charset="-128"/>
              </a:rPr>
              <a:t> of the </a:t>
            </a:r>
            <a:r>
              <a:rPr lang="en-US" altLang="en-US">
                <a:solidFill>
                  <a:schemeClr val="accent2"/>
                </a:solidFill>
                <a:ea typeface="MS PGothic" panose="020B0600070205080204" pitchFamily="34" charset="-128"/>
              </a:rPr>
              <a:t>torque</a:t>
            </a:r>
            <a:r>
              <a:rPr lang="en-US" altLang="en-US">
                <a:ea typeface="MS PGothic" panose="020B0600070205080204" pitchFamily="34" charset="-128"/>
              </a:rPr>
              <a:t> about the axis </a:t>
            </a:r>
            <a:r>
              <a:rPr lang="en-US" altLang="en-US" i="1">
                <a:solidFill>
                  <a:schemeClr val="accent2"/>
                </a:solidFill>
                <a:latin typeface="Times" panose="02020603050405020304" pitchFamily="18" charset="0"/>
                <a:ea typeface="MS PGothic" panose="020B0600070205080204" pitchFamily="34" charset="-128"/>
              </a:rPr>
              <a:t>A</a:t>
            </a:r>
            <a:r>
              <a:rPr lang="en-US" altLang="en-US">
                <a:ea typeface="MS PGothic" panose="020B0600070205080204" pitchFamily="34" charset="-128"/>
              </a:rPr>
              <a:t>?</a:t>
            </a:r>
          </a:p>
        </p:txBody>
      </p:sp>
      <p:pic>
        <p:nvPicPr>
          <p:cNvPr id="18436" name="Picture 4">
            <a:extLst>
              <a:ext uri="{FF2B5EF4-FFF2-40B4-BE49-F238E27FC236}">
                <a16:creationId xmlns:a16="http://schemas.microsoft.com/office/drawing/2014/main" id="{5F4EB5A6-A8A5-6807-D121-AB88915F7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433763"/>
            <a:ext cx="3282950" cy="32337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7" name="Rectangle 5">
            <a:extLst>
              <a:ext uri="{FF2B5EF4-FFF2-40B4-BE49-F238E27FC236}">
                <a16:creationId xmlns:a16="http://schemas.microsoft.com/office/drawing/2014/main" id="{7AF4461B-B585-40EC-FB1D-0D334A64F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24200"/>
            <a:ext cx="36576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>
                <a:ea typeface="MS PGothic" panose="020B0600070205080204" pitchFamily="34" charset="-128"/>
              </a:rPr>
              <a:t> </a:t>
            </a:r>
            <a:r>
              <a:rPr lang="en-US" altLang="en-US" b="0" i="1">
                <a:latin typeface="Times" panose="02020603050405020304" pitchFamily="18" charset="0"/>
                <a:ea typeface="MS PGothic" panose="020B0600070205080204" pitchFamily="34" charset="-128"/>
              </a:rPr>
              <a:t>PL</a:t>
            </a:r>
            <a:r>
              <a:rPr lang="en-US" altLang="en-US" b="0">
                <a:ea typeface="MS PGothic" panose="020B0600070205080204" pitchFamily="34" charset="-128"/>
              </a:rPr>
              <a:t> sin </a:t>
            </a:r>
            <a:r>
              <a:rPr lang="en-US" altLang="en-US" b="0" i="1">
                <a:latin typeface="Symbol" panose="05050102010706020507" pitchFamily="18" charset="2"/>
                <a:ea typeface="MS PGothic" panose="020B0600070205080204" pitchFamily="34" charset="-128"/>
              </a:rPr>
              <a:t>q</a:t>
            </a:r>
            <a:r>
              <a:rPr lang="en-US" altLang="en-US" b="0">
                <a:ea typeface="MS PGothic" panose="020B0600070205080204" pitchFamily="34" charset="-128"/>
              </a:rPr>
              <a:t>.</a:t>
            </a:r>
          </a:p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>
                <a:ea typeface="MS PGothic" panose="020B0600070205080204" pitchFamily="34" charset="-128"/>
              </a:rPr>
              <a:t> </a:t>
            </a:r>
            <a:r>
              <a:rPr lang="en-US" altLang="en-US" b="0" i="1">
                <a:latin typeface="Times" panose="02020603050405020304" pitchFamily="18" charset="0"/>
                <a:ea typeface="MS PGothic" panose="020B0600070205080204" pitchFamily="34" charset="-128"/>
              </a:rPr>
              <a:t>PL</a:t>
            </a:r>
            <a:r>
              <a:rPr lang="en-US" altLang="en-US" b="0">
                <a:ea typeface="MS PGothic" panose="020B0600070205080204" pitchFamily="34" charset="-128"/>
              </a:rPr>
              <a:t> cos </a:t>
            </a:r>
            <a:r>
              <a:rPr lang="en-US" altLang="en-US" b="0" i="1">
                <a:latin typeface="Symbol" panose="05050102010706020507" pitchFamily="18" charset="2"/>
                <a:ea typeface="MS PGothic" panose="020B0600070205080204" pitchFamily="34" charset="-128"/>
              </a:rPr>
              <a:t>q</a:t>
            </a:r>
            <a:r>
              <a:rPr lang="en-US" altLang="en-US" b="0">
                <a:ea typeface="MS PGothic" panose="020B0600070205080204" pitchFamily="34" charset="-128"/>
              </a:rPr>
              <a:t>.</a:t>
            </a:r>
          </a:p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>
                <a:ea typeface="MS PGothic" panose="020B0600070205080204" pitchFamily="34" charset="-128"/>
              </a:rPr>
              <a:t> </a:t>
            </a:r>
            <a:r>
              <a:rPr lang="en-US" altLang="en-US" b="0" i="1">
                <a:latin typeface="Times" panose="02020603050405020304" pitchFamily="18" charset="0"/>
                <a:ea typeface="MS PGothic" panose="020B0600070205080204" pitchFamily="34" charset="-128"/>
              </a:rPr>
              <a:t>PL</a:t>
            </a:r>
            <a:r>
              <a:rPr lang="en-US" altLang="en-US" b="0">
                <a:ea typeface="MS PGothic" panose="020B0600070205080204" pitchFamily="34" charset="-128"/>
              </a:rPr>
              <a:t> tan </a:t>
            </a:r>
            <a:r>
              <a:rPr lang="en-US" altLang="en-US" b="0" i="1">
                <a:latin typeface="Symbol" panose="05050102010706020507" pitchFamily="18" charset="2"/>
                <a:ea typeface="MS PGothic" panose="020B0600070205080204" pitchFamily="34" charset="-128"/>
              </a:rPr>
              <a:t>q</a:t>
            </a:r>
            <a:r>
              <a:rPr lang="en-US" altLang="en-US" b="0">
                <a:ea typeface="MS PGothic" panose="020B0600070205080204" pitchFamily="34" charset="-128"/>
              </a:rPr>
              <a:t>.</a:t>
            </a:r>
          </a:p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>
                <a:ea typeface="MS PGothic" panose="020B0600070205080204" pitchFamily="34" charset="-128"/>
              </a:rPr>
              <a:t> </a:t>
            </a:r>
            <a:r>
              <a:rPr lang="en-US" altLang="en-US" b="0" i="1">
                <a:latin typeface="Times" panose="02020603050405020304" pitchFamily="18" charset="0"/>
                <a:ea typeface="MS PGothic" panose="020B0600070205080204" pitchFamily="34" charset="-128"/>
              </a:rPr>
              <a:t>PL</a:t>
            </a:r>
            <a:r>
              <a:rPr lang="en-US" altLang="en-US" b="0">
                <a:ea typeface="MS PGothic" panose="020B0600070205080204" pitchFamily="34" charset="-128"/>
              </a:rPr>
              <a:t> sec </a:t>
            </a:r>
            <a:r>
              <a:rPr lang="en-US" altLang="en-US" b="0" i="1">
                <a:latin typeface="Symbol" panose="05050102010706020507" pitchFamily="18" charset="2"/>
                <a:ea typeface="MS PGothic" panose="020B0600070205080204" pitchFamily="34" charset="-128"/>
              </a:rPr>
              <a:t>q</a:t>
            </a:r>
            <a:r>
              <a:rPr lang="en-US" altLang="en-US" b="0">
                <a:ea typeface="MS PGothic" panose="020B0600070205080204" pitchFamily="34" charset="-128"/>
              </a:rPr>
              <a:t>.</a:t>
            </a:r>
          </a:p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>
                <a:ea typeface="MS PGothic" panose="020B0600070205080204" pitchFamily="34" charset="-128"/>
              </a:rPr>
              <a:t> </a:t>
            </a:r>
            <a:r>
              <a:rPr lang="en-US" altLang="en-US" b="0" i="1">
                <a:latin typeface="Times" panose="02020603050405020304" pitchFamily="18" charset="0"/>
                <a:ea typeface="MS PGothic" panose="020B0600070205080204" pitchFamily="34" charset="-128"/>
              </a:rPr>
              <a:t>PL</a:t>
            </a:r>
            <a:r>
              <a:rPr lang="en-US" altLang="en-US" b="0">
                <a:ea typeface="MS PGothic" panose="020B0600070205080204" pitchFamily="34" charset="-128"/>
              </a:rPr>
              <a:t> cot </a:t>
            </a:r>
            <a:r>
              <a:rPr lang="en-US" altLang="en-US" b="0" i="1">
                <a:latin typeface="Symbol" panose="05050102010706020507" pitchFamily="18" charset="2"/>
                <a:ea typeface="MS PGothic" panose="020B0600070205080204" pitchFamily="34" charset="-128"/>
              </a:rPr>
              <a:t>q</a:t>
            </a:r>
            <a:r>
              <a:rPr lang="en-US" altLang="en-US" b="0">
                <a:ea typeface="MS PGothic" panose="020B0600070205080204" pitchFamily="34" charset="-128"/>
              </a:rPr>
              <a:t>.</a:t>
            </a:r>
          </a:p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>
                <a:ea typeface="MS PGothic" panose="020B0600070205080204" pitchFamily="34" charset="-128"/>
              </a:rPr>
              <a:t> </a:t>
            </a:r>
            <a:r>
              <a:rPr lang="en-US" altLang="en-US" b="0" i="1">
                <a:latin typeface="Times" panose="02020603050405020304" pitchFamily="18" charset="0"/>
                <a:ea typeface="MS PGothic" panose="020B0600070205080204" pitchFamily="34" charset="-128"/>
              </a:rPr>
              <a:t>PL</a:t>
            </a:r>
            <a:r>
              <a:rPr lang="en-US" altLang="en-US" b="0">
                <a:ea typeface="MS PGothic" panose="020B0600070205080204" pitchFamily="34" charset="-128"/>
              </a:rPr>
              <a:t> csc </a:t>
            </a:r>
            <a:r>
              <a:rPr lang="en-US" altLang="en-US" b="0" i="1">
                <a:latin typeface="Symbol" panose="05050102010706020507" pitchFamily="18" charset="2"/>
                <a:ea typeface="MS PGothic" panose="020B0600070205080204" pitchFamily="34" charset="-128"/>
              </a:rPr>
              <a:t>q</a:t>
            </a:r>
            <a:r>
              <a:rPr lang="en-US" altLang="en-US" b="0">
                <a:ea typeface="MS PGothic" panose="020B0600070205080204" pitchFamily="34" charset="-128"/>
              </a:rPr>
              <a:t>.</a:t>
            </a:r>
          </a:p>
        </p:txBody>
      </p:sp>
      <p:sp>
        <p:nvSpPr>
          <p:cNvPr id="18438" name="Text Box 6">
            <a:extLst>
              <a:ext uri="{FF2B5EF4-FFF2-40B4-BE49-F238E27FC236}">
                <a16:creationId xmlns:a16="http://schemas.microsoft.com/office/drawing/2014/main" id="{909438BA-850C-CED4-9631-311B0AB4B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181600"/>
            <a:ext cx="18288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 i="1">
                <a:solidFill>
                  <a:srgbClr val="000000"/>
                </a:solidFill>
                <a:ea typeface="MS PGothic" panose="020B0600070205080204" pitchFamily="34" charset="-128"/>
              </a:rPr>
              <a:t>Source:</a:t>
            </a:r>
            <a:r>
              <a:rPr lang="en-US" altLang="en-US" sz="1800" b="0">
                <a:solidFill>
                  <a:srgbClr val="000000"/>
                </a:solidFill>
                <a:ea typeface="MS PGothic" panose="020B0600070205080204" pitchFamily="34" charset="-128"/>
              </a:rPr>
              <a:t> Young and Freedman, Test Your Understanding §10.1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04DAA577-A090-34D2-4807-92EE14198F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Center of Gravity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AF49A28A-30C4-C95F-2E1D-AFC73CCC6A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Where weight vector would be applied to duplicate torque of weight</a:t>
            </a:r>
          </a:p>
          <a:p>
            <a:r>
              <a:rPr lang="en-US" altLang="en-US"/>
              <a:t>In a uniform gravitational field, same place as center of mass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D42A565-2723-E4EE-CD47-A153A9A8A5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427ACCF-0D4C-4CDF-6B52-67CB53EBE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eaLnBrk="1" hangingPunct="1"/>
            <a:r>
              <a:rPr lang="en-US" altLang="en-US" dirty="0"/>
              <a:t>Determine the </a:t>
            </a:r>
            <a:r>
              <a:rPr lang="en-US" altLang="en-US" dirty="0">
                <a:solidFill>
                  <a:schemeClr val="accent2"/>
                </a:solidFill>
              </a:rPr>
              <a:t>torque</a:t>
            </a:r>
            <a:r>
              <a:rPr lang="en-US" altLang="en-US" dirty="0"/>
              <a:t> applied by a force about an axis.</a:t>
            </a:r>
          </a:p>
          <a:p>
            <a:pPr eaLnBrk="1" hangingPunct="1"/>
            <a:r>
              <a:rPr lang="en-US" altLang="en-US" dirty="0"/>
              <a:t>Predict an object’s </a:t>
            </a:r>
            <a:r>
              <a:rPr lang="en-US" altLang="en-US" dirty="0">
                <a:solidFill>
                  <a:schemeClr val="accent2"/>
                </a:solidFill>
              </a:rPr>
              <a:t>response</a:t>
            </a:r>
            <a:r>
              <a:rPr lang="en-US" altLang="en-US" dirty="0"/>
              <a:t> to a torque.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6B24024-FB4F-FAE8-33C8-99BAC87A2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9248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chemeClr val="tx1"/>
                </a:solidFill>
              </a:rPr>
              <a:t>You push on a door.  It will open easiest if you push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B125737-D16D-2BB9-38D4-B9757FD00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4288" y="55038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 b="0">
              <a:solidFill>
                <a:schemeClr val="tx1"/>
              </a:solidFill>
              <a:latin typeface="MS Outlook" panose="05010100010000000000" pitchFamily="2" charset="2"/>
            </a:endParaRP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DA8476D7-575B-8E2E-792C-38B344537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900363"/>
            <a:ext cx="388620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9113" indent="-519113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opposite the hinge.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at the center of the door.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Next to the hinge.</a:t>
            </a:r>
          </a:p>
        </p:txBody>
      </p:sp>
      <p:pic>
        <p:nvPicPr>
          <p:cNvPr id="6149" name="Picture 5">
            <a:extLst>
              <a:ext uri="{FF2B5EF4-FFF2-40B4-BE49-F238E27FC236}">
                <a16:creationId xmlns:a16="http://schemas.microsoft.com/office/drawing/2014/main" id="{7124E694-57DC-1037-95F6-68FA1855C0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366963"/>
            <a:ext cx="2089150" cy="372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6">
            <a:extLst>
              <a:ext uri="{FF2B5EF4-FFF2-40B4-BE49-F238E27FC236}">
                <a16:creationId xmlns:a16="http://schemas.microsoft.com/office/drawing/2014/main" id="{A555FEC1-3BC3-CF8B-835E-637511DAD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F22713A-15F5-929F-AF97-72A67FBAD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Torque</a:t>
            </a:r>
          </a:p>
        </p:txBody>
      </p:sp>
      <p:pic>
        <p:nvPicPr>
          <p:cNvPr id="7171" name="Picture 3">
            <a:extLst>
              <a:ext uri="{FF2B5EF4-FFF2-40B4-BE49-F238E27FC236}">
                <a16:creationId xmlns:a16="http://schemas.microsoft.com/office/drawing/2014/main" id="{89BFE451-FC81-8926-FC9F-1FE4C34891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32288"/>
            <a:ext cx="6172200" cy="1535112"/>
          </a:xfrm>
          <a:prstGeom prst="rect">
            <a:avLst/>
          </a:prstGeom>
          <a:noFill/>
          <a:ln w="28575">
            <a:solidFill>
              <a:srgbClr val="8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172" name="Group 4">
            <a:extLst>
              <a:ext uri="{FF2B5EF4-FFF2-40B4-BE49-F238E27FC236}">
                <a16:creationId xmlns:a16="http://schemas.microsoft.com/office/drawing/2014/main" id="{C6402512-8C0D-23CA-B8E7-5E62A7BE74B9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524000"/>
            <a:ext cx="8229600" cy="2043113"/>
            <a:chOff x="336" y="1200"/>
            <a:chExt cx="5184" cy="1287"/>
          </a:xfrm>
        </p:grpSpPr>
        <p:sp>
          <p:nvSpPr>
            <p:cNvPr id="7174" name="Text Box 5">
              <a:extLst>
                <a:ext uri="{FF2B5EF4-FFF2-40B4-BE49-F238E27FC236}">
                  <a16:creationId xmlns:a16="http://schemas.microsoft.com/office/drawing/2014/main" id="{6876C781-6F84-D7D0-45F6-CF33178639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1200"/>
              <a:ext cx="5184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260725" indent="-3260725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/>
                <a:t>Turning influence =</a:t>
              </a:r>
              <a:r>
                <a:rPr lang="en-US" altLang="en-US" b="0">
                  <a:solidFill>
                    <a:schemeClr val="tx1"/>
                  </a:solidFill>
                </a:rPr>
                <a:t> </a:t>
              </a:r>
              <a:r>
                <a:rPr lang="en-US" altLang="en-US" b="0">
                  <a:solidFill>
                    <a:srgbClr val="800000"/>
                  </a:solidFill>
                </a:rPr>
                <a:t>torque </a:t>
              </a:r>
              <a:endParaRPr lang="en-US" altLang="en-US" b="0">
                <a:solidFill>
                  <a:schemeClr val="tx1"/>
                </a:solidFill>
              </a:endParaRP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/>
                <a:t>	=</a:t>
              </a:r>
              <a:r>
                <a:rPr lang="en-US" altLang="en-US" b="0">
                  <a:solidFill>
                    <a:schemeClr val="tx1"/>
                  </a:solidFill>
                </a:rPr>
                <a:t> </a:t>
              </a:r>
              <a:r>
                <a:rPr lang="en-US" altLang="en-US" b="0">
                  <a:solidFill>
                    <a:srgbClr val="800000"/>
                  </a:solidFill>
                  <a:sym typeface="Symbol" panose="05050102010706020507" pitchFamily="18" charset="2"/>
                </a:rPr>
                <a:t>lever arm</a:t>
              </a:r>
              <a:r>
                <a:rPr lang="en-US" altLang="en-US" b="0">
                  <a:solidFill>
                    <a:schemeClr val="tx1"/>
                  </a:solidFill>
                </a:rPr>
                <a:t> </a:t>
              </a:r>
              <a:r>
                <a:rPr lang="en-US" altLang="en-US" b="0">
                  <a:sym typeface="Symbol" panose="05050102010706020507" pitchFamily="18" charset="2"/>
                </a:rPr>
                <a:t> </a:t>
              </a:r>
              <a:r>
                <a:rPr lang="en-US" altLang="en-US" b="0">
                  <a:solidFill>
                    <a:srgbClr val="800000"/>
                  </a:solidFill>
                </a:rPr>
                <a:t>force</a:t>
              </a:r>
              <a:endParaRPr lang="en-US" altLang="en-US" b="0">
                <a:solidFill>
                  <a:srgbClr val="9A3344"/>
                </a:solidFill>
              </a:endParaRP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0">
                  <a:solidFill>
                    <a:srgbClr val="9A3344"/>
                  </a:solidFill>
                </a:rPr>
                <a:t>	</a:t>
              </a:r>
              <a:r>
                <a:rPr lang="en-US" altLang="en-US" b="0">
                  <a:solidFill>
                    <a:schemeClr val="tx1"/>
                  </a:solidFill>
                </a:rPr>
                <a:t>=</a:t>
              </a:r>
              <a:r>
                <a:rPr lang="en-US" altLang="en-US" b="0">
                  <a:solidFill>
                    <a:srgbClr val="9A3344"/>
                  </a:solidFill>
                </a:rPr>
                <a:t> </a:t>
              </a:r>
              <a:r>
                <a:rPr lang="en-US" altLang="en-US" b="0" i="1">
                  <a:solidFill>
                    <a:srgbClr val="800000"/>
                  </a:solidFill>
                </a:rPr>
                <a:t>r</a:t>
              </a:r>
              <a:r>
                <a:rPr lang="en-US" altLang="en-US" b="0">
                  <a:solidFill>
                    <a:srgbClr val="9A3344"/>
                  </a:solidFill>
                </a:rPr>
                <a:t> </a:t>
              </a:r>
              <a:r>
                <a:rPr lang="en-US" altLang="en-US" b="0">
                  <a:solidFill>
                    <a:schemeClr val="tx1"/>
                  </a:solidFill>
                  <a:sym typeface="Symbol" panose="05050102010706020507" pitchFamily="18" charset="2"/>
                </a:rPr>
                <a:t></a:t>
              </a:r>
              <a:r>
                <a:rPr lang="en-US" altLang="en-US" b="0">
                  <a:solidFill>
                    <a:srgbClr val="9A3344"/>
                  </a:solidFill>
                  <a:sym typeface="Symbol" panose="05050102010706020507" pitchFamily="18" charset="2"/>
                </a:rPr>
                <a:t> </a:t>
              </a:r>
              <a:r>
                <a:rPr lang="en-US" altLang="en-US" b="0" i="1">
                  <a:solidFill>
                    <a:srgbClr val="800000"/>
                  </a:solidFill>
                  <a:sym typeface="Symbol" panose="05050102010706020507" pitchFamily="18" charset="2"/>
                </a:rPr>
                <a:t>F</a:t>
              </a:r>
              <a:endParaRPr lang="en-US" altLang="en-US" b="0">
                <a:solidFill>
                  <a:srgbClr val="9A3344"/>
                </a:solidFill>
              </a:endParaRPr>
            </a:p>
          </p:txBody>
        </p:sp>
        <p:sp>
          <p:nvSpPr>
            <p:cNvPr id="7175" name="Line 6">
              <a:extLst>
                <a:ext uri="{FF2B5EF4-FFF2-40B4-BE49-F238E27FC236}">
                  <a16:creationId xmlns:a16="http://schemas.microsoft.com/office/drawing/2014/main" id="{0503F895-B65D-4D26-28C9-B635C5B99E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2202"/>
              <a:ext cx="101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Line 7">
              <a:extLst>
                <a:ext uri="{FF2B5EF4-FFF2-40B4-BE49-F238E27FC236}">
                  <a16:creationId xmlns:a16="http://schemas.microsoft.com/office/drawing/2014/main" id="{CE7DE3C0-E21B-A5BE-ECE6-F225499BB2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5" y="2157"/>
              <a:ext cx="144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168" name="Rectangle 8">
            <a:extLst>
              <a:ext uri="{FF2B5EF4-FFF2-40B4-BE49-F238E27FC236}">
                <a16:creationId xmlns:a16="http://schemas.microsoft.com/office/drawing/2014/main" id="{E295B5C3-5322-F654-1285-3097E53A6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581400"/>
            <a:ext cx="4648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2"/>
              </a:buClr>
              <a:buFontTx/>
              <a:buNone/>
            </a:pPr>
            <a:r>
              <a:rPr lang="en-US" altLang="en-US" b="0">
                <a:solidFill>
                  <a:srgbClr val="800000"/>
                </a:solidFill>
              </a:rPr>
              <a:t> </a:t>
            </a:r>
            <a:r>
              <a:rPr lang="en-US" altLang="en-US" b="0">
                <a:solidFill>
                  <a:schemeClr val="tx1"/>
                </a:solidFill>
              </a:rPr>
              <a:t>Units: </a:t>
            </a:r>
            <a:r>
              <a:rPr lang="en-US" altLang="en-US" b="0">
                <a:solidFill>
                  <a:srgbClr val="800000"/>
                </a:solidFill>
              </a:rPr>
              <a:t>Nm</a:t>
            </a:r>
            <a:r>
              <a:rPr lang="en-US" altLang="en-US" b="0">
                <a:solidFill>
                  <a:schemeClr val="tx1"/>
                </a:solidFill>
              </a:rPr>
              <a:t> (not J)</a:t>
            </a:r>
            <a:endParaRPr lang="en-US" altLang="en-US" b="0" i="1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828544" presetClass="entr" presetSubtype="6483156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8CB717C-DBE6-A211-059B-C9B7A15892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Vector Cross Product</a:t>
            </a:r>
          </a:p>
        </p:txBody>
      </p:sp>
      <p:sp>
        <p:nvSpPr>
          <p:cNvPr id="353283" name="Rectangle 3">
            <a:extLst>
              <a:ext uri="{FF2B5EF4-FFF2-40B4-BE49-F238E27FC236}">
                <a16:creationId xmlns:a16="http://schemas.microsoft.com/office/drawing/2014/main" id="{CDF60ABA-958A-31B0-8731-883255066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772400" cy="1981200"/>
          </a:xfrm>
        </p:spPr>
        <p:txBody>
          <a:bodyPr/>
          <a:lstStyle/>
          <a:p>
            <a:pPr eaLnBrk="1" hangingPunct="1"/>
            <a:r>
              <a:rPr lang="en-US" altLang="en-US"/>
              <a:t>Operation symbol </a:t>
            </a:r>
            <a:r>
              <a:rPr lang="en-US" altLang="en-US">
                <a:solidFill>
                  <a:schemeClr val="accent2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endParaRPr lang="en-US" altLang="en-US">
              <a:solidFill>
                <a:schemeClr val="accent2"/>
              </a:solidFill>
              <a:cs typeface="Arial" panose="020B0604020202020204" pitchFamily="34" charset="0"/>
            </a:endParaRPr>
          </a:p>
          <a:p>
            <a:pPr eaLnBrk="1" hangingPunct="1"/>
            <a:r>
              <a:rPr lang="en-US" altLang="en-US"/>
              <a:t>Another way to multiply two vectors</a:t>
            </a:r>
          </a:p>
          <a:p>
            <a:pPr eaLnBrk="1" hangingPunct="1"/>
            <a:r>
              <a:rPr lang="en-US" altLang="en-US"/>
              <a:t>Product is a </a:t>
            </a:r>
            <a:r>
              <a:rPr lang="en-US" altLang="en-US">
                <a:solidFill>
                  <a:schemeClr val="accent2"/>
                </a:solidFill>
              </a:rPr>
              <a:t>vector</a:t>
            </a:r>
            <a:r>
              <a:rPr lang="en-US" altLang="en-US"/>
              <a:t>!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235F709F-B287-C4CC-3D86-FF403AC6B27A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352800"/>
            <a:ext cx="7772400" cy="1219200"/>
            <a:chOff x="288" y="2112"/>
            <a:chExt cx="4896" cy="768"/>
          </a:xfrm>
        </p:grpSpPr>
        <p:sp>
          <p:nvSpPr>
            <p:cNvPr id="7173" name="Rectangle 5">
              <a:extLst>
                <a:ext uri="{FF2B5EF4-FFF2-40B4-BE49-F238E27FC236}">
                  <a16:creationId xmlns:a16="http://schemas.microsoft.com/office/drawing/2014/main" id="{B58E05D9-0BDA-E1B1-8590-1069ED25CC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112"/>
              <a:ext cx="4896" cy="768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chemeClr val="tx1"/>
                </a:buClr>
                <a:defRPr/>
              </a:pPr>
              <a:r>
                <a:rPr lang="en-US" altLang="en-US" b="0" dirty="0">
                  <a:solidFill>
                    <a:schemeClr val="accent2"/>
                  </a:solidFill>
                </a:rPr>
                <a:t>Direction</a:t>
              </a:r>
              <a:r>
                <a:rPr lang="en-US" altLang="en-US" b="0" dirty="0"/>
                <a:t> of </a:t>
              </a:r>
              <a:r>
                <a:rPr lang="en-US" altLang="en-US" b="0" i="1" dirty="0">
                  <a:solidFill>
                    <a:srgbClr val="008901"/>
                  </a:solidFill>
                </a:rPr>
                <a:t>A</a:t>
              </a:r>
              <a:r>
                <a:rPr lang="en-US" altLang="en-US" b="0" dirty="0">
                  <a:solidFill>
                    <a:schemeClr val="accent5"/>
                  </a:solidFill>
                  <a:cs typeface="Arial" panose="020B0604020202020204" pitchFamily="34" charset="0"/>
                  <a:sym typeface="Symbol" pitchFamily="2" charset="2"/>
                </a:rPr>
                <a:t></a:t>
              </a:r>
              <a:r>
                <a:rPr lang="en-US" altLang="en-US" b="0" i="1" dirty="0">
                  <a:solidFill>
                    <a:srgbClr val="008901"/>
                  </a:solidFill>
                  <a:cs typeface="Arial" panose="020B0604020202020204" pitchFamily="34" charset="0"/>
                </a:rPr>
                <a:t>B</a:t>
              </a:r>
              <a:r>
                <a:rPr lang="en-US" altLang="en-US" b="0" dirty="0">
                  <a:cs typeface="Arial" panose="020B0604020202020204" pitchFamily="34" charset="0"/>
                </a:rPr>
                <a:t> </a:t>
              </a:r>
              <a:r>
                <a:rPr lang="en-US" altLang="en-US" b="0" dirty="0"/>
                <a:t>is perpendicular to both </a:t>
              </a:r>
              <a:r>
                <a:rPr lang="en-US" altLang="en-US" b="0" i="1" dirty="0">
                  <a:solidFill>
                    <a:srgbClr val="008901"/>
                  </a:solidFill>
                </a:rPr>
                <a:t>A</a:t>
              </a:r>
              <a:r>
                <a:rPr lang="en-US" altLang="en-US" b="0" dirty="0"/>
                <a:t> and </a:t>
              </a:r>
              <a:r>
                <a:rPr lang="en-US" altLang="en-US" b="0" i="1" dirty="0">
                  <a:solidFill>
                    <a:srgbClr val="008901"/>
                  </a:solidFill>
                </a:rPr>
                <a:t>B</a:t>
              </a:r>
            </a:p>
          </p:txBody>
        </p:sp>
        <p:sp>
          <p:nvSpPr>
            <p:cNvPr id="8198" name="Line 6">
              <a:extLst>
                <a:ext uri="{FF2B5EF4-FFF2-40B4-BE49-F238E27FC236}">
                  <a16:creationId xmlns:a16="http://schemas.microsoft.com/office/drawing/2014/main" id="{546D8F4A-EA30-D1D1-1A69-C4F8A632EA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468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9" name="Line 7">
              <a:extLst>
                <a:ext uri="{FF2B5EF4-FFF2-40B4-BE49-F238E27FC236}">
                  <a16:creationId xmlns:a16="http://schemas.microsoft.com/office/drawing/2014/main" id="{E51450B9-3CF7-50D5-A71C-E842CEDA50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8" y="2468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0" name="Line 8">
              <a:extLst>
                <a:ext uri="{FF2B5EF4-FFF2-40B4-BE49-F238E27FC236}">
                  <a16:creationId xmlns:a16="http://schemas.microsoft.com/office/drawing/2014/main" id="{C8C912AA-9916-1214-D875-C936A189AE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0" y="2160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1" name="Line 9">
              <a:extLst>
                <a:ext uri="{FF2B5EF4-FFF2-40B4-BE49-F238E27FC236}">
                  <a16:creationId xmlns:a16="http://schemas.microsoft.com/office/drawing/2014/main" id="{BD14AC7F-56F3-7C01-005C-8110B0C532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160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2E6B2B6-E505-6957-E4AA-B5EC589AA7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Cross Product Magnitude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956D41F-A794-CF51-4974-5FAA1AACF4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0" y="3124200"/>
            <a:ext cx="3886200" cy="685800"/>
          </a:xfrm>
        </p:spPr>
        <p:txBody>
          <a:bodyPr/>
          <a:lstStyle/>
          <a:p>
            <a:pPr eaLnBrk="1" hangingPunct="1">
              <a:buClr>
                <a:srgbClr val="003366"/>
              </a:buClr>
              <a:buFontTx/>
              <a:buNone/>
            </a:pPr>
            <a:r>
              <a:rPr lang="en-US" altLang="en-US">
                <a:solidFill>
                  <a:srgbClr val="008901"/>
                </a:solidFill>
                <a:sym typeface="Symbol" panose="05050102010706020507" pitchFamily="18" charset="2"/>
              </a:rPr>
              <a:t></a:t>
            </a:r>
            <a:r>
              <a:rPr lang="en-US" altLang="en-US" i="1">
                <a:solidFill>
                  <a:srgbClr val="008901"/>
                </a:solidFill>
              </a:rPr>
              <a:t>A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 </a:t>
            </a:r>
            <a:r>
              <a:rPr lang="en-US" altLang="en-US" i="1">
                <a:solidFill>
                  <a:srgbClr val="008901"/>
                </a:solidFill>
                <a:cs typeface="Arial" panose="020B0604020202020204" pitchFamily="34" charset="0"/>
              </a:rPr>
              <a:t>B</a:t>
            </a:r>
            <a:r>
              <a:rPr lang="en-US" altLang="en-US">
                <a:solidFill>
                  <a:srgbClr val="008901"/>
                </a:solidFill>
                <a:cs typeface="Arial" panose="020B0604020202020204" pitchFamily="34" charset="0"/>
                <a:sym typeface="Symbol" panose="05050102010706020507" pitchFamily="18" charset="2"/>
              </a:rPr>
              <a:t></a:t>
            </a:r>
            <a:r>
              <a:rPr lang="en-US" altLang="en-US">
                <a:cs typeface="Arial" panose="020B0604020202020204" pitchFamily="34" charset="0"/>
              </a:rPr>
              <a:t> = </a:t>
            </a:r>
            <a:r>
              <a:rPr lang="en-US" altLang="en-US" i="1">
                <a:solidFill>
                  <a:srgbClr val="800000"/>
                </a:solidFill>
                <a:cs typeface="Arial" panose="020B0604020202020204" pitchFamily="34" charset="0"/>
              </a:rPr>
              <a:t>ab</a:t>
            </a:r>
            <a:r>
              <a:rPr lang="en-US" altLang="en-US">
                <a:solidFill>
                  <a:srgbClr val="800000"/>
                </a:solidFill>
                <a:cs typeface="Arial" panose="020B0604020202020204" pitchFamily="34" charset="0"/>
              </a:rPr>
              <a:t> sin </a:t>
            </a:r>
            <a:r>
              <a:rPr lang="en-US" altLang="en-US" i="1">
                <a:solidFill>
                  <a:srgbClr val="8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q</a:t>
            </a:r>
          </a:p>
        </p:txBody>
      </p:sp>
      <p:sp>
        <p:nvSpPr>
          <p:cNvPr id="9220" name="Line 4">
            <a:extLst>
              <a:ext uri="{FF2B5EF4-FFF2-40B4-BE49-F238E27FC236}">
                <a16:creationId xmlns:a16="http://schemas.microsoft.com/office/drawing/2014/main" id="{9B514370-4C4C-ABA9-B5EB-EE0250D7DE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2667000"/>
            <a:ext cx="2133600" cy="15240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Line 5">
            <a:extLst>
              <a:ext uri="{FF2B5EF4-FFF2-40B4-BE49-F238E27FC236}">
                <a16:creationId xmlns:a16="http://schemas.microsoft.com/office/drawing/2014/main" id="{AC7E4B8A-AA69-5007-C24F-29421DBD34CA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191000"/>
            <a:ext cx="3581400" cy="4572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6BF827C2-EE79-1A9C-25F4-BA53B6236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6463" y="33385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A</a:t>
            </a:r>
          </a:p>
        </p:txBody>
      </p:sp>
      <p:sp>
        <p:nvSpPr>
          <p:cNvPr id="9223" name="Line 7">
            <a:extLst>
              <a:ext uri="{FF2B5EF4-FFF2-40B4-BE49-F238E27FC236}">
                <a16:creationId xmlns:a16="http://schemas.microsoft.com/office/drawing/2014/main" id="{2159D540-0C5C-6D29-676A-401765409D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95525" y="3395663"/>
            <a:ext cx="228600" cy="0"/>
          </a:xfrm>
          <a:prstGeom prst="line">
            <a:avLst/>
          </a:prstGeom>
          <a:noFill/>
          <a:ln w="127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8">
            <a:extLst>
              <a:ext uri="{FF2B5EF4-FFF2-40B4-BE49-F238E27FC236}">
                <a16:creationId xmlns:a16="http://schemas.microsoft.com/office/drawing/2014/main" id="{2D742A37-0F93-FC8E-3605-16EDBD729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3" y="402113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B</a:t>
            </a:r>
          </a:p>
        </p:txBody>
      </p:sp>
      <p:sp>
        <p:nvSpPr>
          <p:cNvPr id="9225" name="Line 9">
            <a:extLst>
              <a:ext uri="{FF2B5EF4-FFF2-40B4-BE49-F238E27FC236}">
                <a16:creationId xmlns:a16="http://schemas.microsoft.com/office/drawing/2014/main" id="{71251989-7A76-0177-ADDF-8F21F114D4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2125" y="4078288"/>
            <a:ext cx="228600" cy="0"/>
          </a:xfrm>
          <a:prstGeom prst="line">
            <a:avLst/>
          </a:prstGeom>
          <a:noFill/>
          <a:ln w="127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Text Box 10">
            <a:extLst>
              <a:ext uri="{FF2B5EF4-FFF2-40B4-BE49-F238E27FC236}">
                <a16:creationId xmlns:a16="http://schemas.microsoft.com/office/drawing/2014/main" id="{F741B64B-D02F-639D-B947-E04F5E839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971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9227" name="Text Box 11">
            <a:extLst>
              <a:ext uri="{FF2B5EF4-FFF2-40B4-BE49-F238E27FC236}">
                <a16:creationId xmlns:a16="http://schemas.microsoft.com/office/drawing/2014/main" id="{B9B79108-B558-584F-0E92-A6F28D71A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495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9228" name="Line 12">
            <a:extLst>
              <a:ext uri="{FF2B5EF4-FFF2-40B4-BE49-F238E27FC236}">
                <a16:creationId xmlns:a16="http://schemas.microsoft.com/office/drawing/2014/main" id="{774DF9CB-3D09-1896-CF13-81268DF2AB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42672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13">
            <a:extLst>
              <a:ext uri="{FF2B5EF4-FFF2-40B4-BE49-F238E27FC236}">
                <a16:creationId xmlns:a16="http://schemas.microsoft.com/office/drawing/2014/main" id="{1EFE3689-0715-C40B-6E9C-22B986153C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33888" y="47244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14">
            <a:extLst>
              <a:ext uri="{FF2B5EF4-FFF2-40B4-BE49-F238E27FC236}">
                <a16:creationId xmlns:a16="http://schemas.microsoft.com/office/drawing/2014/main" id="{9F33A2CB-CBF8-C2C7-9262-799429AC259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" y="3886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>
            <a:extLst>
              <a:ext uri="{FF2B5EF4-FFF2-40B4-BE49-F238E27FC236}">
                <a16:creationId xmlns:a16="http://schemas.microsoft.com/office/drawing/2014/main" id="{F0305417-21B9-A0FC-2EC2-FA711431CD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82888" y="23685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>
            <a:extLst>
              <a:ext uri="{FF2B5EF4-FFF2-40B4-BE49-F238E27FC236}">
                <a16:creationId xmlns:a16="http://schemas.microsoft.com/office/drawing/2014/main" id="{D29C1853-5404-450C-F6FD-24EB3DF24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724400"/>
            <a:ext cx="1570038" cy="195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17">
            <a:extLst>
              <a:ext uri="{FF2B5EF4-FFF2-40B4-BE49-F238E27FC236}">
                <a16:creationId xmlns:a16="http://schemas.microsoft.com/office/drawing/2014/main" id="{696C53C2-4B2F-A6C3-4C4B-C6DCD7FF5B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7088" y="3321050"/>
            <a:ext cx="893762" cy="671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18">
            <a:extLst>
              <a:ext uri="{FF2B5EF4-FFF2-40B4-BE49-F238E27FC236}">
                <a16:creationId xmlns:a16="http://schemas.microsoft.com/office/drawing/2014/main" id="{ED72D695-B20A-35DC-1EA4-E2F412D8ABD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52500" y="4451350"/>
            <a:ext cx="15875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9">
            <a:extLst>
              <a:ext uri="{FF2B5EF4-FFF2-40B4-BE49-F238E27FC236}">
                <a16:creationId xmlns:a16="http://schemas.microsoft.com/office/drawing/2014/main" id="{FB14559C-641E-7735-8AAC-F0D912147F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06600" y="2470150"/>
            <a:ext cx="876300" cy="628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Freeform 20">
            <a:extLst>
              <a:ext uri="{FF2B5EF4-FFF2-40B4-BE49-F238E27FC236}">
                <a16:creationId xmlns:a16="http://schemas.microsoft.com/office/drawing/2014/main" id="{EFCC85EA-12FA-DD8B-1DDB-EC7E2FEF20F5}"/>
              </a:ext>
            </a:extLst>
          </p:cNvPr>
          <p:cNvSpPr>
            <a:spLocks/>
          </p:cNvSpPr>
          <p:nvPr/>
        </p:nvSpPr>
        <p:spPr bwMode="auto">
          <a:xfrm>
            <a:off x="1587500" y="3778250"/>
            <a:ext cx="171450" cy="488950"/>
          </a:xfrm>
          <a:custGeom>
            <a:avLst/>
            <a:gdLst>
              <a:gd name="T0" fmla="*/ 0 w 108"/>
              <a:gd name="T1" fmla="*/ 0 h 308"/>
              <a:gd name="T2" fmla="*/ 2147483646 w 108"/>
              <a:gd name="T3" fmla="*/ 2147483646 h 308"/>
              <a:gd name="T4" fmla="*/ 0 60000 65536"/>
              <a:gd name="T5" fmla="*/ 0 60000 65536"/>
              <a:gd name="T6" fmla="*/ 0 w 108"/>
              <a:gd name="T7" fmla="*/ 0 h 308"/>
              <a:gd name="T8" fmla="*/ 108 w 108"/>
              <a:gd name="T9" fmla="*/ 308 h 3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308">
                <a:moveTo>
                  <a:pt x="0" y="0"/>
                </a:moveTo>
                <a:cubicBezTo>
                  <a:pt x="48" y="40"/>
                  <a:pt x="108" y="192"/>
                  <a:pt x="104" y="3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Text Box 21">
            <a:extLst>
              <a:ext uri="{FF2B5EF4-FFF2-40B4-BE49-F238E27FC236}">
                <a16:creationId xmlns:a16="http://schemas.microsoft.com/office/drawing/2014/main" id="{F4699937-F9B8-BA25-572B-9FD7F409F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3708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q</a:t>
            </a:r>
          </a:p>
        </p:txBody>
      </p:sp>
      <p:sp>
        <p:nvSpPr>
          <p:cNvPr id="9238" name="Line 22">
            <a:extLst>
              <a:ext uri="{FF2B5EF4-FFF2-40B4-BE49-F238E27FC236}">
                <a16:creationId xmlns:a16="http://schemas.microsoft.com/office/drawing/2014/main" id="{6E1894EF-3860-3E79-8078-3C9F3A7BB2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7488" y="3157538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Line 23">
            <a:extLst>
              <a:ext uri="{FF2B5EF4-FFF2-40B4-BE49-F238E27FC236}">
                <a16:creationId xmlns:a16="http://schemas.microsoft.com/office/drawing/2014/main" id="{E2766151-3FFF-A770-B19C-668EFA7F8B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5350" y="3157538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4328" name="Text Box 24">
            <a:extLst>
              <a:ext uri="{FF2B5EF4-FFF2-40B4-BE49-F238E27FC236}">
                <a16:creationId xmlns:a16="http://schemas.microsoft.com/office/drawing/2014/main" id="{D8EC7EB6-CF98-AE72-8BFC-37F9F9A1E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881438"/>
            <a:ext cx="34718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</a:rPr>
              <a:t>Maximum</a:t>
            </a:r>
            <a:r>
              <a:rPr lang="en-US" altLang="en-US" sz="2800" b="0">
                <a:solidFill>
                  <a:schemeClr val="tx1"/>
                </a:solidFill>
              </a:rPr>
              <a:t> for </a:t>
            </a:r>
            <a:r>
              <a:rPr lang="en-US" altLang="en-US" sz="2800" b="0" i="1">
                <a:solidFill>
                  <a:schemeClr val="tx1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2800" b="0">
                <a:solidFill>
                  <a:schemeClr val="tx1"/>
                </a:solidFill>
              </a:rPr>
              <a:t> = </a:t>
            </a:r>
            <a:r>
              <a:rPr lang="en-US" altLang="en-US" sz="2800" b="0">
                <a:solidFill>
                  <a:schemeClr val="accent2"/>
                </a:solidFill>
              </a:rPr>
              <a:t>90</a:t>
            </a:r>
            <a:r>
              <a:rPr lang="en-US" altLang="en-US" sz="2800" b="0">
                <a:solidFill>
                  <a:schemeClr val="accent2"/>
                </a:solidFill>
                <a:cs typeface="Arial" panose="020B0604020202020204" pitchFamily="34" charset="0"/>
              </a:rPr>
              <a:t>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>
                <a:solidFill>
                  <a:schemeClr val="accent2"/>
                </a:solidFill>
                <a:cs typeface="Arial" panose="020B0604020202020204" pitchFamily="34" charset="0"/>
              </a:rPr>
              <a:t>Zero</a:t>
            </a:r>
            <a:r>
              <a:rPr lang="en-US" altLang="en-US" sz="2800" b="0">
                <a:solidFill>
                  <a:schemeClr val="tx1"/>
                </a:solidFill>
                <a:cs typeface="Arial" panose="020B0604020202020204" pitchFamily="34" charset="0"/>
              </a:rPr>
              <a:t> for </a:t>
            </a:r>
            <a:r>
              <a:rPr lang="en-US" altLang="en-US" sz="2800" b="0" i="1">
                <a:solidFill>
                  <a:schemeClr val="tx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q</a:t>
            </a:r>
            <a:r>
              <a:rPr lang="en-US" altLang="en-US" sz="2800" b="0">
                <a:solidFill>
                  <a:schemeClr val="tx1"/>
                </a:solidFill>
                <a:cs typeface="Arial" panose="020B0604020202020204" pitchFamily="34" charset="0"/>
              </a:rPr>
              <a:t> = </a:t>
            </a:r>
            <a:r>
              <a:rPr lang="en-US" altLang="en-US" sz="2800" b="0">
                <a:solidFill>
                  <a:schemeClr val="accent2"/>
                </a:solidFill>
                <a:cs typeface="Arial" panose="020B0604020202020204" pitchFamily="34" charset="0"/>
              </a:rPr>
              <a:t>0</a:t>
            </a:r>
            <a:r>
              <a:rPr lang="en-US" altLang="en-US" sz="2800" b="0">
                <a:solidFill>
                  <a:schemeClr val="accent2"/>
                </a:solidFill>
              </a:rPr>
              <a:t>°</a:t>
            </a:r>
            <a:r>
              <a:rPr lang="en-US" altLang="en-US" sz="2800" b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  <a:r>
              <a:rPr lang="en-US" altLang="en-US" sz="2800" b="0">
                <a:solidFill>
                  <a:schemeClr val="accent2"/>
                </a:solidFill>
                <a:cs typeface="Arial" panose="020B0604020202020204" pitchFamily="34" charset="0"/>
              </a:rPr>
              <a:t>180</a:t>
            </a:r>
            <a:r>
              <a:rPr lang="en-US" altLang="en-US" sz="2800" b="0">
                <a:solidFill>
                  <a:schemeClr val="accent2"/>
                </a:solidFill>
              </a:rPr>
              <a:t>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4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4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28" grpId="0" build="p" autoUpdateAnimBg="0" advAuto="1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AutoShape 2">
            <a:extLst>
              <a:ext uri="{FF2B5EF4-FFF2-40B4-BE49-F238E27FC236}">
                <a16:creationId xmlns:a16="http://schemas.microsoft.com/office/drawing/2014/main" id="{4DB58940-978A-5B8B-8D17-D09CB5DE8771}"/>
              </a:ext>
            </a:extLst>
          </p:cNvPr>
          <p:cNvSpPr>
            <a:spLocks noChangeArrowheads="1"/>
          </p:cNvSpPr>
          <p:nvPr/>
        </p:nvSpPr>
        <p:spPr bwMode="auto">
          <a:xfrm rot="442189">
            <a:off x="1514475" y="2151063"/>
            <a:ext cx="5437188" cy="1766887"/>
          </a:xfrm>
          <a:prstGeom prst="parallelogram">
            <a:avLst>
              <a:gd name="adj" fmla="val 107035"/>
            </a:avLst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D97B29C-CDE8-C496-8C6A-9887644A13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Magnitude Geometrically</a:t>
            </a:r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81BB8733-0A1A-80A9-4FE4-2FE0872A03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2051050"/>
            <a:ext cx="2133600" cy="15240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5C43E1FB-1DE4-3C43-277B-559CD1617B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575050"/>
            <a:ext cx="3581400" cy="45720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 Box 6">
            <a:extLst>
              <a:ext uri="{FF2B5EF4-FFF2-40B4-BE49-F238E27FC236}">
                <a16:creationId xmlns:a16="http://schemas.microsoft.com/office/drawing/2014/main" id="{6A6DB40E-2B35-1EE4-09E5-B04E52BD4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63" y="272256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A</a:t>
            </a:r>
          </a:p>
        </p:txBody>
      </p:sp>
      <p:sp>
        <p:nvSpPr>
          <p:cNvPr id="10247" name="Line 7">
            <a:extLst>
              <a:ext uri="{FF2B5EF4-FFF2-40B4-BE49-F238E27FC236}">
                <a16:creationId xmlns:a16="http://schemas.microsoft.com/office/drawing/2014/main" id="{3107A066-7062-BEEC-1562-8A9F92C9E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6525" y="2779713"/>
            <a:ext cx="228600" cy="0"/>
          </a:xfrm>
          <a:prstGeom prst="line">
            <a:avLst/>
          </a:prstGeom>
          <a:noFill/>
          <a:ln w="127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Text Box 8">
            <a:extLst>
              <a:ext uri="{FF2B5EF4-FFF2-40B4-BE49-F238E27FC236}">
                <a16:creationId xmlns:a16="http://schemas.microsoft.com/office/drawing/2014/main" id="{70B7090E-DBEF-3106-8E8E-884C8EA5A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4063" y="340518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rgbClr val="008901"/>
                </a:solidFill>
              </a:rPr>
              <a:t>B</a:t>
            </a:r>
          </a:p>
        </p:txBody>
      </p:sp>
      <p:sp>
        <p:nvSpPr>
          <p:cNvPr id="10249" name="Line 9">
            <a:extLst>
              <a:ext uri="{FF2B5EF4-FFF2-40B4-BE49-F238E27FC236}">
                <a16:creationId xmlns:a16="http://schemas.microsoft.com/office/drawing/2014/main" id="{BB0E8D8B-AF55-AD1D-B55E-D9E323B522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3125" y="3462338"/>
            <a:ext cx="228600" cy="0"/>
          </a:xfrm>
          <a:prstGeom prst="line">
            <a:avLst/>
          </a:prstGeom>
          <a:noFill/>
          <a:ln w="12700">
            <a:solidFill>
              <a:srgbClr val="0089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Text Box 10">
            <a:extLst>
              <a:ext uri="{FF2B5EF4-FFF2-40B4-BE49-F238E27FC236}">
                <a16:creationId xmlns:a16="http://schemas.microsoft.com/office/drawing/2014/main" id="{2AC19FE8-C370-5C48-D82D-10FE530BC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35585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251" name="Text Box 11">
            <a:extLst>
              <a:ext uri="{FF2B5EF4-FFF2-40B4-BE49-F238E27FC236}">
                <a16:creationId xmlns:a16="http://schemas.microsoft.com/office/drawing/2014/main" id="{B729554C-9E44-EB63-470B-643F2E932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87985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0252" name="Line 12">
            <a:extLst>
              <a:ext uri="{FF2B5EF4-FFF2-40B4-BE49-F238E27FC236}">
                <a16:creationId xmlns:a16="http://schemas.microsoft.com/office/drawing/2014/main" id="{2C10870C-46B6-BAEA-D454-D3D0F907C8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5400" y="365125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Line 13">
            <a:extLst>
              <a:ext uri="{FF2B5EF4-FFF2-40B4-BE49-F238E27FC236}">
                <a16:creationId xmlns:a16="http://schemas.microsoft.com/office/drawing/2014/main" id="{8E4D2371-D8FB-4086-08F0-06A1CA6828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14888" y="410845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4" name="Line 14">
            <a:extLst>
              <a:ext uri="{FF2B5EF4-FFF2-40B4-BE49-F238E27FC236}">
                <a16:creationId xmlns:a16="http://schemas.microsoft.com/office/drawing/2014/main" id="{D5BE59A1-D7B1-2AE5-39D1-5CD4AFAF04F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6800" y="32702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Line 15">
            <a:extLst>
              <a:ext uri="{FF2B5EF4-FFF2-40B4-BE49-F238E27FC236}">
                <a16:creationId xmlns:a16="http://schemas.microsoft.com/office/drawing/2014/main" id="{B296BD9D-4DCC-950A-2066-F7BF40C954B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63888" y="1752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Line 16">
            <a:extLst>
              <a:ext uri="{FF2B5EF4-FFF2-40B4-BE49-F238E27FC236}">
                <a16:creationId xmlns:a16="http://schemas.microsoft.com/office/drawing/2014/main" id="{55E29D26-4D57-CFAD-17B4-C0D24FA945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108450"/>
            <a:ext cx="1570038" cy="195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Line 17">
            <a:extLst>
              <a:ext uri="{FF2B5EF4-FFF2-40B4-BE49-F238E27FC236}">
                <a16:creationId xmlns:a16="http://schemas.microsoft.com/office/drawing/2014/main" id="{657C6ECB-5215-4911-56F8-0DFBE25225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08088" y="2705100"/>
            <a:ext cx="893762" cy="671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Line 18">
            <a:extLst>
              <a:ext uri="{FF2B5EF4-FFF2-40B4-BE49-F238E27FC236}">
                <a16:creationId xmlns:a16="http://schemas.microsoft.com/office/drawing/2014/main" id="{CAF8BF01-33B5-67A9-7E60-A3D2499ACA5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33500" y="3835400"/>
            <a:ext cx="15875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9" name="Line 19">
            <a:extLst>
              <a:ext uri="{FF2B5EF4-FFF2-40B4-BE49-F238E27FC236}">
                <a16:creationId xmlns:a16="http://schemas.microsoft.com/office/drawing/2014/main" id="{B899D46B-1FC7-00E9-4255-BACD5CC935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87600" y="1854200"/>
            <a:ext cx="876300" cy="628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0" name="Freeform 20">
            <a:extLst>
              <a:ext uri="{FF2B5EF4-FFF2-40B4-BE49-F238E27FC236}">
                <a16:creationId xmlns:a16="http://schemas.microsoft.com/office/drawing/2014/main" id="{75823E1D-86C2-1EB3-7685-DF7AB1CB9D00}"/>
              </a:ext>
            </a:extLst>
          </p:cNvPr>
          <p:cNvSpPr>
            <a:spLocks/>
          </p:cNvSpPr>
          <p:nvPr/>
        </p:nvSpPr>
        <p:spPr bwMode="auto">
          <a:xfrm>
            <a:off x="1968500" y="3162300"/>
            <a:ext cx="171450" cy="488950"/>
          </a:xfrm>
          <a:custGeom>
            <a:avLst/>
            <a:gdLst>
              <a:gd name="T0" fmla="*/ 0 w 108"/>
              <a:gd name="T1" fmla="*/ 0 h 308"/>
              <a:gd name="T2" fmla="*/ 2147483646 w 108"/>
              <a:gd name="T3" fmla="*/ 2147483646 h 308"/>
              <a:gd name="T4" fmla="*/ 0 60000 65536"/>
              <a:gd name="T5" fmla="*/ 0 60000 65536"/>
              <a:gd name="T6" fmla="*/ 0 w 108"/>
              <a:gd name="T7" fmla="*/ 0 h 308"/>
              <a:gd name="T8" fmla="*/ 108 w 108"/>
              <a:gd name="T9" fmla="*/ 308 h 3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308">
                <a:moveTo>
                  <a:pt x="0" y="0"/>
                </a:moveTo>
                <a:cubicBezTo>
                  <a:pt x="48" y="40"/>
                  <a:pt x="108" y="192"/>
                  <a:pt x="104" y="3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Text Box 21">
            <a:extLst>
              <a:ext uri="{FF2B5EF4-FFF2-40B4-BE49-F238E27FC236}">
                <a16:creationId xmlns:a16="http://schemas.microsoft.com/office/drawing/2014/main" id="{5D4F97B2-E78F-6D43-DBC4-C53E94C84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950" y="309245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q</a:t>
            </a:r>
          </a:p>
        </p:txBody>
      </p:sp>
      <p:sp>
        <p:nvSpPr>
          <p:cNvPr id="10262" name="Line 22">
            <a:extLst>
              <a:ext uri="{FF2B5EF4-FFF2-40B4-BE49-F238E27FC236}">
                <a16:creationId xmlns:a16="http://schemas.microsoft.com/office/drawing/2014/main" id="{5D08A87C-F00D-2783-14BD-3CD8478F4B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2497138"/>
            <a:ext cx="2133600" cy="1524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" name="Line 23">
            <a:extLst>
              <a:ext uri="{FF2B5EF4-FFF2-40B4-BE49-F238E27FC236}">
                <a16:creationId xmlns:a16="http://schemas.microsoft.com/office/drawing/2014/main" id="{60EC8D72-0D76-7B56-A720-2BE1C71C5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3775" y="2046288"/>
            <a:ext cx="3581400" cy="4572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" name="Line 25">
            <a:extLst>
              <a:ext uri="{FF2B5EF4-FFF2-40B4-BE49-F238E27FC236}">
                <a16:creationId xmlns:a16="http://schemas.microsoft.com/office/drawing/2014/main" id="{FDF880C3-5907-7684-FAB9-64590D25C6E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0" y="4924425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5" name="Line 26">
            <a:extLst>
              <a:ext uri="{FF2B5EF4-FFF2-40B4-BE49-F238E27FC236}">
                <a16:creationId xmlns:a16="http://schemas.microsoft.com/office/drawing/2014/main" id="{D5C24593-7312-9EE1-CC73-5E52EFD1FA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2625" y="4914900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6" name="Rectangle 27">
            <a:extLst>
              <a:ext uri="{FF2B5EF4-FFF2-40B4-BE49-F238E27FC236}">
                <a16:creationId xmlns:a16="http://schemas.microsoft.com/office/drawing/2014/main" id="{E8E01974-D0A5-5627-C129-45E81F8EB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750" y="4902200"/>
            <a:ext cx="7620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cs typeface="Arial" panose="020B0604020202020204" pitchFamily="34" charset="0"/>
                <a:sym typeface="Symbol" panose="05050102010706020507" pitchFamily="18" charset="2"/>
              </a:rPr>
              <a:t></a:t>
            </a:r>
            <a:r>
              <a:rPr lang="en-US" altLang="en-US" b="0" i="1">
                <a:solidFill>
                  <a:srgbClr val="008901"/>
                </a:solidFill>
              </a:rPr>
              <a:t>A</a:t>
            </a:r>
            <a:r>
              <a:rPr lang="en-US" altLang="en-US" b="0"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en-US" altLang="en-US" b="0" i="1">
                <a:solidFill>
                  <a:srgbClr val="008901"/>
                </a:solidFill>
                <a:cs typeface="Arial" panose="020B0604020202020204" pitchFamily="34" charset="0"/>
              </a:rPr>
              <a:t>B</a:t>
            </a:r>
            <a:r>
              <a:rPr lang="en-US" altLang="en-US" b="0">
                <a:cs typeface="Arial" panose="020B0604020202020204" pitchFamily="34" charset="0"/>
                <a:sym typeface="Symbol" panose="05050102010706020507" pitchFamily="18" charset="2"/>
              </a:rPr>
              <a:t></a:t>
            </a:r>
            <a:r>
              <a:rPr lang="en-US" altLang="en-US" b="0">
                <a:cs typeface="Arial" panose="020B0604020202020204" pitchFamily="34" charset="0"/>
              </a:rPr>
              <a:t> = </a:t>
            </a:r>
            <a:r>
              <a:rPr lang="en-US" altLang="en-US" b="0">
                <a:solidFill>
                  <a:schemeClr val="accent2"/>
                </a:solidFill>
                <a:cs typeface="Arial" panose="020B0604020202020204" pitchFamily="34" charset="0"/>
              </a:rPr>
              <a:t>area</a:t>
            </a:r>
            <a:r>
              <a:rPr lang="en-US" altLang="en-US" b="0">
                <a:cs typeface="Arial" panose="020B0604020202020204" pitchFamily="34" charset="0"/>
              </a:rPr>
              <a:t> of parallelogram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5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5CDD967-69E8-FA12-AF50-15B701BBEF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Cross Product Direction</a:t>
            </a:r>
          </a:p>
        </p:txBody>
      </p:sp>
      <p:sp>
        <p:nvSpPr>
          <p:cNvPr id="356355" name="Rectangle 3">
            <a:extLst>
              <a:ext uri="{FF2B5EF4-FFF2-40B4-BE49-F238E27FC236}">
                <a16:creationId xmlns:a16="http://schemas.microsoft.com/office/drawing/2014/main" id="{A88DFB47-0CC8-C1B4-4B20-AE1603EACA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48200" y="1905000"/>
            <a:ext cx="4114800" cy="3124200"/>
          </a:xfrm>
        </p:spPr>
        <p:txBody>
          <a:bodyPr/>
          <a:lstStyle/>
          <a:p>
            <a:pPr eaLnBrk="1" hangingPunct="1">
              <a:buClr>
                <a:srgbClr val="003366"/>
              </a:buClr>
            </a:pPr>
            <a:r>
              <a:rPr lang="en-US" altLang="en-US" sz="2400">
                <a:solidFill>
                  <a:schemeClr val="tx1"/>
                </a:solidFill>
                <a:cs typeface="Arial" panose="020B0604020202020204" pitchFamily="34" charset="0"/>
              </a:rPr>
              <a:t>Curl </a:t>
            </a:r>
            <a:r>
              <a:rPr lang="en-US" altLang="en-US" sz="2400">
                <a:solidFill>
                  <a:schemeClr val="accent2"/>
                </a:solidFill>
                <a:cs typeface="Arial" panose="020B0604020202020204" pitchFamily="34" charset="0"/>
              </a:rPr>
              <a:t>right-hand</a:t>
            </a:r>
            <a:r>
              <a:rPr lang="en-US" altLang="en-US" sz="2400">
                <a:solidFill>
                  <a:schemeClr val="tx1"/>
                </a:solidFill>
                <a:cs typeface="Arial" panose="020B0604020202020204" pitchFamily="34" charset="0"/>
              </a:rPr>
              <a:t> fingers in direction of </a:t>
            </a:r>
            <a:r>
              <a:rPr lang="en-US" altLang="en-US" sz="2400" i="1">
                <a:solidFill>
                  <a:schemeClr val="tx1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q</a:t>
            </a:r>
          </a:p>
          <a:p>
            <a:pPr eaLnBrk="1" hangingPunct="1">
              <a:buClr>
                <a:srgbClr val="003366"/>
              </a:buClr>
            </a:pPr>
            <a:r>
              <a:rPr lang="en-US" altLang="en-US" sz="2400">
                <a:solidFill>
                  <a:schemeClr val="tx1"/>
                </a:solidFill>
                <a:cs typeface="Arial" panose="020B0604020202020204" pitchFamily="34" charset="0"/>
              </a:rPr>
              <a:t>Right-hand </a:t>
            </a:r>
            <a:r>
              <a:rPr lang="en-US" altLang="en-US" sz="2400">
                <a:solidFill>
                  <a:schemeClr val="accent2"/>
                </a:solidFill>
                <a:cs typeface="Arial" panose="020B0604020202020204" pitchFamily="34" charset="0"/>
              </a:rPr>
              <a:t>thumb</a:t>
            </a:r>
            <a:r>
              <a:rPr lang="en-US" altLang="en-US" sz="2400">
                <a:solidFill>
                  <a:schemeClr val="tx1"/>
                </a:solidFill>
                <a:cs typeface="Arial" panose="020B0604020202020204" pitchFamily="34" charset="0"/>
              </a:rPr>
              <a:t> points in direction of cross-product</a:t>
            </a:r>
          </a:p>
          <a:p>
            <a:pPr eaLnBrk="1" hangingPunct="1">
              <a:buClr>
                <a:srgbClr val="003366"/>
              </a:buClr>
            </a:pPr>
            <a:r>
              <a:rPr lang="en-US" altLang="en-US" sz="2400" i="1">
                <a:solidFill>
                  <a:schemeClr val="accent2"/>
                </a:solidFill>
              </a:rPr>
              <a:t>Not</a:t>
            </a:r>
            <a:r>
              <a:rPr lang="en-US" altLang="en-US" sz="2400">
                <a:solidFill>
                  <a:schemeClr val="tx1"/>
                </a:solidFill>
              </a:rPr>
              <a:t> commutative</a:t>
            </a:r>
          </a:p>
        </p:txBody>
      </p:sp>
      <p:grpSp>
        <p:nvGrpSpPr>
          <p:cNvPr id="11268" name="Group 4">
            <a:extLst>
              <a:ext uri="{FF2B5EF4-FFF2-40B4-BE49-F238E27FC236}">
                <a16:creationId xmlns:a16="http://schemas.microsoft.com/office/drawing/2014/main" id="{C56CE56F-1005-4A8F-4A77-635A125906BB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1981200"/>
            <a:ext cx="3886200" cy="2736850"/>
            <a:chOff x="672" y="1492"/>
            <a:chExt cx="2448" cy="1724"/>
          </a:xfrm>
        </p:grpSpPr>
        <p:sp>
          <p:nvSpPr>
            <p:cNvPr id="11275" name="Line 5">
              <a:extLst>
                <a:ext uri="{FF2B5EF4-FFF2-40B4-BE49-F238E27FC236}">
                  <a16:creationId xmlns:a16="http://schemas.microsoft.com/office/drawing/2014/main" id="{414667F4-85DE-EED5-314D-6630431CEA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1680"/>
              <a:ext cx="1344" cy="96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6">
              <a:extLst>
                <a:ext uri="{FF2B5EF4-FFF2-40B4-BE49-F238E27FC236}">
                  <a16:creationId xmlns:a16="http://schemas.microsoft.com/office/drawing/2014/main" id="{9C513988-2C8F-B339-6A62-E362FA8BC7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640"/>
              <a:ext cx="2256" cy="288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Text Box 7">
              <a:extLst>
                <a:ext uri="{FF2B5EF4-FFF2-40B4-BE49-F238E27FC236}">
                  <a16:creationId xmlns:a16="http://schemas.microsoft.com/office/drawing/2014/main" id="{0F781324-5C60-5EFA-8918-00E2CCBDC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1" y="2103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rgbClr val="008901"/>
                  </a:solidFill>
                </a:rPr>
                <a:t>A</a:t>
              </a:r>
            </a:p>
          </p:txBody>
        </p:sp>
        <p:sp>
          <p:nvSpPr>
            <p:cNvPr id="11278" name="Line 8">
              <a:extLst>
                <a:ext uri="{FF2B5EF4-FFF2-40B4-BE49-F238E27FC236}">
                  <a16:creationId xmlns:a16="http://schemas.microsoft.com/office/drawing/2014/main" id="{803A5DDA-D03A-B500-E2ED-3642640B4E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6" y="2139"/>
              <a:ext cx="144" cy="0"/>
            </a:xfrm>
            <a:prstGeom prst="line">
              <a:avLst/>
            </a:prstGeom>
            <a:noFill/>
            <a:ln w="12700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Text Box 9">
              <a:extLst>
                <a:ext uri="{FF2B5EF4-FFF2-40B4-BE49-F238E27FC236}">
                  <a16:creationId xmlns:a16="http://schemas.microsoft.com/office/drawing/2014/main" id="{D6130FCC-10C3-E501-D1DF-D57A57224B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75" y="2533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rgbClr val="008901"/>
                  </a:solidFill>
                </a:rPr>
                <a:t>B</a:t>
              </a:r>
            </a:p>
          </p:txBody>
        </p:sp>
        <p:sp>
          <p:nvSpPr>
            <p:cNvPr id="11280" name="Line 10">
              <a:extLst>
                <a:ext uri="{FF2B5EF4-FFF2-40B4-BE49-F238E27FC236}">
                  <a16:creationId xmlns:a16="http://schemas.microsoft.com/office/drawing/2014/main" id="{C94F8DA9-E256-A13C-291D-83B6FCB16C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0" y="2569"/>
              <a:ext cx="144" cy="0"/>
            </a:xfrm>
            <a:prstGeom prst="line">
              <a:avLst/>
            </a:prstGeom>
            <a:noFill/>
            <a:ln w="12700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Text Box 11">
              <a:extLst>
                <a:ext uri="{FF2B5EF4-FFF2-40B4-BE49-F238E27FC236}">
                  <a16:creationId xmlns:a16="http://schemas.microsoft.com/office/drawing/2014/main" id="{A7B94060-77A9-C97F-940E-8986A15045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1282" name="Text Box 12">
              <a:extLst>
                <a:ext uri="{FF2B5EF4-FFF2-40B4-BE49-F238E27FC236}">
                  <a16:creationId xmlns:a16="http://schemas.microsoft.com/office/drawing/2014/main" id="{474055C0-80C6-26F2-EDB7-FE45E6BCA1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83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1283" name="Line 13">
              <a:extLst>
                <a:ext uri="{FF2B5EF4-FFF2-40B4-BE49-F238E27FC236}">
                  <a16:creationId xmlns:a16="http://schemas.microsoft.com/office/drawing/2014/main" id="{58FAFE7B-4F0C-E998-3E39-F9E60184E3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6" y="2688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14">
              <a:extLst>
                <a:ext uri="{FF2B5EF4-FFF2-40B4-BE49-F238E27FC236}">
                  <a16:creationId xmlns:a16="http://schemas.microsoft.com/office/drawing/2014/main" id="{27455DC7-434D-E229-5E96-7DEF43B92B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33" y="2976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15">
              <a:extLst>
                <a:ext uri="{FF2B5EF4-FFF2-40B4-BE49-F238E27FC236}">
                  <a16:creationId xmlns:a16="http://schemas.microsoft.com/office/drawing/2014/main" id="{FA591EAB-A3B3-25AD-FBFF-80BBB653A8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72" y="244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Line 16">
              <a:extLst>
                <a:ext uri="{FF2B5EF4-FFF2-40B4-BE49-F238E27FC236}">
                  <a16:creationId xmlns:a16="http://schemas.microsoft.com/office/drawing/2014/main" id="{BCA0F5BE-E21F-C6FE-1CCD-07DCBDA6CE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93" y="1492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Line 17">
              <a:extLst>
                <a:ext uri="{FF2B5EF4-FFF2-40B4-BE49-F238E27FC236}">
                  <a16:creationId xmlns:a16="http://schemas.microsoft.com/office/drawing/2014/main" id="{9B5EDDD2-69D1-08E7-161D-DB133F4CD0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976"/>
              <a:ext cx="989" cy="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Line 18">
              <a:extLst>
                <a:ext uri="{FF2B5EF4-FFF2-40B4-BE49-F238E27FC236}">
                  <a16:creationId xmlns:a16="http://schemas.microsoft.com/office/drawing/2014/main" id="{DA44DACA-D828-0680-B991-493D2B86F5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1" y="2092"/>
              <a:ext cx="563" cy="4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Line 19">
              <a:extLst>
                <a:ext uri="{FF2B5EF4-FFF2-40B4-BE49-F238E27FC236}">
                  <a16:creationId xmlns:a16="http://schemas.microsoft.com/office/drawing/2014/main" id="{6CC82A90-D4FE-EC43-4BAF-3D25E59133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40" y="2804"/>
              <a:ext cx="1000" cy="1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Line 20">
              <a:extLst>
                <a:ext uri="{FF2B5EF4-FFF2-40B4-BE49-F238E27FC236}">
                  <a16:creationId xmlns:a16="http://schemas.microsoft.com/office/drawing/2014/main" id="{31357CB4-C372-880E-711B-C9CED37730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556"/>
              <a:ext cx="552" cy="3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Freeform 21">
              <a:extLst>
                <a:ext uri="{FF2B5EF4-FFF2-40B4-BE49-F238E27FC236}">
                  <a16:creationId xmlns:a16="http://schemas.microsoft.com/office/drawing/2014/main" id="{C667DB56-D8EF-620C-5835-54A6FA58E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0" y="2380"/>
              <a:ext cx="108" cy="308"/>
            </a:xfrm>
            <a:custGeom>
              <a:avLst/>
              <a:gdLst>
                <a:gd name="T0" fmla="*/ 0 w 108"/>
                <a:gd name="T1" fmla="*/ 0 h 308"/>
                <a:gd name="T2" fmla="*/ 104 w 108"/>
                <a:gd name="T3" fmla="*/ 308 h 308"/>
                <a:gd name="T4" fmla="*/ 0 60000 65536"/>
                <a:gd name="T5" fmla="*/ 0 60000 65536"/>
                <a:gd name="T6" fmla="*/ 0 w 108"/>
                <a:gd name="T7" fmla="*/ 0 h 308"/>
                <a:gd name="T8" fmla="*/ 108 w 108"/>
                <a:gd name="T9" fmla="*/ 308 h 3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8" h="308">
                  <a:moveTo>
                    <a:pt x="0" y="0"/>
                  </a:moveTo>
                  <a:cubicBezTo>
                    <a:pt x="48" y="40"/>
                    <a:pt x="108" y="192"/>
                    <a:pt x="104" y="30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Text Box 22">
              <a:extLst>
                <a:ext uri="{FF2B5EF4-FFF2-40B4-BE49-F238E27FC236}">
                  <a16:creationId xmlns:a16="http://schemas.microsoft.com/office/drawing/2014/main" id="{8D32F7A5-56FF-05F4-84FF-AD852254CD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8" y="2336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  <a:latin typeface="Symbol" panose="05050102010706020507" pitchFamily="18" charset="2"/>
                </a:rPr>
                <a:t>q</a:t>
              </a:r>
            </a:p>
          </p:txBody>
        </p:sp>
      </p:grpSp>
      <p:grpSp>
        <p:nvGrpSpPr>
          <p:cNvPr id="3" name="Group 23">
            <a:extLst>
              <a:ext uri="{FF2B5EF4-FFF2-40B4-BE49-F238E27FC236}">
                <a16:creationId xmlns:a16="http://schemas.microsoft.com/office/drawing/2014/main" id="{C92525D9-D7B5-6FB1-0CF9-00D29C784D5C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5410200"/>
            <a:ext cx="3581400" cy="641350"/>
            <a:chOff x="1680" y="3504"/>
            <a:chExt cx="2256" cy="404"/>
          </a:xfrm>
        </p:grpSpPr>
        <p:sp>
          <p:nvSpPr>
            <p:cNvPr id="11270" name="Text Box 24">
              <a:extLst>
                <a:ext uri="{FF2B5EF4-FFF2-40B4-BE49-F238E27FC236}">
                  <a16:creationId xmlns:a16="http://schemas.microsoft.com/office/drawing/2014/main" id="{9764DF4C-B262-DF02-C757-77778E0570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3504"/>
              <a:ext cx="22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 b="0" i="1">
                  <a:solidFill>
                    <a:srgbClr val="008901"/>
                  </a:solidFill>
                </a:rPr>
                <a:t>A</a:t>
              </a:r>
              <a:r>
                <a:rPr lang="en-US" altLang="en-US" sz="3600" b="0">
                  <a:solidFill>
                    <a:schemeClr val="tx1"/>
                  </a:solidFill>
                  <a:cs typeface="Arial" panose="020B0604020202020204" pitchFamily="34" charset="0"/>
                  <a:sym typeface="Symbol" panose="05050102010706020507" pitchFamily="18" charset="2"/>
                </a:rPr>
                <a:t></a:t>
              </a:r>
              <a:r>
                <a:rPr lang="en-US" altLang="en-US" sz="3600" b="0" i="1">
                  <a:solidFill>
                    <a:srgbClr val="008901"/>
                  </a:solidFill>
                  <a:cs typeface="Arial" panose="020B0604020202020204" pitchFamily="34" charset="0"/>
                </a:rPr>
                <a:t>B</a:t>
              </a:r>
              <a:r>
                <a:rPr lang="en-US" altLang="en-US" sz="3600" b="0" i="1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sz="3600" b="0">
                  <a:solidFill>
                    <a:schemeClr val="tx1"/>
                  </a:solidFill>
                  <a:cs typeface="Arial" panose="020B0604020202020204" pitchFamily="34" charset="0"/>
                </a:rPr>
                <a:t>=</a:t>
              </a:r>
              <a:r>
                <a:rPr lang="en-US" altLang="en-US" sz="3600" b="0" i="1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sz="3600" b="0">
                  <a:solidFill>
                    <a:schemeClr val="accent2"/>
                  </a:solidFill>
                  <a:cs typeface="Arial" panose="020B0604020202020204" pitchFamily="34" charset="0"/>
                </a:rPr>
                <a:t>–</a:t>
              </a:r>
              <a:r>
                <a:rPr lang="en-US" altLang="en-US" sz="3600" b="0">
                  <a:solidFill>
                    <a:schemeClr val="tx1"/>
                  </a:solidFill>
                  <a:cs typeface="Arial" panose="020B0604020202020204" pitchFamily="34" charset="0"/>
                </a:rPr>
                <a:t>(</a:t>
              </a:r>
              <a:r>
                <a:rPr lang="en-US" altLang="en-US" sz="3600" b="0" i="1">
                  <a:solidFill>
                    <a:srgbClr val="008901"/>
                  </a:solidFill>
                  <a:cs typeface="Arial" panose="020B0604020202020204" pitchFamily="34" charset="0"/>
                </a:rPr>
                <a:t>B</a:t>
              </a:r>
              <a:r>
                <a:rPr lang="en-US" altLang="en-US" sz="3600" b="0">
                  <a:solidFill>
                    <a:schemeClr val="tx1"/>
                  </a:solidFill>
                  <a:cs typeface="Arial" panose="020B0604020202020204" pitchFamily="34" charset="0"/>
                  <a:sym typeface="Symbol" panose="05050102010706020507" pitchFamily="18" charset="2"/>
                </a:rPr>
                <a:t></a:t>
              </a:r>
              <a:r>
                <a:rPr lang="en-US" altLang="en-US" sz="3600" b="0" i="1">
                  <a:solidFill>
                    <a:srgbClr val="008901"/>
                  </a:solidFill>
                  <a:cs typeface="Arial" panose="020B0604020202020204" pitchFamily="34" charset="0"/>
                </a:rPr>
                <a:t>A</a:t>
              </a:r>
              <a:r>
                <a:rPr lang="en-US" altLang="en-US" sz="3600" b="0">
                  <a:solidFill>
                    <a:schemeClr val="tx1"/>
                  </a:solidFill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11271" name="Line 25">
              <a:extLst>
                <a:ext uri="{FF2B5EF4-FFF2-40B4-BE49-F238E27FC236}">
                  <a16:creationId xmlns:a16="http://schemas.microsoft.com/office/drawing/2014/main" id="{9E4CC9A3-7A54-D017-606D-DC5303C32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5" y="3547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Line 26">
              <a:extLst>
                <a:ext uri="{FF2B5EF4-FFF2-40B4-BE49-F238E27FC236}">
                  <a16:creationId xmlns:a16="http://schemas.microsoft.com/office/drawing/2014/main" id="{C18268B9-551C-61BB-2EF5-E0409923E1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5" y="3548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Line 27">
              <a:extLst>
                <a:ext uri="{FF2B5EF4-FFF2-40B4-BE49-F238E27FC236}">
                  <a16:creationId xmlns:a16="http://schemas.microsoft.com/office/drawing/2014/main" id="{453B37E4-A678-4E4D-60C2-4B2EAAACC4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3548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Line 28">
              <a:extLst>
                <a:ext uri="{FF2B5EF4-FFF2-40B4-BE49-F238E27FC236}">
                  <a16:creationId xmlns:a16="http://schemas.microsoft.com/office/drawing/2014/main" id="{FDCCEF4B-8F35-326F-0740-345711B6E4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5" y="3548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BC8E19D-9760-BE4C-27A1-5FD095C659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Radius Vector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9EACE22-179F-B27C-E8DD-CE21E4B270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Vector from </a:t>
            </a:r>
            <a:r>
              <a:rPr lang="en-US" altLang="en-US">
                <a:solidFill>
                  <a:schemeClr val="accent2"/>
                </a:solidFill>
              </a:rPr>
              <a:t>reference point</a:t>
            </a:r>
            <a:r>
              <a:rPr lang="en-US" altLang="en-US"/>
              <a:t> to application of force</a:t>
            </a:r>
          </a:p>
          <a:p>
            <a:pPr eaLnBrk="1" hangingPunct="1"/>
            <a:r>
              <a:rPr lang="en-US" altLang="en-US"/>
              <a:t>Usually, the point is an </a:t>
            </a:r>
            <a:r>
              <a:rPr lang="en-US" altLang="en-US">
                <a:solidFill>
                  <a:schemeClr val="accent2"/>
                </a:solidFill>
              </a:rPr>
              <a:t>axis</a:t>
            </a:r>
            <a:r>
              <a:rPr lang="en-US" altLang="en-US"/>
              <a:t> of rotation</a:t>
            </a:r>
          </a:p>
          <a:p>
            <a:pPr eaLnBrk="1" hangingPunct="1"/>
            <a:r>
              <a:rPr lang="en-US" altLang="en-US"/>
              <a:t>Torque depends on your choice of point!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8">
      <a:dk1>
        <a:srgbClr val="003366"/>
      </a:dk1>
      <a:lt1>
        <a:srgbClr val="FFFFFF"/>
      </a:lt1>
      <a:dk2>
        <a:srgbClr val="003466"/>
      </a:dk2>
      <a:lt2>
        <a:srgbClr val="969696"/>
      </a:lt2>
      <a:accent1>
        <a:srgbClr val="C000E6"/>
      </a:accent1>
      <a:accent2>
        <a:srgbClr val="0053FF"/>
      </a:accent2>
      <a:accent3>
        <a:srgbClr val="00B050"/>
      </a:accent3>
      <a:accent4>
        <a:srgbClr val="002A56"/>
      </a:accent4>
      <a:accent5>
        <a:srgbClr val="009999"/>
      </a:accent5>
      <a:accent6>
        <a:srgbClr val="004AE7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4724</TotalTime>
  <Words>436</Words>
  <Application>Microsoft Office PowerPoint</Application>
  <PresentationFormat>On-screen Show (4:3)</PresentationFormat>
  <Paragraphs>88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MS PGothic</vt:lpstr>
      <vt:lpstr>Arial</vt:lpstr>
      <vt:lpstr>Comic Sans MS</vt:lpstr>
      <vt:lpstr>MS Outlook</vt:lpstr>
      <vt:lpstr>Symbol</vt:lpstr>
      <vt:lpstr>Times</vt:lpstr>
      <vt:lpstr>Default Design</vt:lpstr>
      <vt:lpstr>Torque</vt:lpstr>
      <vt:lpstr>Objectives</vt:lpstr>
      <vt:lpstr>Question</vt:lpstr>
      <vt:lpstr>Torque</vt:lpstr>
      <vt:lpstr>Vector Cross Product</vt:lpstr>
      <vt:lpstr>Cross Product Magnitude</vt:lpstr>
      <vt:lpstr>Magnitude Geometrically</vt:lpstr>
      <vt:lpstr>Cross Product Direction</vt:lpstr>
      <vt:lpstr>Radius Vector</vt:lpstr>
      <vt:lpstr>Adding Torques</vt:lpstr>
      <vt:lpstr>Example</vt:lpstr>
      <vt:lpstr>Example</vt:lpstr>
      <vt:lpstr>Group Work</vt:lpstr>
      <vt:lpstr>Lever Arm</vt:lpstr>
      <vt:lpstr>Group Question</vt:lpstr>
      <vt:lpstr>Center of Gravity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Torque</dc:title>
  <dc:creator>Rich Barrans</dc:creator>
  <cp:lastModifiedBy>Richard Barrans</cp:lastModifiedBy>
  <cp:revision>299</cp:revision>
  <cp:lastPrinted>2024-10-25T15:40:20Z</cp:lastPrinted>
  <dcterms:created xsi:type="dcterms:W3CDTF">2003-08-04T19:23:16Z</dcterms:created>
  <dcterms:modified xsi:type="dcterms:W3CDTF">2025-10-17T01:00:54Z</dcterms:modified>
</cp:coreProperties>
</file>