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568" r:id="rId2"/>
    <p:sldId id="405" r:id="rId3"/>
    <p:sldId id="559" r:id="rId4"/>
    <p:sldId id="579" r:id="rId5"/>
    <p:sldId id="571" r:id="rId6"/>
    <p:sldId id="560" r:id="rId7"/>
    <p:sldId id="581" r:id="rId8"/>
    <p:sldId id="561" r:id="rId9"/>
    <p:sldId id="582" r:id="rId10"/>
    <p:sldId id="574" r:id="rId11"/>
    <p:sldId id="575" r:id="rId12"/>
    <p:sldId id="583" r:id="rId13"/>
    <p:sldId id="585" r:id="rId14"/>
    <p:sldId id="572" r:id="rId15"/>
    <p:sldId id="584" r:id="rId16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54" autoAdjust="0"/>
    <p:restoredTop sz="90783" autoAdjust="0"/>
  </p:normalViewPr>
  <p:slideViewPr>
    <p:cSldViewPr>
      <p:cViewPr varScale="1">
        <p:scale>
          <a:sx n="81" d="100"/>
          <a:sy n="81" d="100"/>
        </p:scale>
        <p:origin x="200" y="2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2336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FBBC881-48D7-B542-89C6-F005018B70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334963"/>
            <a:ext cx="4003675" cy="3508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P1110 L27 Pendulum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2209CF-6471-084A-B3C9-A63DF13887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30813" y="0"/>
            <a:ext cx="40036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81ECA958-2CBC-ED41-B5EE-23CED5CAB435}" type="datetimeFigureOut">
              <a:rPr lang="en-US"/>
              <a:pPr>
                <a:defRPr/>
              </a:pPr>
              <a:t>11/9/25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A3282A-5577-CB40-8550-E4347A8982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03675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0678A4-F579-394D-9CAB-FA954FBD27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30813" y="6354763"/>
            <a:ext cx="4003675" cy="35083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101FBC01-198D-BD46-BE57-21A0CF7EE0D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E3146F89-2892-C945-BA7E-F6C296DD701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P1110 L23 Pendulum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2B7ACDD8-A3DF-754C-B370-8DA2A79F84F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240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A4D9A2C-E067-564F-B8E9-109961EBE34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F229AB4A-4A2C-A74C-979F-811CE5CBBA2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3797E76E-9432-B74B-89CC-B15A2212893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C8191A39-C5D3-A346-ACA2-A56C60E004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14F71012-A994-3647-9C59-E6ABEA7F362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021EDF95-1448-ED4E-9727-CB34BCEFCB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B71CD35F-C266-314B-86E4-EE7818822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4303B1A7-2C9B-5848-A185-4F828EA330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70E5709-E3FC-2346-BAF8-E98C29DE591E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125" name="Header Placeholder 1">
            <a:extLst>
              <a:ext uri="{FF2B5EF4-FFF2-40B4-BE49-F238E27FC236}">
                <a16:creationId xmlns:a16="http://schemas.microsoft.com/office/drawing/2014/main" id="{2EEF2870-A93B-6744-B104-2B6D417968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L23 Pendulum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B8C0E13A-7C21-0047-937E-44517DB867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6DA646D4-8BE1-DC47-B36E-492403BBE6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7DE748E7-3EFB-F44F-9A6E-33AB169EB7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0401FB-3EFE-C449-8696-8A963EE1C26E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3557" name="Header Placeholder 1">
            <a:extLst>
              <a:ext uri="{FF2B5EF4-FFF2-40B4-BE49-F238E27FC236}">
                <a16:creationId xmlns:a16="http://schemas.microsoft.com/office/drawing/2014/main" id="{11C62FE4-9743-1B44-A3F8-1C8E5AF1C5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L23 Pendulum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3B9908B9-D71C-4D46-B4C9-63658047F5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8D1FE984-F363-D04F-B3B8-5E0B7EA75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DBBD1EFB-F594-C34B-B217-83E136ECB6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35EDDBB-C79A-7246-91FA-ABD77853E7AA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5605" name="Header Placeholder 1">
            <a:extLst>
              <a:ext uri="{FF2B5EF4-FFF2-40B4-BE49-F238E27FC236}">
                <a16:creationId xmlns:a16="http://schemas.microsoft.com/office/drawing/2014/main" id="{BA091C1D-961E-C143-836B-A3D376A82C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L29 Pendulum</a:t>
            </a:r>
          </a:p>
        </p:txBody>
      </p:sp>
    </p:spTree>
    <p:extLst>
      <p:ext uri="{BB962C8B-B14F-4D97-AF65-F5344CB8AC3E}">
        <p14:creationId xmlns:p14="http://schemas.microsoft.com/office/powerpoint/2010/main" val="26332086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8B85B0CE-3040-064E-A847-411E2AF883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81CD2533-9465-1942-8911-AF5226E77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172A755F-629E-EC45-A798-E691ED630EBB}"/>
              </a:ext>
            </a:extLst>
          </p:cNvPr>
          <p:cNvSpPr txBox="1">
            <a:spLocks noGrp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64C8D30-8738-2D40-8E7F-B340A698FA0D}" type="slidenum">
              <a:rPr lang="en-US" altLang="en-US" b="0"/>
              <a:pPr algn="r" eaLnBrk="1" hangingPunct="1">
                <a:spcBef>
                  <a:spcPct val="0"/>
                </a:spcBef>
              </a:pPr>
              <a:t>15</a:t>
            </a:fld>
            <a:endParaRPr lang="en-US" altLang="en-US" b="0"/>
          </a:p>
        </p:txBody>
      </p:sp>
      <p:sp>
        <p:nvSpPr>
          <p:cNvPr id="27653" name="Header Placeholder 1">
            <a:extLst>
              <a:ext uri="{FF2B5EF4-FFF2-40B4-BE49-F238E27FC236}">
                <a16:creationId xmlns:a16="http://schemas.microsoft.com/office/drawing/2014/main" id="{EEF3CBF7-90B6-7E48-A909-512421DDB7C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L29 Pendulum</a:t>
            </a:r>
          </a:p>
        </p:txBody>
      </p:sp>
    </p:spTree>
    <p:extLst>
      <p:ext uri="{BB962C8B-B14F-4D97-AF65-F5344CB8AC3E}">
        <p14:creationId xmlns:p14="http://schemas.microsoft.com/office/powerpoint/2010/main" val="3830431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77BF225-B77E-3446-A4BF-EB00D9CFDE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1587A850-C7CF-4240-8915-260341A59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2B0AD190-9B70-164E-977A-07A75AD2BD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F28185-C260-914B-8088-58F26D6D95A3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7173" name="Header Placeholder 1">
            <a:extLst>
              <a:ext uri="{FF2B5EF4-FFF2-40B4-BE49-F238E27FC236}">
                <a16:creationId xmlns:a16="http://schemas.microsoft.com/office/drawing/2014/main" id="{DC610F3F-9F52-3247-B598-C5B631F1B9B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L23 Pendulum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23BA57CC-B441-CA4C-B19F-7A8B6CBC2C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AF66363D-EEA1-0246-8C42-4D085F57A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C5E2DFDF-C9D3-3D47-AF7F-3BB0287875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1A824A-33ED-7C4A-98A5-80F608951951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9221" name="Header Placeholder 1">
            <a:extLst>
              <a:ext uri="{FF2B5EF4-FFF2-40B4-BE49-F238E27FC236}">
                <a16:creationId xmlns:a16="http://schemas.microsoft.com/office/drawing/2014/main" id="{247AEE88-348C-6B41-8CD8-F6E29E2F9B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L23 Pendulum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303CA24E-0E1D-4D4F-AA4B-33C8D1B4A2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5439D1E9-52D6-CA49-9A8E-B5A66C28A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FA921B22-6C21-364E-9661-90C33241AF9C}"/>
              </a:ext>
            </a:extLst>
          </p:cNvPr>
          <p:cNvSpPr txBox="1">
            <a:spLocks noGrp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C3AE1C2-AEF2-694B-A5F5-7EA45301D2BC}" type="slidenum">
              <a:rPr lang="en-US" altLang="en-US" b="0"/>
              <a:pPr algn="r" eaLnBrk="1" hangingPunct="1">
                <a:spcBef>
                  <a:spcPct val="0"/>
                </a:spcBef>
              </a:pPr>
              <a:t>4</a:t>
            </a:fld>
            <a:endParaRPr lang="en-US" altLang="en-US" b="0"/>
          </a:p>
        </p:txBody>
      </p:sp>
      <p:sp>
        <p:nvSpPr>
          <p:cNvPr id="11269" name="Header Placeholder 1">
            <a:extLst>
              <a:ext uri="{FF2B5EF4-FFF2-40B4-BE49-F238E27FC236}">
                <a16:creationId xmlns:a16="http://schemas.microsoft.com/office/drawing/2014/main" id="{DEF7A20E-ACCC-3C42-8076-49FF6282EBB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L23 Pendulum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947FB13C-C2CD-284B-AD62-9EB9B9DBC9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D80EEB42-EC07-6C49-905B-39FD22F2B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6F190776-BB58-9D4F-B01F-A0E8FBE521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50A3A00-1C04-084F-AED0-309F87B2D97E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3317" name="Header Placeholder 1">
            <a:extLst>
              <a:ext uri="{FF2B5EF4-FFF2-40B4-BE49-F238E27FC236}">
                <a16:creationId xmlns:a16="http://schemas.microsoft.com/office/drawing/2014/main" id="{314A135C-946B-A344-AFCC-4CACFB70218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L23 Pendulum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3C779464-8BF0-904F-A550-0D8B1946E0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5B0E6994-4AF2-294B-9A5D-5226332BF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D5A32205-CC2B-0E4D-8E95-C25179F2EC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7EF83F-DA86-CB42-841B-E5AF75D16029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5365" name="Header Placeholder 1">
            <a:extLst>
              <a:ext uri="{FF2B5EF4-FFF2-40B4-BE49-F238E27FC236}">
                <a16:creationId xmlns:a16="http://schemas.microsoft.com/office/drawing/2014/main" id="{9DE77AF0-B2DA-A34C-B91B-B5320D125CA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L23 Pendulum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79E269FA-9DC0-B14B-8625-38CCEB5B18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9D0FBC76-5D3C-B240-BEBE-814F7995C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5CAE1010-C8ED-DE45-AF98-B0BBE28C9FD2}"/>
              </a:ext>
            </a:extLst>
          </p:cNvPr>
          <p:cNvSpPr txBox="1">
            <a:spLocks noGrp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394DFEB-23D5-0944-A532-CAC72A22A765}" type="slidenum">
              <a:rPr lang="en-US" altLang="en-US" b="0"/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 b="0"/>
          </a:p>
        </p:txBody>
      </p:sp>
      <p:sp>
        <p:nvSpPr>
          <p:cNvPr id="17413" name="Header Placeholder 1">
            <a:extLst>
              <a:ext uri="{FF2B5EF4-FFF2-40B4-BE49-F238E27FC236}">
                <a16:creationId xmlns:a16="http://schemas.microsoft.com/office/drawing/2014/main" id="{81E650C9-E55A-2144-A05A-C28712A2619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L23 Pendulum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194F0B0C-90D1-C84A-B7CC-01779B75FD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D7B65A09-D92F-6A46-B8F9-5EDA765BB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60677963-28F8-F343-BA32-5A9739E25D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5172848-9B1E-6041-9D0C-C1670B0B3F10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9461" name="Header Placeholder 1">
            <a:extLst>
              <a:ext uri="{FF2B5EF4-FFF2-40B4-BE49-F238E27FC236}">
                <a16:creationId xmlns:a16="http://schemas.microsoft.com/office/drawing/2014/main" id="{D0367055-747A-F14C-A61C-09FE3388FE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L23 Pendulum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0FD0194E-7C84-1046-8159-767C75EAAA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5B1EE1D8-CA21-C943-AAB6-F859EA139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92DF634F-331A-8040-9EDB-4492E2A94724}"/>
              </a:ext>
            </a:extLst>
          </p:cNvPr>
          <p:cNvSpPr txBox="1">
            <a:spLocks noGrp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1FF8EC5-C87F-DD4E-B5DE-137E9A79285F}" type="slidenum">
              <a:rPr lang="en-US" altLang="en-US" b="0"/>
              <a:pPr algn="r" eaLnBrk="1" hangingPunct="1">
                <a:spcBef>
                  <a:spcPct val="0"/>
                </a:spcBef>
              </a:pPr>
              <a:t>10</a:t>
            </a:fld>
            <a:endParaRPr lang="en-US" altLang="en-US" b="0"/>
          </a:p>
        </p:txBody>
      </p:sp>
      <p:sp>
        <p:nvSpPr>
          <p:cNvPr id="21509" name="Header Placeholder 1">
            <a:extLst>
              <a:ext uri="{FF2B5EF4-FFF2-40B4-BE49-F238E27FC236}">
                <a16:creationId xmlns:a16="http://schemas.microsoft.com/office/drawing/2014/main" id="{73AC92D5-8641-FE43-97D9-A2A9FF89A84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L23 Pendulum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02F8B5-7127-2B42-8CBF-A8EFFBBEB9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EC4091-7A45-B74B-AF89-1DD8D1FA62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DBFA82-B15A-8048-9AC0-411FCC8AD6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E491DC-5B5F-3344-A04C-49407B1A96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448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6E52F4-18C4-5F4F-BFA9-2FC2F932F3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A0CE88-4A76-1748-9D31-A5CDFFF2E0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9C3B4D-65AB-4A4D-A82D-802889F87B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B1554A-3CEE-114D-B4B6-FB7571729C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898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381721-125D-FC46-89A0-7434D378F5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85BB7B-B7E5-534C-89C9-3E4184F6A0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A39286-D59A-BD42-93FC-A706CB9563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1B0F5-9FD5-9B4B-A560-321F2FEDB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948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C9017C-0C1E-144E-BAA6-BF046BADF2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776E67-9FE5-6642-A573-BEA2CA766F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28BFB6-17ED-154E-B056-BFDBABB44D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8363D5-68B7-554F-80F4-07F067F96E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209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FF6A03-B8EF-E14F-BAE6-48ADD5DA6C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C7BEE1-1AC6-3E40-A326-3D8CFBBD1B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FFC8B5-D962-2646-A792-00E63FE30A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BA9AD9-A176-424B-82B6-B851B14FF2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391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051A91-8DF3-BD45-8142-4F4F3A8278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790DF4-9562-4844-B14A-2FBEF577D8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D8F2A3-B2D5-AB45-8C95-7A28C87A94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B9CF0E-D5A6-E845-9199-118B2B4793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3377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4CD454B-7A45-C44E-8220-D1AC4AD8C2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EE25761-01BF-EB44-AC6C-E67F5438A6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58BF21A-9832-6944-B2CC-4384599787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44F7D-D040-8B4D-9173-F516352C3C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02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642BE7F-C8ED-DF40-905F-52EEC8D64E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F0ACE64-8DC9-D54B-AE65-0960929EDB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EBE9053-B097-7447-A2AD-5B61755FBE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31417F-0A2E-9142-8872-51151EDFBB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498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A48F43C-37F4-3248-881D-B56368AD92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C33095E-4138-9447-97BA-C12D1069BF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87F2532-D55F-EB4E-9C49-F12D71B2B0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8110F9-83B0-CA4F-8544-DDD508274E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004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1BD510-B560-A741-A233-112FC347F6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2D642A-26D4-8E40-8401-E675001EEC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A4F105-6354-DB4D-9893-95BBE2B109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E71D6D-4EC7-EC44-A265-7F8F532A8E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023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23F62B-D1F2-6E4E-9CFF-855FFB0AC3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837050-5702-E14C-A411-FBB1B13D5B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E040DF-8EEB-DF4F-B72C-61EF886468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661DCC-86BA-494A-A7FD-4F8023EA09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742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9113E3B-5D48-A44F-860C-62C8FC46F5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2268BF7-DF8A-D14A-AE4A-B51C872577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9194BFD-8DEE-F545-B3A3-0E0F185109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E0A641D-EA20-A949-B596-11C9128EC64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40C5621-0DDB-E944-AEB8-DAE452E5250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04181A2D-EA60-EC4A-990F-1A15EC98F9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7C1D625A-F8DE-1E4B-B083-B813A243CB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F816CD6C-C543-C548-AB72-CADFE4AC81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The period of a spring simple harmonic oscillator depends on:</a:t>
            </a:r>
          </a:p>
          <a:p>
            <a:pPr marL="0" indent="0">
              <a:buClr>
                <a:schemeClr val="accent2"/>
              </a:buClr>
              <a:buFontTx/>
              <a:buAutoNum type="alphaLcPeriod"/>
            </a:pPr>
            <a:r>
              <a:rPr lang="en-US" altLang="en-US"/>
              <a:t>The spring constant </a:t>
            </a:r>
            <a:r>
              <a:rPr lang="en-US" altLang="en-US" i="1">
                <a:solidFill>
                  <a:schemeClr val="accent2"/>
                </a:solidFill>
              </a:rPr>
              <a:t>k</a:t>
            </a:r>
            <a:r>
              <a:rPr lang="en-US" altLang="en-US"/>
              <a:t>.</a:t>
            </a:r>
          </a:p>
          <a:p>
            <a:pPr marL="0" indent="0">
              <a:buClr>
                <a:schemeClr val="accent2"/>
              </a:buClr>
              <a:buFontTx/>
              <a:buAutoNum type="alphaLcPeriod"/>
            </a:pPr>
            <a:r>
              <a:rPr lang="en-US" altLang="en-US"/>
              <a:t>The mass </a:t>
            </a:r>
            <a:r>
              <a:rPr lang="en-US" altLang="en-US" i="1">
                <a:solidFill>
                  <a:schemeClr val="accent2"/>
                </a:solidFill>
              </a:rPr>
              <a:t>m</a:t>
            </a:r>
            <a:r>
              <a:rPr lang="en-US" altLang="en-US"/>
              <a:t>.</a:t>
            </a:r>
          </a:p>
          <a:p>
            <a:pPr marL="0" indent="0">
              <a:buClr>
                <a:schemeClr val="accent2"/>
              </a:buClr>
              <a:buFontTx/>
              <a:buAutoNum type="alphaLcPeriod"/>
            </a:pPr>
            <a:r>
              <a:rPr lang="en-US" altLang="en-US"/>
              <a:t>The maximum amplitude </a:t>
            </a:r>
            <a:r>
              <a:rPr lang="en-US" altLang="en-US" i="1">
                <a:solidFill>
                  <a:schemeClr val="accent2"/>
                </a:solidFill>
              </a:rPr>
              <a:t>A</a:t>
            </a:r>
            <a:r>
              <a:rPr lang="en-US" altLang="en-US"/>
              <a:t>.</a:t>
            </a:r>
          </a:p>
          <a:p>
            <a:pPr marL="0" indent="0">
              <a:buClr>
                <a:schemeClr val="accent2"/>
              </a:buClr>
              <a:buFontTx/>
              <a:buAutoNum type="alphaLcPeriod"/>
            </a:pPr>
            <a:r>
              <a:rPr lang="en-US" altLang="en-US"/>
              <a:t>The gravitational field </a:t>
            </a:r>
            <a:r>
              <a:rPr lang="en-US" altLang="en-US" i="1">
                <a:solidFill>
                  <a:schemeClr val="accent2"/>
                </a:solidFill>
              </a:rPr>
              <a:t>g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1F4C88E-3B95-9F48-B31F-549AFD15EC7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Simple Pendulum</a:t>
            </a:r>
          </a:p>
        </p:txBody>
      </p:sp>
      <p:sp>
        <p:nvSpPr>
          <p:cNvPr id="365571" name="Rectangle 3">
            <a:extLst>
              <a:ext uri="{FF2B5EF4-FFF2-40B4-BE49-F238E27FC236}">
                <a16:creationId xmlns:a16="http://schemas.microsoft.com/office/drawing/2014/main" id="{825904C4-3335-CD49-80C6-2B9FE934CCA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657600" y="1600200"/>
            <a:ext cx="4648200" cy="2438400"/>
          </a:xfrm>
        </p:spPr>
        <p:txBody>
          <a:bodyPr/>
          <a:lstStyle/>
          <a:p>
            <a:pPr eaLnBrk="1" hangingPunct="1">
              <a:buFont typeface="Symbol" pitchFamily="2" charset="2"/>
              <a:buNone/>
            </a:pPr>
            <a:r>
              <a:rPr lang="en-US" altLang="en-US" i="1">
                <a:solidFill>
                  <a:schemeClr val="tx1"/>
                </a:solidFill>
                <a:latin typeface="Symbol" pitchFamily="2" charset="2"/>
              </a:rPr>
              <a:t>t </a:t>
            </a:r>
            <a:r>
              <a:rPr lang="en-US" altLang="en-US" i="1">
                <a:solidFill>
                  <a:schemeClr val="tx1"/>
                </a:solidFill>
              </a:rPr>
              <a:t>= –</a:t>
            </a:r>
            <a:r>
              <a:rPr lang="en-US" altLang="en-US" i="1">
                <a:solidFill>
                  <a:schemeClr val="accent2"/>
                </a:solidFill>
              </a:rPr>
              <a:t>L</a:t>
            </a:r>
            <a:r>
              <a:rPr lang="en-US" altLang="en-US" i="1">
                <a:solidFill>
                  <a:schemeClr val="tx1"/>
                </a:solidFill>
              </a:rPr>
              <a:t> mg </a:t>
            </a:r>
            <a:r>
              <a:rPr lang="en-US" altLang="en-US">
                <a:solidFill>
                  <a:schemeClr val="tx1"/>
                </a:solidFill>
              </a:rPr>
              <a:t>sin</a:t>
            </a:r>
            <a:r>
              <a:rPr lang="en-US" altLang="en-US" i="1">
                <a:solidFill>
                  <a:schemeClr val="tx1"/>
                </a:solidFill>
                <a:latin typeface="Symbol" pitchFamily="2" charset="2"/>
              </a:rPr>
              <a:t>q</a:t>
            </a:r>
          </a:p>
          <a:p>
            <a:pPr eaLnBrk="1" hangingPunct="1">
              <a:buFont typeface="Symbol" pitchFamily="2" charset="2"/>
              <a:buNone/>
            </a:pPr>
            <a:r>
              <a:rPr lang="en-US" altLang="en-US" i="1">
                <a:solidFill>
                  <a:schemeClr val="tx1"/>
                </a:solidFill>
                <a:latin typeface="Symbol" pitchFamily="2" charset="2"/>
                <a:sym typeface="Symbol" pitchFamily="2" charset="2"/>
              </a:rPr>
              <a:t>t  </a:t>
            </a:r>
            <a:r>
              <a:rPr lang="en-US" altLang="en-US" i="1">
                <a:solidFill>
                  <a:schemeClr val="tx1"/>
                </a:solidFill>
                <a:sym typeface="Symbol" pitchFamily="2" charset="2"/>
              </a:rPr>
              <a:t>–L mg </a:t>
            </a:r>
            <a:r>
              <a:rPr lang="en-US" altLang="en-US" i="1">
                <a:solidFill>
                  <a:schemeClr val="accent2"/>
                </a:solidFill>
                <a:latin typeface="Symbol" pitchFamily="2" charset="2"/>
                <a:sym typeface="Symbol" pitchFamily="2" charset="2"/>
              </a:rPr>
              <a:t>q</a:t>
            </a:r>
            <a:r>
              <a:rPr lang="en-US" altLang="en-US">
                <a:solidFill>
                  <a:schemeClr val="tx1"/>
                </a:solidFill>
                <a:sym typeface="Symbol" pitchFamily="2" charset="2"/>
              </a:rPr>
              <a:t> = –</a:t>
            </a:r>
            <a:r>
              <a:rPr lang="en-US" altLang="en-US" i="1">
                <a:solidFill>
                  <a:schemeClr val="accent2"/>
                </a:solidFill>
                <a:latin typeface="Symbol" pitchFamily="2" charset="2"/>
                <a:sym typeface="Symbol" pitchFamily="2" charset="2"/>
              </a:rPr>
              <a:t>kq</a:t>
            </a:r>
            <a:endParaRPr lang="en-US" altLang="en-US" i="1">
              <a:solidFill>
                <a:schemeClr val="tx1"/>
              </a:solidFill>
              <a:latin typeface="Symbol" pitchFamily="2" charset="2"/>
              <a:sym typeface="Symbol" pitchFamily="2" charset="2"/>
            </a:endParaRPr>
          </a:p>
          <a:p>
            <a:pPr eaLnBrk="1" hangingPunct="1">
              <a:buFont typeface="Symbol" pitchFamily="2" charset="2"/>
              <a:buNone/>
            </a:pPr>
            <a:r>
              <a:rPr lang="en-US" altLang="en-US" i="1">
                <a:solidFill>
                  <a:schemeClr val="tx1"/>
                </a:solidFill>
                <a:latin typeface="Symbol" pitchFamily="2" charset="2"/>
              </a:rPr>
              <a:t>k</a:t>
            </a:r>
            <a:r>
              <a:rPr lang="en-US" altLang="en-US">
                <a:solidFill>
                  <a:schemeClr val="tx1"/>
                </a:solidFill>
              </a:rPr>
              <a:t> =</a:t>
            </a:r>
            <a:r>
              <a:rPr lang="en-US" altLang="en-US" i="1">
                <a:solidFill>
                  <a:schemeClr val="tx1"/>
                </a:solidFill>
              </a:rPr>
              <a:t> Lmg</a:t>
            </a:r>
            <a:endParaRPr lang="en-US" altLang="en-US" i="1">
              <a:solidFill>
                <a:schemeClr val="tx1"/>
              </a:solidFill>
              <a:latin typeface="Symbol" pitchFamily="2" charset="2"/>
            </a:endParaRPr>
          </a:p>
          <a:p>
            <a:pPr eaLnBrk="1" hangingPunct="1">
              <a:buFont typeface="Symbol" pitchFamily="2" charset="2"/>
              <a:buNone/>
            </a:pPr>
            <a:r>
              <a:rPr lang="en-US" altLang="en-US" i="1">
                <a:solidFill>
                  <a:schemeClr val="tx1"/>
                </a:solidFill>
                <a:latin typeface="Verdana" panose="020B0604030504040204" pitchFamily="34" charset="0"/>
              </a:rPr>
              <a:t>I</a:t>
            </a:r>
            <a:r>
              <a:rPr lang="en-US" altLang="en-US" i="1">
                <a:solidFill>
                  <a:schemeClr val="tx1"/>
                </a:solidFill>
              </a:rPr>
              <a:t> = mL</a:t>
            </a:r>
            <a:r>
              <a:rPr lang="en-US" altLang="en-US" i="1" baseline="30000">
                <a:solidFill>
                  <a:schemeClr val="tx1"/>
                </a:solidFill>
              </a:rPr>
              <a:t>2</a:t>
            </a:r>
            <a:endParaRPr lang="en-US" altLang="en-US" i="1">
              <a:latin typeface="Symbol" pitchFamily="2" charset="2"/>
            </a:endParaRPr>
          </a:p>
        </p:txBody>
      </p:sp>
      <p:grpSp>
        <p:nvGrpSpPr>
          <p:cNvPr id="20484" name="Group 21">
            <a:extLst>
              <a:ext uri="{FF2B5EF4-FFF2-40B4-BE49-F238E27FC236}">
                <a16:creationId xmlns:a16="http://schemas.microsoft.com/office/drawing/2014/main" id="{1A894B30-4731-8E46-8E7A-E9A5283FC07A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1524000"/>
            <a:ext cx="2005013" cy="3352800"/>
            <a:chOff x="864" y="960"/>
            <a:chExt cx="1263" cy="2112"/>
          </a:xfrm>
        </p:grpSpPr>
        <p:sp>
          <p:nvSpPr>
            <p:cNvPr id="20493" name="Line 4">
              <a:extLst>
                <a:ext uri="{FF2B5EF4-FFF2-40B4-BE49-F238E27FC236}">
                  <a16:creationId xmlns:a16="http://schemas.microsoft.com/office/drawing/2014/main" id="{517EE8A5-0CE9-D846-B835-EB498FE067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0" cy="21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4" name="Line 5">
              <a:extLst>
                <a:ext uri="{FF2B5EF4-FFF2-40B4-BE49-F238E27FC236}">
                  <a16:creationId xmlns:a16="http://schemas.microsoft.com/office/drawing/2014/main" id="{AF3CBC60-E967-634F-954E-646DDEBBA1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816" cy="17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5" name="Oval 6">
              <a:extLst>
                <a:ext uri="{FF2B5EF4-FFF2-40B4-BE49-F238E27FC236}">
                  <a16:creationId xmlns:a16="http://schemas.microsoft.com/office/drawing/2014/main" id="{5B7C9743-BDED-9C43-A90A-84CF103E3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9" y="2732"/>
              <a:ext cx="192" cy="192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0496" name="Text Box 7">
              <a:extLst>
                <a:ext uri="{FF2B5EF4-FFF2-40B4-BE49-F238E27FC236}">
                  <a16:creationId xmlns:a16="http://schemas.microsoft.com/office/drawing/2014/main" id="{8FDAC7E1-68E8-0544-AC8B-B94A299F00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881"/>
              <a:ext cx="2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  <a:latin typeface="Symbol" pitchFamily="2" charset="2"/>
                </a:rPr>
                <a:t>q</a:t>
              </a:r>
            </a:p>
          </p:txBody>
        </p:sp>
        <p:sp>
          <p:nvSpPr>
            <p:cNvPr id="20497" name="Arc 8">
              <a:extLst>
                <a:ext uri="{FF2B5EF4-FFF2-40B4-BE49-F238E27FC236}">
                  <a16:creationId xmlns:a16="http://schemas.microsoft.com/office/drawing/2014/main" id="{8C7D0A00-ACA7-974A-9E30-F2C5C93832EF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864" y="1008"/>
              <a:ext cx="393" cy="912"/>
            </a:xfrm>
            <a:custGeom>
              <a:avLst/>
              <a:gdLst>
                <a:gd name="T0" fmla="*/ 0 w 8416"/>
                <a:gd name="T1" fmla="*/ 0 h 21600"/>
                <a:gd name="T2" fmla="*/ 0 w 8416"/>
                <a:gd name="T3" fmla="*/ 0 h 21600"/>
                <a:gd name="T4" fmla="*/ 0 w 8416"/>
                <a:gd name="T5" fmla="*/ 0 h 21600"/>
                <a:gd name="T6" fmla="*/ 0 60000 65536"/>
                <a:gd name="T7" fmla="*/ 0 60000 65536"/>
                <a:gd name="T8" fmla="*/ 0 60000 65536"/>
                <a:gd name="T9" fmla="*/ 0 w 8416"/>
                <a:gd name="T10" fmla="*/ 0 h 21600"/>
                <a:gd name="T11" fmla="*/ 8416 w 841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416" h="21600" fill="none" extrusionOk="0">
                  <a:moveTo>
                    <a:pt x="-1" y="0"/>
                  </a:moveTo>
                  <a:cubicBezTo>
                    <a:pt x="2891" y="0"/>
                    <a:pt x="5753" y="580"/>
                    <a:pt x="8416" y="1707"/>
                  </a:cubicBezTo>
                </a:path>
                <a:path w="8416" h="21600" stroke="0" extrusionOk="0">
                  <a:moveTo>
                    <a:pt x="-1" y="0"/>
                  </a:moveTo>
                  <a:cubicBezTo>
                    <a:pt x="2891" y="0"/>
                    <a:pt x="5753" y="580"/>
                    <a:pt x="8416" y="1707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8" name="Text Box 9">
              <a:extLst>
                <a:ext uri="{FF2B5EF4-FFF2-40B4-BE49-F238E27FC236}">
                  <a16:creationId xmlns:a16="http://schemas.microsoft.com/office/drawing/2014/main" id="{2AC7BA39-D0E7-834A-8A53-7307DD2611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124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</a:rPr>
                <a:t>L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0499" name="Text Box 15">
              <a:extLst>
                <a:ext uri="{FF2B5EF4-FFF2-40B4-BE49-F238E27FC236}">
                  <a16:creationId xmlns:a16="http://schemas.microsoft.com/office/drawing/2014/main" id="{CAC3AFDB-4008-8744-B94A-0634CC861B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640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</a:rPr>
                <a:t>m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2" name="Rectangle 3">
            <a:extLst>
              <a:ext uri="{FF2B5EF4-FFF2-40B4-BE49-F238E27FC236}">
                <a16:creationId xmlns:a16="http://schemas.microsoft.com/office/drawing/2014/main" id="{09A2637E-B6A5-874D-AEBC-B39323FBD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060825"/>
            <a:ext cx="198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Symbol" pitchFamily="2" charset="2"/>
              <a:buNone/>
            </a:pPr>
            <a:r>
              <a:rPr lang="en-US" altLang="en-US" b="0" i="1">
                <a:solidFill>
                  <a:schemeClr val="accent2"/>
                </a:solidFill>
                <a:latin typeface="Symbol" pitchFamily="2" charset="2"/>
              </a:rPr>
              <a:t>w</a:t>
            </a:r>
            <a:r>
              <a:rPr lang="en-US" altLang="en-US" b="0" baseline="30000">
                <a:solidFill>
                  <a:schemeClr val="accent2"/>
                </a:solidFill>
              </a:rPr>
              <a:t>2</a:t>
            </a:r>
            <a:r>
              <a:rPr lang="en-US" altLang="en-US" b="0">
                <a:solidFill>
                  <a:schemeClr val="tx1"/>
                </a:solidFill>
              </a:rPr>
              <a:t> = </a:t>
            </a:r>
            <a:r>
              <a:rPr lang="en-US" altLang="en-US" b="0" i="1">
                <a:solidFill>
                  <a:schemeClr val="tx1"/>
                </a:solidFill>
                <a:latin typeface="Symbol" pitchFamily="2" charset="2"/>
              </a:rPr>
              <a:t>k</a:t>
            </a:r>
            <a:r>
              <a:rPr lang="en-US" altLang="en-US" b="0">
                <a:solidFill>
                  <a:schemeClr val="tx1"/>
                </a:solidFill>
              </a:rPr>
              <a:t>/</a:t>
            </a:r>
            <a:r>
              <a:rPr lang="en-US" altLang="en-US" b="0" i="1">
                <a:solidFill>
                  <a:schemeClr val="tx1"/>
                </a:solidFill>
                <a:latin typeface="Verdana" panose="020B0604030504040204" pitchFamily="34" charset="0"/>
              </a:rPr>
              <a:t>I</a:t>
            </a:r>
            <a:r>
              <a:rPr lang="en-US" altLang="en-US" b="0">
                <a:solidFill>
                  <a:schemeClr val="tx1"/>
                </a:solidFill>
              </a:rPr>
              <a:t> = </a:t>
            </a:r>
            <a:endParaRPr lang="en-US" altLang="en-US" b="0" i="1">
              <a:latin typeface="Symbol" pitchFamily="2" charset="2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5075EEC-59D4-BA40-968E-03676A292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4060825"/>
            <a:ext cx="11430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Symbol" pitchFamily="2" charset="2"/>
              <a:buNone/>
            </a:pPr>
            <a:r>
              <a:rPr lang="en-US" altLang="en-US" b="0" i="1">
                <a:solidFill>
                  <a:schemeClr val="tx1"/>
                </a:solidFill>
              </a:rPr>
              <a:t>= </a:t>
            </a:r>
            <a:r>
              <a:rPr lang="en-US" altLang="en-US" b="0" i="1">
                <a:solidFill>
                  <a:schemeClr val="accent2"/>
                </a:solidFill>
              </a:rPr>
              <a:t>g/L</a:t>
            </a:r>
            <a:r>
              <a:rPr lang="en-US" altLang="en-US" b="0">
                <a:solidFill>
                  <a:schemeClr val="tx1"/>
                </a:solidFill>
              </a:rPr>
              <a:t> </a:t>
            </a:r>
            <a:endParaRPr lang="en-US" altLang="en-US" b="0" i="1">
              <a:latin typeface="Symbol" pitchFamily="2" charset="2"/>
            </a:endParaRPr>
          </a:p>
        </p:txBody>
      </p:sp>
      <p:grpSp>
        <p:nvGrpSpPr>
          <p:cNvPr id="5" name="Group 31">
            <a:extLst>
              <a:ext uri="{FF2B5EF4-FFF2-40B4-BE49-F238E27FC236}">
                <a16:creationId xmlns:a16="http://schemas.microsoft.com/office/drawing/2014/main" id="{8E70B7AC-E6FD-4D43-81B8-56480B4970EC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3756025"/>
            <a:ext cx="1066800" cy="1120775"/>
            <a:chOff x="2832" y="3168"/>
            <a:chExt cx="672" cy="706"/>
          </a:xfrm>
        </p:grpSpPr>
        <p:sp>
          <p:nvSpPr>
            <p:cNvPr id="20490" name="Rectangle 3">
              <a:extLst>
                <a:ext uri="{FF2B5EF4-FFF2-40B4-BE49-F238E27FC236}">
                  <a16:creationId xmlns:a16="http://schemas.microsoft.com/office/drawing/2014/main" id="{14AA1BA7-FFE8-C54B-8888-B430C8E726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168"/>
              <a:ext cx="672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 typeface="Symbol" pitchFamily="2" charset="2"/>
                <a:buNone/>
              </a:pPr>
              <a:r>
                <a:rPr lang="en-US" altLang="en-US" b="0" i="1">
                  <a:solidFill>
                    <a:schemeClr val="tx1"/>
                  </a:solidFill>
                </a:rPr>
                <a:t>Lmg</a:t>
              </a:r>
              <a:r>
                <a:rPr lang="en-US" altLang="en-US" b="0">
                  <a:solidFill>
                    <a:schemeClr val="tx1"/>
                  </a:solidFill>
                </a:rPr>
                <a:t> </a:t>
              </a:r>
              <a:endParaRPr lang="en-US" altLang="en-US" b="0" i="1">
                <a:latin typeface="Symbol" pitchFamily="2" charset="2"/>
              </a:endParaRPr>
            </a:p>
          </p:txBody>
        </p:sp>
        <p:sp>
          <p:nvSpPr>
            <p:cNvPr id="20491" name="Rectangle 3">
              <a:extLst>
                <a:ext uri="{FF2B5EF4-FFF2-40B4-BE49-F238E27FC236}">
                  <a16:creationId xmlns:a16="http://schemas.microsoft.com/office/drawing/2014/main" id="{72D36697-80A6-9644-A479-F846821A6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6" y="3504"/>
              <a:ext cx="624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 typeface="Symbol" pitchFamily="2" charset="2"/>
                <a:buNone/>
              </a:pPr>
              <a:r>
                <a:rPr lang="en-US" altLang="en-US" b="0" i="1">
                  <a:solidFill>
                    <a:schemeClr val="tx1"/>
                  </a:solidFill>
                </a:rPr>
                <a:t>mL</a:t>
              </a:r>
              <a:r>
                <a:rPr lang="en-US" altLang="en-US" b="0" baseline="30000">
                  <a:solidFill>
                    <a:schemeClr val="tx1"/>
                  </a:solidFill>
                </a:rPr>
                <a:t>2</a:t>
              </a:r>
              <a:r>
                <a:rPr lang="en-US" altLang="en-US" b="0">
                  <a:solidFill>
                    <a:schemeClr val="tx1"/>
                  </a:solidFill>
                </a:rPr>
                <a:t> </a:t>
              </a:r>
              <a:endParaRPr lang="en-US" altLang="en-US" b="0" i="1">
                <a:latin typeface="Symbol" pitchFamily="2" charset="2"/>
              </a:endParaRPr>
            </a:p>
          </p:txBody>
        </p:sp>
        <p:sp>
          <p:nvSpPr>
            <p:cNvPr id="20492" name="Line 30">
              <a:extLst>
                <a:ext uri="{FF2B5EF4-FFF2-40B4-BE49-F238E27FC236}">
                  <a16:creationId xmlns:a16="http://schemas.microsoft.com/office/drawing/2014/main" id="{F06CC740-CC54-F94F-804C-B1941ADCFE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3552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8658" name="Rectangle 18">
            <a:extLst>
              <a:ext uri="{FF2B5EF4-FFF2-40B4-BE49-F238E27FC236}">
                <a16:creationId xmlns:a16="http://schemas.microsoft.com/office/drawing/2014/main" id="{30A44797-E0A9-EF4E-9D1A-73BB51301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4876800"/>
            <a:ext cx="5867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1"/>
              </a:buClr>
              <a:buFont typeface="Times" pitchFamily="2" charset="0"/>
              <a:buNone/>
            </a:pPr>
            <a:r>
              <a:rPr lang="en-US" altLang="en-US" b="0" i="1">
                <a:solidFill>
                  <a:schemeClr val="tx1"/>
                </a:solidFill>
                <a:latin typeface="Symbol" pitchFamily="2" charset="2"/>
              </a:rPr>
              <a:t>w</a:t>
            </a:r>
            <a:r>
              <a:rPr lang="en-US" altLang="en-US" b="0">
                <a:solidFill>
                  <a:schemeClr val="tx1"/>
                </a:solidFill>
              </a:rPr>
              <a:t> is</a:t>
            </a:r>
            <a:r>
              <a:rPr lang="en-US" altLang="en-US" b="0">
                <a:solidFill>
                  <a:schemeClr val="accent2"/>
                </a:solidFill>
              </a:rPr>
              <a:t> independent</a:t>
            </a:r>
            <a:r>
              <a:rPr lang="en-US" altLang="en-US" b="0"/>
              <a:t> of mass </a:t>
            </a:r>
            <a:r>
              <a:rPr lang="en-US" altLang="en-US" b="0" i="1"/>
              <a:t>m</a:t>
            </a:r>
            <a:endParaRPr lang="en-US" altLang="en-US" b="0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EA1FE2FE-32ED-8147-8FDA-A6F266DAA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5638800"/>
            <a:ext cx="830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1"/>
              </a:buClr>
              <a:buFont typeface="Times" pitchFamily="2" charset="0"/>
              <a:buNone/>
            </a:pPr>
            <a:r>
              <a:rPr lang="en-US" altLang="en-US" b="0">
                <a:solidFill>
                  <a:srgbClr val="006600"/>
                </a:solidFill>
              </a:rPr>
              <a:t>(</a:t>
            </a:r>
            <a:r>
              <a:rPr lang="en-US" altLang="en-US" b="0" i="1">
                <a:solidFill>
                  <a:srgbClr val="006600"/>
                </a:solidFill>
                <a:latin typeface="Symbol" pitchFamily="2" charset="2"/>
              </a:rPr>
              <a:t>w</a:t>
            </a:r>
            <a:r>
              <a:rPr lang="en-US" altLang="en-US" b="0">
                <a:solidFill>
                  <a:srgbClr val="006600"/>
                </a:solidFill>
              </a:rPr>
              <a:t> is </a:t>
            </a:r>
            <a:r>
              <a:rPr lang="en-US" altLang="en-US" b="0">
                <a:solidFill>
                  <a:schemeClr val="accent2"/>
                </a:solidFill>
              </a:rPr>
              <a:t>not</a:t>
            </a:r>
            <a:r>
              <a:rPr lang="en-US" altLang="en-US" b="0">
                <a:solidFill>
                  <a:srgbClr val="006600"/>
                </a:solidFill>
              </a:rPr>
              <a:t> the angular speed of the pendulum)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1" grpId="0" build="p" autoUpdateAnimBg="0"/>
      <p:bldP spid="2" grpId="0" build="p" autoUpdateAnimBg="0"/>
      <p:bldP spid="3" grpId="0" build="p" autoUpdateAnimBg="0"/>
      <p:bldP spid="36865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5603AA5-40AE-DE4C-8B23-E63B906E4B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Group Work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E3C626A-71E4-5D4B-9B06-F15F0F1AE5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marL="0" indent="0">
              <a:lnSpc>
                <a:spcPct val="90000"/>
              </a:lnSpc>
              <a:spcAft>
                <a:spcPct val="50000"/>
              </a:spcAft>
              <a:buFontTx/>
              <a:buNone/>
            </a:pPr>
            <a:r>
              <a:rPr lang="en-US" altLang="en-US" sz="2800"/>
              <a:t>Find the </a:t>
            </a:r>
            <a:r>
              <a:rPr lang="en-US" altLang="en-US" sz="2800">
                <a:solidFill>
                  <a:schemeClr val="accent2"/>
                </a:solidFill>
              </a:rPr>
              <a:t>length</a:t>
            </a:r>
            <a:r>
              <a:rPr lang="en-US" altLang="en-US" sz="2800"/>
              <a:t> of a simple pendulum whose period is </a:t>
            </a:r>
            <a:r>
              <a:rPr lang="en-US" altLang="en-US" sz="2800">
                <a:solidFill>
                  <a:srgbClr val="800080"/>
                </a:solidFill>
              </a:rPr>
              <a:t>2 s</a:t>
            </a:r>
            <a:r>
              <a:rPr lang="en-US" altLang="en-US" sz="2800"/>
              <a:t>.</a:t>
            </a:r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468A16FA-DFAF-ED4F-82C4-4C5F9ADB9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95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/>
              <a:t>About how long is the pendulum of a grandfather clock?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477A8-12CB-2047-9759-F8D16E798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Pendulum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3A5BB-B536-1849-9716-9C9623612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2999"/>
          </a:xfrm>
        </p:spPr>
        <p:txBody>
          <a:bodyPr/>
          <a:lstStyle/>
          <a:p>
            <a:r>
              <a:rPr lang="en-US" dirty="0"/>
              <a:t>Bob is an extended object rather than a point mass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AB6CC8C-957F-9B45-ABCD-36668F0BEA13}"/>
              </a:ext>
            </a:extLst>
          </p:cNvPr>
          <p:cNvGrpSpPr/>
          <p:nvPr/>
        </p:nvGrpSpPr>
        <p:grpSpPr>
          <a:xfrm>
            <a:off x="3657600" y="2298701"/>
            <a:ext cx="1198563" cy="1435100"/>
            <a:chOff x="5334000" y="3352800"/>
            <a:chExt cx="1198563" cy="1435100"/>
          </a:xfrm>
        </p:grpSpPr>
        <p:sp>
          <p:nvSpPr>
            <p:cNvPr id="5" name="Line 5">
              <a:extLst>
                <a:ext uri="{FF2B5EF4-FFF2-40B4-BE49-F238E27FC236}">
                  <a16:creationId xmlns:a16="http://schemas.microsoft.com/office/drawing/2014/main" id="{FE0CFC1A-2793-5340-B848-0D91D8284D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715000" y="3352800"/>
              <a:ext cx="304800" cy="990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66D39508-0AB2-D448-A0D2-1B10CC91A03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4000" y="3657600"/>
              <a:ext cx="1198563" cy="1130300"/>
            </a:xfrm>
            <a:custGeom>
              <a:avLst/>
              <a:gdLst>
                <a:gd name="T0" fmla="*/ 150 w 755"/>
                <a:gd name="T1" fmla="*/ 187 h 712"/>
                <a:gd name="T2" fmla="*/ 8 w 755"/>
                <a:gd name="T3" fmla="*/ 365 h 712"/>
                <a:gd name="T4" fmla="*/ 123 w 755"/>
                <a:gd name="T5" fmla="*/ 587 h 712"/>
                <a:gd name="T6" fmla="*/ 479 w 755"/>
                <a:gd name="T7" fmla="*/ 614 h 712"/>
                <a:gd name="T8" fmla="*/ 701 w 755"/>
                <a:gd name="T9" fmla="*/ 187 h 712"/>
                <a:gd name="T10" fmla="*/ 415 w 755"/>
                <a:gd name="T11" fmla="*/ 342 h 712"/>
                <a:gd name="T12" fmla="*/ 150 w 755"/>
                <a:gd name="T13" fmla="*/ 187 h 7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55" h="712">
                  <a:moveTo>
                    <a:pt x="150" y="187"/>
                  </a:moveTo>
                  <a:cubicBezTo>
                    <a:pt x="82" y="191"/>
                    <a:pt x="16" y="317"/>
                    <a:pt x="8" y="365"/>
                  </a:cubicBezTo>
                  <a:cubicBezTo>
                    <a:pt x="0" y="413"/>
                    <a:pt x="123" y="587"/>
                    <a:pt x="123" y="587"/>
                  </a:cubicBezTo>
                  <a:cubicBezTo>
                    <a:pt x="123" y="587"/>
                    <a:pt x="266" y="712"/>
                    <a:pt x="479" y="614"/>
                  </a:cubicBezTo>
                  <a:cubicBezTo>
                    <a:pt x="692" y="516"/>
                    <a:pt x="755" y="374"/>
                    <a:pt x="701" y="187"/>
                  </a:cubicBezTo>
                  <a:cubicBezTo>
                    <a:pt x="647" y="0"/>
                    <a:pt x="568" y="330"/>
                    <a:pt x="415" y="342"/>
                  </a:cubicBezTo>
                  <a:cubicBezTo>
                    <a:pt x="262" y="354"/>
                    <a:pt x="218" y="183"/>
                    <a:pt x="150" y="187"/>
                  </a:cubicBez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3B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FFAABC9-CF2B-2E4E-B83C-772F087F9644}"/>
              </a:ext>
            </a:extLst>
          </p:cNvPr>
          <p:cNvSpPr txBox="1">
            <a:spLocks/>
          </p:cNvSpPr>
          <p:nvPr/>
        </p:nvSpPr>
        <p:spPr bwMode="auto">
          <a:xfrm>
            <a:off x="457200" y="3733801"/>
            <a:ext cx="8229600" cy="2438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r>
              <a:rPr lang="en-US" b="0" kern="0" dirty="0"/>
              <a:t>Swinging the pendulum means rotating the bob</a:t>
            </a:r>
          </a:p>
          <a:p>
            <a:r>
              <a:rPr lang="en-US" b="0" kern="0" dirty="0"/>
              <a:t>Rotational inertia opposes changing the bob’s angular momentum</a:t>
            </a:r>
          </a:p>
        </p:txBody>
      </p:sp>
    </p:spTree>
    <p:extLst>
      <p:ext uri="{BB962C8B-B14F-4D97-AF65-F5344CB8AC3E}">
        <p14:creationId xmlns:p14="http://schemas.microsoft.com/office/powerpoint/2010/main" val="291607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630D4-D176-274C-A068-B9186FDA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Moment of Inertia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89E21-1FEC-7D47-9A37-1EC9816D2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3124200" cy="16002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Point mass</a:t>
            </a:r>
          </a:p>
          <a:p>
            <a:pPr marL="0" indent="0" algn="ctr">
              <a:buNone/>
            </a:pPr>
            <a:r>
              <a:rPr lang="en-US" i="1" dirty="0">
                <a:solidFill>
                  <a:schemeClr val="accent6"/>
                </a:solidFill>
              </a:rPr>
              <a:t>ML</a:t>
            </a:r>
            <a:r>
              <a:rPr lang="en-US" baseline="30000" dirty="0">
                <a:solidFill>
                  <a:schemeClr val="accent6"/>
                </a:solidFill>
              </a:rPr>
              <a:t>2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B52021D-8264-8C4B-BDB5-EDDD875925E9}"/>
              </a:ext>
            </a:extLst>
          </p:cNvPr>
          <p:cNvSpPr txBox="1">
            <a:spLocks/>
          </p:cNvSpPr>
          <p:nvPr/>
        </p:nvSpPr>
        <p:spPr bwMode="auto">
          <a:xfrm>
            <a:off x="4381500" y="1600201"/>
            <a:ext cx="37719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b="0" kern="0" dirty="0"/>
              <a:t>Extended object</a:t>
            </a:r>
          </a:p>
          <a:p>
            <a:pPr marL="0" indent="0" algn="ctr">
              <a:buNone/>
            </a:pPr>
            <a:r>
              <a:rPr lang="en-US" b="0" i="1" kern="0" dirty="0">
                <a:solidFill>
                  <a:schemeClr val="accent6"/>
                </a:solidFill>
              </a:rPr>
              <a:t>ML</a:t>
            </a:r>
            <a:r>
              <a:rPr lang="en-US" b="0" kern="0" baseline="30000" dirty="0">
                <a:solidFill>
                  <a:schemeClr val="accent6"/>
                </a:solidFill>
              </a:rPr>
              <a:t>2</a:t>
            </a:r>
            <a:r>
              <a:rPr lang="en-US" b="0" kern="0" dirty="0">
                <a:solidFill>
                  <a:schemeClr val="accent6"/>
                </a:solidFill>
              </a:rPr>
              <a:t> + </a:t>
            </a:r>
            <a:r>
              <a:rPr lang="en-US" b="0" i="1" kern="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b="0" kern="0" baseline="-25000" dirty="0" err="1">
                <a:solidFill>
                  <a:schemeClr val="accent6"/>
                </a:solidFill>
              </a:rPr>
              <a:t>cm</a:t>
            </a:r>
            <a:endParaRPr lang="en-US" b="0" kern="0" baseline="-25000" dirty="0">
              <a:solidFill>
                <a:schemeClr val="accent6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B160883-6DF8-D74B-9E4C-EDADD5C3A60A}"/>
              </a:ext>
            </a:extLst>
          </p:cNvPr>
          <p:cNvGrpSpPr/>
          <p:nvPr/>
        </p:nvGrpSpPr>
        <p:grpSpPr>
          <a:xfrm>
            <a:off x="1700210" y="3352800"/>
            <a:ext cx="883296" cy="1219200"/>
            <a:chOff x="1700210" y="3352800"/>
            <a:chExt cx="883296" cy="121920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1078D5CD-2007-304D-A47C-3C5CBA348597}"/>
                </a:ext>
              </a:extLst>
            </p:cNvPr>
            <p:cNvGrpSpPr/>
            <p:nvPr/>
          </p:nvGrpSpPr>
          <p:grpSpPr>
            <a:xfrm>
              <a:off x="1700210" y="3378200"/>
              <a:ext cx="381001" cy="1054100"/>
              <a:chOff x="7162799" y="3441700"/>
              <a:chExt cx="381001" cy="1054100"/>
            </a:xfrm>
          </p:grpSpPr>
          <p:sp>
            <p:nvSpPr>
              <p:cNvPr id="9" name="Line 6">
                <a:extLst>
                  <a:ext uri="{FF2B5EF4-FFF2-40B4-BE49-F238E27FC236}">
                    <a16:creationId xmlns:a16="http://schemas.microsoft.com/office/drawing/2014/main" id="{BD2FF569-7ADD-7747-8AEE-2CD26B460B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7162799" y="3441700"/>
                <a:ext cx="257175" cy="9017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Oval 7">
                <a:extLst>
                  <a:ext uri="{FF2B5EF4-FFF2-40B4-BE49-F238E27FC236}">
                    <a16:creationId xmlns:a16="http://schemas.microsoft.com/office/drawing/2014/main" id="{84D9FE36-0C8E-3F46-836D-323D94CE4B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15200" y="4267200"/>
                <a:ext cx="228600" cy="22860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2C4A20A-7EFC-E146-AF0D-3F7710F31203}"/>
                </a:ext>
              </a:extLst>
            </p:cNvPr>
            <p:cNvSpPr txBox="1"/>
            <p:nvPr/>
          </p:nvSpPr>
          <p:spPr>
            <a:xfrm>
              <a:off x="2057400" y="3987225"/>
              <a:ext cx="52610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0" i="1" dirty="0">
                  <a:solidFill>
                    <a:schemeClr val="accent4"/>
                  </a:solidFill>
                </a:rPr>
                <a:t>M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A06BC25-83E9-A34E-A749-02EEEB083ACD}"/>
                </a:ext>
              </a:extLst>
            </p:cNvPr>
            <p:cNvSpPr txBox="1"/>
            <p:nvPr/>
          </p:nvSpPr>
          <p:spPr>
            <a:xfrm>
              <a:off x="1797508" y="3352800"/>
              <a:ext cx="41229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0" i="1" dirty="0">
                  <a:solidFill>
                    <a:schemeClr val="accent4"/>
                  </a:solidFill>
                </a:rPr>
                <a:t>L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E42E619-FC66-8348-AEE1-897B4C8C9672}"/>
              </a:ext>
            </a:extLst>
          </p:cNvPr>
          <p:cNvGrpSpPr/>
          <p:nvPr/>
        </p:nvGrpSpPr>
        <p:grpSpPr>
          <a:xfrm>
            <a:off x="5430837" y="3347355"/>
            <a:ext cx="1640586" cy="1918849"/>
            <a:chOff x="5430837" y="3347355"/>
            <a:chExt cx="1640586" cy="191884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CA2B0B7-C9F5-574E-AB1D-6FEB9C81D3E0}"/>
                </a:ext>
              </a:extLst>
            </p:cNvPr>
            <p:cNvGrpSpPr/>
            <p:nvPr/>
          </p:nvGrpSpPr>
          <p:grpSpPr>
            <a:xfrm>
              <a:off x="5430837" y="3441700"/>
              <a:ext cx="1198563" cy="1435100"/>
              <a:chOff x="5334000" y="3352800"/>
              <a:chExt cx="1198563" cy="1435100"/>
            </a:xfrm>
          </p:grpSpPr>
          <p:sp>
            <p:nvSpPr>
              <p:cNvPr id="6" name="Line 5">
                <a:extLst>
                  <a:ext uri="{FF2B5EF4-FFF2-40B4-BE49-F238E27FC236}">
                    <a16:creationId xmlns:a16="http://schemas.microsoft.com/office/drawing/2014/main" id="{49E8C1BC-3E12-A44E-948D-0733D7C4C9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5715000" y="3352800"/>
                <a:ext cx="304800" cy="9906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Freeform 4">
                <a:extLst>
                  <a:ext uri="{FF2B5EF4-FFF2-40B4-BE49-F238E27FC236}">
                    <a16:creationId xmlns:a16="http://schemas.microsoft.com/office/drawing/2014/main" id="{77C0561C-1746-BC47-B77C-F11882BD7B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4000" y="3657600"/>
                <a:ext cx="1198563" cy="1130300"/>
              </a:xfrm>
              <a:custGeom>
                <a:avLst/>
                <a:gdLst>
                  <a:gd name="T0" fmla="*/ 150 w 755"/>
                  <a:gd name="T1" fmla="*/ 187 h 712"/>
                  <a:gd name="T2" fmla="*/ 8 w 755"/>
                  <a:gd name="T3" fmla="*/ 365 h 712"/>
                  <a:gd name="T4" fmla="*/ 123 w 755"/>
                  <a:gd name="T5" fmla="*/ 587 h 712"/>
                  <a:gd name="T6" fmla="*/ 479 w 755"/>
                  <a:gd name="T7" fmla="*/ 614 h 712"/>
                  <a:gd name="T8" fmla="*/ 701 w 755"/>
                  <a:gd name="T9" fmla="*/ 187 h 712"/>
                  <a:gd name="T10" fmla="*/ 415 w 755"/>
                  <a:gd name="T11" fmla="*/ 342 h 712"/>
                  <a:gd name="T12" fmla="*/ 150 w 755"/>
                  <a:gd name="T13" fmla="*/ 187 h 7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5" h="712">
                    <a:moveTo>
                      <a:pt x="150" y="187"/>
                    </a:moveTo>
                    <a:cubicBezTo>
                      <a:pt x="82" y="191"/>
                      <a:pt x="16" y="317"/>
                      <a:pt x="8" y="365"/>
                    </a:cubicBezTo>
                    <a:cubicBezTo>
                      <a:pt x="0" y="413"/>
                      <a:pt x="123" y="587"/>
                      <a:pt x="123" y="587"/>
                    </a:cubicBezTo>
                    <a:cubicBezTo>
                      <a:pt x="123" y="587"/>
                      <a:pt x="266" y="712"/>
                      <a:pt x="479" y="614"/>
                    </a:cubicBezTo>
                    <a:cubicBezTo>
                      <a:pt x="692" y="516"/>
                      <a:pt x="755" y="374"/>
                      <a:pt x="701" y="187"/>
                    </a:cubicBezTo>
                    <a:cubicBezTo>
                      <a:pt x="647" y="0"/>
                      <a:pt x="568" y="330"/>
                      <a:pt x="415" y="342"/>
                    </a:cubicBezTo>
                    <a:cubicBezTo>
                      <a:pt x="262" y="354"/>
                      <a:pt x="218" y="183"/>
                      <a:pt x="150" y="18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800000"/>
                  </a:gs>
                  <a:gs pos="100000">
                    <a:srgbClr val="3B00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3B2B19C-15F2-934F-AABA-F3F92EEDABE4}"/>
                </a:ext>
              </a:extLst>
            </p:cNvPr>
            <p:cNvSpPr txBox="1"/>
            <p:nvPr/>
          </p:nvSpPr>
          <p:spPr>
            <a:xfrm>
              <a:off x="6092989" y="4681429"/>
              <a:ext cx="72167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0" i="1" dirty="0" err="1">
                  <a:solidFill>
                    <a:schemeClr val="accent4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</a:t>
              </a:r>
              <a:r>
                <a:rPr lang="en-US" sz="3200" b="0" baseline="-25000" dirty="0" err="1">
                  <a:solidFill>
                    <a:schemeClr val="accent4"/>
                  </a:solidFill>
                </a:rPr>
                <a:t>cm</a:t>
              </a:r>
              <a:endParaRPr lang="en-US" sz="3200" b="0" baseline="-25000" dirty="0">
                <a:solidFill>
                  <a:schemeClr val="accent4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D5310A7-9EA2-2942-8125-D74C7A9E2BC6}"/>
                </a:ext>
              </a:extLst>
            </p:cNvPr>
            <p:cNvSpPr txBox="1"/>
            <p:nvPr/>
          </p:nvSpPr>
          <p:spPr>
            <a:xfrm>
              <a:off x="6545317" y="3932130"/>
              <a:ext cx="52610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0" i="1" dirty="0">
                  <a:solidFill>
                    <a:schemeClr val="accent4"/>
                  </a:solidFill>
                </a:rPr>
                <a:t>M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E1E5772-AD7C-D34E-BE46-1A49DFF790B9}"/>
                </a:ext>
              </a:extLst>
            </p:cNvPr>
            <p:cNvSpPr txBox="1"/>
            <p:nvPr/>
          </p:nvSpPr>
          <p:spPr>
            <a:xfrm>
              <a:off x="5959173" y="3347355"/>
              <a:ext cx="41229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0" i="1" dirty="0">
                  <a:solidFill>
                    <a:schemeClr val="accent4"/>
                  </a:solidFill>
                </a:rPr>
                <a:t>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905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CF76F01B-6638-BB49-B317-A0E9B4F646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37C16E4D-FF62-8845-923B-BFB8C54CC3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marL="0" indent="0">
              <a:spcAft>
                <a:spcPts val="1800"/>
              </a:spcAft>
              <a:buFontTx/>
              <a:buNone/>
            </a:pPr>
            <a:r>
              <a:rPr lang="en-US" altLang="en-US" dirty="0"/>
              <a:t>An </a:t>
            </a:r>
            <a:r>
              <a:rPr lang="en-US" altLang="en-US" dirty="0">
                <a:solidFill>
                  <a:schemeClr val="accent2"/>
                </a:solidFill>
              </a:rPr>
              <a:t>extended object </a:t>
            </a:r>
            <a:r>
              <a:rPr lang="en-US" altLang="en-US" dirty="0"/>
              <a:t>with its center of mass a distance </a:t>
            </a:r>
            <a:r>
              <a:rPr lang="en-US" altLang="en-US" i="1" dirty="0"/>
              <a:t>L</a:t>
            </a:r>
            <a:r>
              <a:rPr lang="en-US" altLang="en-US" dirty="0"/>
              <a:t> from the pivot, has a moment of inertia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dirty="0"/>
              <a:t>	greater than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dirty="0"/>
              <a:t>	the same as </a:t>
            </a:r>
          </a:p>
          <a:p>
            <a:pPr marL="0" indent="0">
              <a:spcAft>
                <a:spcPts val="1800"/>
              </a:spcAft>
              <a:buClr>
                <a:schemeClr val="accent2"/>
              </a:buClr>
              <a:buFontTx/>
              <a:buAutoNum type="alphaUcPeriod"/>
            </a:pPr>
            <a:r>
              <a:rPr lang="en-US" altLang="en-US" dirty="0"/>
              <a:t>	less than</a:t>
            </a:r>
          </a:p>
          <a:p>
            <a:pPr marL="0" indent="0">
              <a:buFontTx/>
              <a:buNone/>
            </a:pPr>
            <a:r>
              <a:rPr lang="en-US" altLang="en-US" dirty="0"/>
              <a:t>a </a:t>
            </a:r>
            <a:r>
              <a:rPr lang="en-US" altLang="en-US" dirty="0">
                <a:solidFill>
                  <a:schemeClr val="accent2"/>
                </a:solidFill>
              </a:rPr>
              <a:t>point mass </a:t>
            </a:r>
            <a:r>
              <a:rPr lang="en-US" altLang="en-US" dirty="0"/>
              <a:t>a distance </a:t>
            </a:r>
            <a:r>
              <a:rPr lang="en-US" altLang="en-US" i="1" dirty="0"/>
              <a:t>L</a:t>
            </a:r>
            <a:r>
              <a:rPr lang="en-US" altLang="en-US" dirty="0"/>
              <a:t> from the pivot.</a:t>
            </a:r>
          </a:p>
        </p:txBody>
      </p:sp>
      <p:grpSp>
        <p:nvGrpSpPr>
          <p:cNvPr id="24580" name="Group 9">
            <a:extLst>
              <a:ext uri="{FF2B5EF4-FFF2-40B4-BE49-F238E27FC236}">
                <a16:creationId xmlns:a16="http://schemas.microsoft.com/office/drawing/2014/main" id="{B71EAEF4-1DDD-6E49-9723-592977F980E3}"/>
              </a:ext>
            </a:extLst>
          </p:cNvPr>
          <p:cNvGrpSpPr>
            <a:grpSpLocks/>
          </p:cNvGrpSpPr>
          <p:nvPr/>
        </p:nvGrpSpPr>
        <p:grpSpPr bwMode="auto">
          <a:xfrm>
            <a:off x="6886575" y="3060700"/>
            <a:ext cx="657225" cy="1752600"/>
            <a:chOff x="4338" y="1728"/>
            <a:chExt cx="414" cy="1104"/>
          </a:xfrm>
        </p:grpSpPr>
        <p:sp>
          <p:nvSpPr>
            <p:cNvPr id="24584" name="Line 6">
              <a:extLst>
                <a:ext uri="{FF2B5EF4-FFF2-40B4-BE49-F238E27FC236}">
                  <a16:creationId xmlns:a16="http://schemas.microsoft.com/office/drawing/2014/main" id="{B719460C-8B45-B94D-BF86-83041EEC82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38" y="1728"/>
              <a:ext cx="336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Oval 7">
              <a:extLst>
                <a:ext uri="{FF2B5EF4-FFF2-40B4-BE49-F238E27FC236}">
                  <a16:creationId xmlns:a16="http://schemas.microsoft.com/office/drawing/2014/main" id="{DAF1ECED-A5A6-1B4F-A499-97856DBC8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2688"/>
              <a:ext cx="144" cy="14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24581" name="Group 8">
            <a:extLst>
              <a:ext uri="{FF2B5EF4-FFF2-40B4-BE49-F238E27FC236}">
                <a16:creationId xmlns:a16="http://schemas.microsoft.com/office/drawing/2014/main" id="{D29A2200-E4FF-E44F-8267-A4B580971F4F}"/>
              </a:ext>
            </a:extLst>
          </p:cNvPr>
          <p:cNvGrpSpPr>
            <a:grpSpLocks/>
          </p:cNvGrpSpPr>
          <p:nvPr/>
        </p:nvGrpSpPr>
        <p:grpSpPr bwMode="auto">
          <a:xfrm>
            <a:off x="5334000" y="3060700"/>
            <a:ext cx="1198563" cy="2044700"/>
            <a:chOff x="3360" y="1728"/>
            <a:chExt cx="755" cy="1288"/>
          </a:xfrm>
        </p:grpSpPr>
        <p:sp>
          <p:nvSpPr>
            <p:cNvPr id="24582" name="Line 5">
              <a:extLst>
                <a:ext uri="{FF2B5EF4-FFF2-40B4-BE49-F238E27FC236}">
                  <a16:creationId xmlns:a16="http://schemas.microsoft.com/office/drawing/2014/main" id="{50B8D607-CC7F-E645-A822-849CCCB968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56" y="1728"/>
              <a:ext cx="336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Freeform 4">
              <a:extLst>
                <a:ext uri="{FF2B5EF4-FFF2-40B4-BE49-F238E27FC236}">
                  <a16:creationId xmlns:a16="http://schemas.microsoft.com/office/drawing/2014/main" id="{D895B641-B3DE-F347-A9DD-2308865A53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2304"/>
              <a:ext cx="755" cy="712"/>
            </a:xfrm>
            <a:custGeom>
              <a:avLst/>
              <a:gdLst>
                <a:gd name="T0" fmla="*/ 150 w 755"/>
                <a:gd name="T1" fmla="*/ 187 h 712"/>
                <a:gd name="T2" fmla="*/ 8 w 755"/>
                <a:gd name="T3" fmla="*/ 365 h 712"/>
                <a:gd name="T4" fmla="*/ 123 w 755"/>
                <a:gd name="T5" fmla="*/ 587 h 712"/>
                <a:gd name="T6" fmla="*/ 479 w 755"/>
                <a:gd name="T7" fmla="*/ 614 h 712"/>
                <a:gd name="T8" fmla="*/ 701 w 755"/>
                <a:gd name="T9" fmla="*/ 187 h 712"/>
                <a:gd name="T10" fmla="*/ 415 w 755"/>
                <a:gd name="T11" fmla="*/ 342 h 712"/>
                <a:gd name="T12" fmla="*/ 150 w 755"/>
                <a:gd name="T13" fmla="*/ 187 h 7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55" h="712">
                  <a:moveTo>
                    <a:pt x="150" y="187"/>
                  </a:moveTo>
                  <a:cubicBezTo>
                    <a:pt x="82" y="191"/>
                    <a:pt x="16" y="317"/>
                    <a:pt x="8" y="365"/>
                  </a:cubicBezTo>
                  <a:cubicBezTo>
                    <a:pt x="0" y="413"/>
                    <a:pt x="123" y="587"/>
                    <a:pt x="123" y="587"/>
                  </a:cubicBezTo>
                  <a:cubicBezTo>
                    <a:pt x="123" y="587"/>
                    <a:pt x="266" y="712"/>
                    <a:pt x="479" y="614"/>
                  </a:cubicBezTo>
                  <a:cubicBezTo>
                    <a:pt x="692" y="516"/>
                    <a:pt x="755" y="374"/>
                    <a:pt x="701" y="187"/>
                  </a:cubicBezTo>
                  <a:cubicBezTo>
                    <a:pt x="647" y="0"/>
                    <a:pt x="568" y="330"/>
                    <a:pt x="415" y="342"/>
                  </a:cubicBezTo>
                  <a:cubicBezTo>
                    <a:pt x="262" y="354"/>
                    <a:pt x="218" y="183"/>
                    <a:pt x="150" y="187"/>
                  </a:cubicBez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3B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15053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1C92F3E2-27FE-C840-A2EE-389E4543E8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Question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3B7E2088-A0E5-EE41-8037-2C5B939E211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0" indent="0">
              <a:spcAft>
                <a:spcPts val="1800"/>
              </a:spcAft>
              <a:buFontTx/>
              <a:buNone/>
            </a:pPr>
            <a:r>
              <a:rPr lang="en-US" altLang="en-US" dirty="0"/>
              <a:t>If a pendulum has a large moment of inertia, its </a:t>
            </a:r>
            <a:r>
              <a:rPr lang="en-US" altLang="en-US" dirty="0">
                <a:solidFill>
                  <a:schemeClr val="accent2"/>
                </a:solidFill>
              </a:rPr>
              <a:t>period</a:t>
            </a:r>
            <a:r>
              <a:rPr lang="en-US" altLang="en-US" dirty="0"/>
              <a:t> is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dirty="0"/>
              <a:t>	</a:t>
            </a:r>
            <a:r>
              <a:rPr lang="en-US" altLang="en-US" dirty="0">
                <a:solidFill>
                  <a:schemeClr val="accent2"/>
                </a:solidFill>
              </a:rPr>
              <a:t>longer</a:t>
            </a:r>
            <a:r>
              <a:rPr lang="en-US" altLang="en-US" dirty="0"/>
              <a:t> than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dirty="0"/>
              <a:t>	the </a:t>
            </a:r>
            <a:r>
              <a:rPr lang="en-US" altLang="en-US" dirty="0">
                <a:solidFill>
                  <a:schemeClr val="accent2"/>
                </a:solidFill>
              </a:rPr>
              <a:t>same</a:t>
            </a:r>
            <a:r>
              <a:rPr lang="en-US" altLang="en-US" dirty="0"/>
              <a:t> as </a:t>
            </a:r>
          </a:p>
          <a:p>
            <a:pPr marL="0" indent="0">
              <a:spcAft>
                <a:spcPts val="1800"/>
              </a:spcAft>
              <a:buClr>
                <a:schemeClr val="accent2"/>
              </a:buClr>
              <a:buFontTx/>
              <a:buAutoNum type="alphaUcPeriod"/>
            </a:pPr>
            <a:r>
              <a:rPr lang="en-US" altLang="en-US" dirty="0"/>
              <a:t>	</a:t>
            </a:r>
            <a:r>
              <a:rPr lang="en-US" altLang="en-US" dirty="0">
                <a:solidFill>
                  <a:schemeClr val="accent2"/>
                </a:solidFill>
              </a:rPr>
              <a:t>shorter</a:t>
            </a:r>
            <a:r>
              <a:rPr lang="en-US" altLang="en-US" dirty="0"/>
              <a:t> than</a:t>
            </a:r>
          </a:p>
          <a:p>
            <a:pPr marL="0" indent="0">
              <a:buFontTx/>
              <a:buNone/>
            </a:pPr>
            <a:r>
              <a:rPr lang="en-US" altLang="en-US" dirty="0"/>
              <a:t>the period of a pendulum with a smaller moment of inertia.</a:t>
            </a:r>
          </a:p>
        </p:txBody>
      </p:sp>
      <p:grpSp>
        <p:nvGrpSpPr>
          <p:cNvPr id="26628" name="Group 1028">
            <a:extLst>
              <a:ext uri="{FF2B5EF4-FFF2-40B4-BE49-F238E27FC236}">
                <a16:creationId xmlns:a16="http://schemas.microsoft.com/office/drawing/2014/main" id="{BC900A48-B21C-4441-8EC6-26D894018A2D}"/>
              </a:ext>
            </a:extLst>
          </p:cNvPr>
          <p:cNvGrpSpPr>
            <a:grpSpLocks/>
          </p:cNvGrpSpPr>
          <p:nvPr/>
        </p:nvGrpSpPr>
        <p:grpSpPr bwMode="auto">
          <a:xfrm>
            <a:off x="6886575" y="2743200"/>
            <a:ext cx="657225" cy="1752600"/>
            <a:chOff x="4338" y="1728"/>
            <a:chExt cx="414" cy="1104"/>
          </a:xfrm>
        </p:grpSpPr>
        <p:sp>
          <p:nvSpPr>
            <p:cNvPr id="26632" name="Line 1029">
              <a:extLst>
                <a:ext uri="{FF2B5EF4-FFF2-40B4-BE49-F238E27FC236}">
                  <a16:creationId xmlns:a16="http://schemas.microsoft.com/office/drawing/2014/main" id="{0B020417-F88C-974F-B474-AD13290A59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38" y="1728"/>
              <a:ext cx="336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Oval 1030">
              <a:extLst>
                <a:ext uri="{FF2B5EF4-FFF2-40B4-BE49-F238E27FC236}">
                  <a16:creationId xmlns:a16="http://schemas.microsoft.com/office/drawing/2014/main" id="{34F0799D-A744-AD43-A675-7C8B15558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2688"/>
              <a:ext cx="144" cy="14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26629" name="Group 1031">
            <a:extLst>
              <a:ext uri="{FF2B5EF4-FFF2-40B4-BE49-F238E27FC236}">
                <a16:creationId xmlns:a16="http://schemas.microsoft.com/office/drawing/2014/main" id="{26CDBB7F-826E-954F-98A5-3B1241938588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2743200"/>
            <a:ext cx="1198563" cy="2044700"/>
            <a:chOff x="3360" y="1728"/>
            <a:chExt cx="755" cy="1288"/>
          </a:xfrm>
        </p:grpSpPr>
        <p:sp>
          <p:nvSpPr>
            <p:cNvPr id="26630" name="Line 1032">
              <a:extLst>
                <a:ext uri="{FF2B5EF4-FFF2-40B4-BE49-F238E27FC236}">
                  <a16:creationId xmlns:a16="http://schemas.microsoft.com/office/drawing/2014/main" id="{E52E0DA4-42B1-B94B-845E-BF30ADB607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56" y="1728"/>
              <a:ext cx="336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Freeform 1033">
              <a:extLst>
                <a:ext uri="{FF2B5EF4-FFF2-40B4-BE49-F238E27FC236}">
                  <a16:creationId xmlns:a16="http://schemas.microsoft.com/office/drawing/2014/main" id="{B4890C55-FB37-134A-B443-785477E44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2304"/>
              <a:ext cx="755" cy="712"/>
            </a:xfrm>
            <a:custGeom>
              <a:avLst/>
              <a:gdLst>
                <a:gd name="T0" fmla="*/ 150 w 755"/>
                <a:gd name="T1" fmla="*/ 187 h 712"/>
                <a:gd name="T2" fmla="*/ 8 w 755"/>
                <a:gd name="T3" fmla="*/ 365 h 712"/>
                <a:gd name="T4" fmla="*/ 123 w 755"/>
                <a:gd name="T5" fmla="*/ 587 h 712"/>
                <a:gd name="T6" fmla="*/ 479 w 755"/>
                <a:gd name="T7" fmla="*/ 614 h 712"/>
                <a:gd name="T8" fmla="*/ 701 w 755"/>
                <a:gd name="T9" fmla="*/ 187 h 712"/>
                <a:gd name="T10" fmla="*/ 415 w 755"/>
                <a:gd name="T11" fmla="*/ 342 h 712"/>
                <a:gd name="T12" fmla="*/ 150 w 755"/>
                <a:gd name="T13" fmla="*/ 187 h 7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55" h="712">
                  <a:moveTo>
                    <a:pt x="150" y="187"/>
                  </a:moveTo>
                  <a:cubicBezTo>
                    <a:pt x="82" y="191"/>
                    <a:pt x="16" y="317"/>
                    <a:pt x="8" y="365"/>
                  </a:cubicBezTo>
                  <a:cubicBezTo>
                    <a:pt x="0" y="413"/>
                    <a:pt x="123" y="587"/>
                    <a:pt x="123" y="587"/>
                  </a:cubicBezTo>
                  <a:cubicBezTo>
                    <a:pt x="123" y="587"/>
                    <a:pt x="266" y="712"/>
                    <a:pt x="479" y="614"/>
                  </a:cubicBezTo>
                  <a:cubicBezTo>
                    <a:pt x="692" y="516"/>
                    <a:pt x="755" y="374"/>
                    <a:pt x="701" y="187"/>
                  </a:cubicBezTo>
                  <a:cubicBezTo>
                    <a:pt x="647" y="0"/>
                    <a:pt x="568" y="330"/>
                    <a:pt x="415" y="342"/>
                  </a:cubicBezTo>
                  <a:cubicBezTo>
                    <a:pt x="262" y="354"/>
                    <a:pt x="218" y="183"/>
                    <a:pt x="150" y="187"/>
                  </a:cubicBez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3B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4563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24D07BF-8F75-3049-8C63-2D56F38BCA3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Pendulums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A7A8E8C-CCBD-4644-8554-03A6472464C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524000"/>
          </a:xfrm>
        </p:spPr>
        <p:txBody>
          <a:bodyPr/>
          <a:lstStyle/>
          <a:p>
            <a:pPr eaLnBrk="1" hangingPunct="1"/>
            <a:r>
              <a:rPr lang="en-US" altLang="en-US"/>
              <a:t>almost follow Hooke’s law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44B1187-D041-8948-9F35-507D28CB7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362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§ 13.5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FD4BC4A-58A0-864E-ACB1-2982F998FE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Angular Oscillators</a:t>
            </a:r>
          </a:p>
        </p:txBody>
      </p:sp>
      <p:sp>
        <p:nvSpPr>
          <p:cNvPr id="364547" name="Rectangle 3">
            <a:extLst>
              <a:ext uri="{FF2B5EF4-FFF2-40B4-BE49-F238E27FC236}">
                <a16:creationId xmlns:a16="http://schemas.microsoft.com/office/drawing/2014/main" id="{9B6346DE-0E7F-1744-8BEE-A9D134BFDE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772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Angular Hooke’s law:</a:t>
            </a:r>
          </a:p>
          <a:p>
            <a:pPr algn="ctr" eaLnBrk="1" hangingPunct="1">
              <a:buFont typeface="Symbol" pitchFamily="18" charset="2"/>
              <a:buNone/>
              <a:defRPr/>
            </a:pPr>
            <a:r>
              <a:rPr lang="en-US" sz="2800" i="1" dirty="0">
                <a:solidFill>
                  <a:schemeClr val="accent2"/>
                </a:solidFill>
                <a:latin typeface="Symbol" pitchFamily="18" charset="2"/>
              </a:rPr>
              <a:t>t</a:t>
            </a:r>
            <a:r>
              <a:rPr lang="en-US" sz="2800" dirty="0"/>
              <a:t> = </a:t>
            </a:r>
            <a:r>
              <a:rPr lang="en-US" sz="2800" dirty="0">
                <a:solidFill>
                  <a:schemeClr val="accent2"/>
                </a:solidFill>
              </a:rPr>
              <a:t>–</a:t>
            </a:r>
            <a:r>
              <a:rPr lang="en-US" sz="2800" i="1" dirty="0" err="1">
                <a:solidFill>
                  <a:schemeClr val="accent2"/>
                </a:solidFill>
                <a:latin typeface="Symbol" pitchFamily="18" charset="2"/>
              </a:rPr>
              <a:t>kq</a:t>
            </a:r>
            <a:endParaRPr lang="en-US" sz="2800" i="1" dirty="0">
              <a:latin typeface="Symbol" pitchFamily="18" charset="2"/>
            </a:endParaRPr>
          </a:p>
          <a:p>
            <a:pPr eaLnBrk="1" hangingPunct="1">
              <a:defRPr/>
            </a:pPr>
            <a:r>
              <a:rPr lang="en-US" sz="2800" dirty="0"/>
              <a:t>Angular Newton’s second law:</a:t>
            </a:r>
          </a:p>
          <a:p>
            <a:pPr algn="ctr" eaLnBrk="1" hangingPunct="1">
              <a:buFontTx/>
              <a:buNone/>
              <a:defRPr/>
            </a:pPr>
            <a:r>
              <a:rPr lang="en-US" sz="2800" i="1" dirty="0">
                <a:solidFill>
                  <a:schemeClr val="accent2"/>
                </a:solidFill>
                <a:latin typeface="Symbol" pitchFamily="18" charset="2"/>
              </a:rPr>
              <a:t>t</a:t>
            </a:r>
            <a:r>
              <a:rPr lang="en-US" sz="2800" dirty="0"/>
              <a:t> = </a:t>
            </a:r>
            <a:r>
              <a:rPr lang="en-US" sz="2800" i="1" dirty="0" err="1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sz="2800" i="1" dirty="0" err="1">
                <a:solidFill>
                  <a:schemeClr val="accent2"/>
                </a:solidFill>
                <a:latin typeface="Symbol" pitchFamily="18" charset="2"/>
              </a:rPr>
              <a:t>a</a:t>
            </a:r>
            <a:endParaRPr lang="en-US" sz="2800" dirty="0"/>
          </a:p>
          <a:p>
            <a:pPr eaLnBrk="1" hangingPunct="1">
              <a:defRPr/>
            </a:pPr>
            <a:r>
              <a:rPr lang="en-US" sz="2800" dirty="0"/>
              <a:t>So</a:t>
            </a:r>
          </a:p>
          <a:p>
            <a:pPr algn="ctr" eaLnBrk="1" hangingPunct="1">
              <a:buFontTx/>
              <a:buNone/>
              <a:defRPr/>
            </a:pPr>
            <a:r>
              <a:rPr lang="en-US" sz="2800" dirty="0">
                <a:solidFill>
                  <a:schemeClr val="accent2"/>
                </a:solidFill>
              </a:rPr>
              <a:t>–</a:t>
            </a:r>
            <a:r>
              <a:rPr lang="en-US" sz="2800" i="1" dirty="0" err="1">
                <a:solidFill>
                  <a:schemeClr val="accent2"/>
                </a:solidFill>
                <a:latin typeface="Symbol" pitchFamily="18" charset="2"/>
              </a:rPr>
              <a:t>kq</a:t>
            </a:r>
            <a:r>
              <a:rPr lang="en-US" sz="2800" dirty="0">
                <a:solidFill>
                  <a:schemeClr val="accent2"/>
                </a:solidFill>
              </a:rPr>
              <a:t> =</a:t>
            </a:r>
            <a:r>
              <a:rPr lang="en-US" sz="2800" dirty="0"/>
              <a:t> </a:t>
            </a:r>
            <a:r>
              <a:rPr lang="en-US" sz="2800" i="1" dirty="0" err="1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sz="2800" i="1" dirty="0" err="1">
                <a:solidFill>
                  <a:schemeClr val="accent2"/>
                </a:solidFill>
                <a:latin typeface="Symbol" pitchFamily="18" charset="2"/>
              </a:rPr>
              <a:t>a</a:t>
            </a:r>
            <a:endParaRPr lang="en-US" sz="2800" dirty="0"/>
          </a:p>
          <a:p>
            <a:pPr eaLnBrk="1" hangingPunct="1">
              <a:defRPr/>
            </a:pPr>
            <a:r>
              <a:rPr lang="en-US" sz="2800" dirty="0"/>
              <a:t>General Solution:</a:t>
            </a:r>
          </a:p>
          <a:p>
            <a:pPr algn="ctr" eaLnBrk="1" hangingPunct="1">
              <a:buFontTx/>
              <a:buNone/>
              <a:defRPr/>
            </a:pPr>
            <a:r>
              <a:rPr lang="en-US" sz="2800" i="1" dirty="0">
                <a:solidFill>
                  <a:schemeClr val="accent2"/>
                </a:solidFill>
                <a:latin typeface="Symbol" pitchFamily="18" charset="2"/>
              </a:rPr>
              <a:t>q</a:t>
            </a:r>
            <a:r>
              <a:rPr lang="en-US" sz="2800" dirty="0"/>
              <a:t> = </a:t>
            </a:r>
            <a:r>
              <a:rPr lang="en-US" sz="2800" dirty="0">
                <a:solidFill>
                  <a:schemeClr val="accent2"/>
                </a:solidFill>
                <a:latin typeface="Symbol" pitchFamily="18" charset="2"/>
              </a:rPr>
              <a:t>Q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cos</a:t>
            </a:r>
            <a:r>
              <a:rPr lang="en-US" sz="2800" dirty="0">
                <a:solidFill>
                  <a:schemeClr val="accent2"/>
                </a:solidFill>
              </a:rPr>
              <a:t>(</a:t>
            </a:r>
            <a:r>
              <a:rPr lang="en-US" sz="2800" i="1" dirty="0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sz="2800" i="1" dirty="0">
                <a:solidFill>
                  <a:schemeClr val="accent2"/>
                </a:solidFill>
              </a:rPr>
              <a:t>t</a:t>
            </a:r>
            <a:r>
              <a:rPr lang="en-US" sz="2800" dirty="0">
                <a:solidFill>
                  <a:schemeClr val="accent2"/>
                </a:solidFill>
              </a:rPr>
              <a:t> + </a:t>
            </a:r>
            <a:r>
              <a:rPr lang="en-US" sz="2800" i="1" dirty="0">
                <a:solidFill>
                  <a:schemeClr val="accent2"/>
                </a:solidFill>
                <a:latin typeface="Symbol" pitchFamily="18" charset="2"/>
              </a:rPr>
              <a:t>f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</a:p>
          <a:p>
            <a:pPr eaLnBrk="1" hangingPunct="1">
              <a:defRPr/>
            </a:pPr>
            <a:r>
              <a:rPr lang="en-US" sz="2800" dirty="0"/>
              <a:t>where </a:t>
            </a:r>
            <a:r>
              <a:rPr lang="en-US" sz="2800" i="1" dirty="0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sz="2800" baseline="30000" dirty="0">
                <a:solidFill>
                  <a:schemeClr val="accent2"/>
                </a:solidFill>
                <a:latin typeface="+mj-lt"/>
              </a:rPr>
              <a:t>2</a:t>
            </a:r>
            <a:r>
              <a:rPr lang="en-US" sz="2800" dirty="0"/>
              <a:t> = </a:t>
            </a:r>
            <a:r>
              <a:rPr lang="en-US" sz="2800" i="1" dirty="0">
                <a:solidFill>
                  <a:schemeClr val="accent2"/>
                </a:solidFill>
                <a:latin typeface="Symbol" pitchFamily="18" charset="2"/>
              </a:rPr>
              <a:t>k</a:t>
            </a:r>
            <a:r>
              <a:rPr lang="en-US" sz="2800" dirty="0">
                <a:solidFill>
                  <a:schemeClr val="accent2"/>
                </a:solidFill>
              </a:rPr>
              <a:t>/</a:t>
            </a:r>
            <a:r>
              <a:rPr lang="en-US" sz="2800" i="1" dirty="0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sz="2800" dirty="0">
                <a:solidFill>
                  <a:schemeClr val="tx2"/>
                </a:solidFill>
                <a:latin typeface="+mj-lt"/>
              </a:rPr>
              <a:t>; </a:t>
            </a:r>
            <a:r>
              <a:rPr lang="en-US" sz="2800" dirty="0">
                <a:solidFill>
                  <a:schemeClr val="accent2"/>
                </a:solidFill>
                <a:latin typeface="Symbol" pitchFamily="18" charset="2"/>
              </a:rPr>
              <a:t>Q</a:t>
            </a:r>
            <a:r>
              <a:rPr lang="en-US" sz="2800" dirty="0">
                <a:solidFill>
                  <a:schemeClr val="tx2"/>
                </a:solidFill>
                <a:latin typeface="+mj-lt"/>
              </a:rPr>
              <a:t> and </a:t>
            </a:r>
            <a:r>
              <a:rPr lang="en-US" sz="2800" i="1" dirty="0">
                <a:solidFill>
                  <a:schemeClr val="accent2"/>
                </a:solidFill>
                <a:latin typeface="Symbol" pitchFamily="18" charset="2"/>
              </a:rPr>
              <a:t>f</a:t>
            </a:r>
            <a:r>
              <a:rPr lang="en-US" sz="2800" dirty="0">
                <a:solidFill>
                  <a:schemeClr val="tx2"/>
                </a:solidFill>
                <a:latin typeface="+mj-lt"/>
              </a:rPr>
              <a:t> are constants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207556F-BE4F-E446-B2E1-06DE5B7FFDE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Simple Pendulum</a:t>
            </a:r>
          </a:p>
        </p:txBody>
      </p:sp>
      <p:grpSp>
        <p:nvGrpSpPr>
          <p:cNvPr id="10243" name="Group 21">
            <a:extLst>
              <a:ext uri="{FF2B5EF4-FFF2-40B4-BE49-F238E27FC236}">
                <a16:creationId xmlns:a16="http://schemas.microsoft.com/office/drawing/2014/main" id="{5C0295C8-39FD-4340-89BD-54593BD5E531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1524000"/>
            <a:ext cx="2005013" cy="3352800"/>
            <a:chOff x="864" y="960"/>
            <a:chExt cx="1263" cy="2112"/>
          </a:xfrm>
        </p:grpSpPr>
        <p:sp>
          <p:nvSpPr>
            <p:cNvPr id="10245" name="Line 4">
              <a:extLst>
                <a:ext uri="{FF2B5EF4-FFF2-40B4-BE49-F238E27FC236}">
                  <a16:creationId xmlns:a16="http://schemas.microsoft.com/office/drawing/2014/main" id="{F5240D81-F76B-244F-A9B9-D1E94194D1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0" cy="21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Line 5">
              <a:extLst>
                <a:ext uri="{FF2B5EF4-FFF2-40B4-BE49-F238E27FC236}">
                  <a16:creationId xmlns:a16="http://schemas.microsoft.com/office/drawing/2014/main" id="{63999446-4F51-9244-BABF-8C4826FB1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816" cy="17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" name="Oval 6">
              <a:extLst>
                <a:ext uri="{FF2B5EF4-FFF2-40B4-BE49-F238E27FC236}">
                  <a16:creationId xmlns:a16="http://schemas.microsoft.com/office/drawing/2014/main" id="{EBC95558-0745-924D-84BD-449D4E49F3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9" y="2732"/>
              <a:ext cx="192" cy="192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248" name="Text Box 7">
              <a:extLst>
                <a:ext uri="{FF2B5EF4-FFF2-40B4-BE49-F238E27FC236}">
                  <a16:creationId xmlns:a16="http://schemas.microsoft.com/office/drawing/2014/main" id="{3F0CAE5B-EDE9-3C4E-9740-95E56375A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881"/>
              <a:ext cx="2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  <a:latin typeface="Symbol" pitchFamily="2" charset="2"/>
                </a:rPr>
                <a:t>q</a:t>
              </a:r>
            </a:p>
          </p:txBody>
        </p:sp>
        <p:sp>
          <p:nvSpPr>
            <p:cNvPr id="10249" name="Arc 8">
              <a:extLst>
                <a:ext uri="{FF2B5EF4-FFF2-40B4-BE49-F238E27FC236}">
                  <a16:creationId xmlns:a16="http://schemas.microsoft.com/office/drawing/2014/main" id="{11BE65DD-EB8D-A54B-9C4E-86FE71979F1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864" y="1008"/>
              <a:ext cx="393" cy="912"/>
            </a:xfrm>
            <a:custGeom>
              <a:avLst/>
              <a:gdLst>
                <a:gd name="T0" fmla="*/ 0 w 8416"/>
                <a:gd name="T1" fmla="*/ 0 h 21600"/>
                <a:gd name="T2" fmla="*/ 0 w 8416"/>
                <a:gd name="T3" fmla="*/ 0 h 21600"/>
                <a:gd name="T4" fmla="*/ 0 w 8416"/>
                <a:gd name="T5" fmla="*/ 0 h 21600"/>
                <a:gd name="T6" fmla="*/ 0 60000 65536"/>
                <a:gd name="T7" fmla="*/ 0 60000 65536"/>
                <a:gd name="T8" fmla="*/ 0 60000 65536"/>
                <a:gd name="T9" fmla="*/ 0 w 8416"/>
                <a:gd name="T10" fmla="*/ 0 h 21600"/>
                <a:gd name="T11" fmla="*/ 8416 w 841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416" h="21600" fill="none" extrusionOk="0">
                  <a:moveTo>
                    <a:pt x="-1" y="0"/>
                  </a:moveTo>
                  <a:cubicBezTo>
                    <a:pt x="2891" y="0"/>
                    <a:pt x="5753" y="580"/>
                    <a:pt x="8416" y="1707"/>
                  </a:cubicBezTo>
                </a:path>
                <a:path w="8416" h="21600" stroke="0" extrusionOk="0">
                  <a:moveTo>
                    <a:pt x="-1" y="0"/>
                  </a:moveTo>
                  <a:cubicBezTo>
                    <a:pt x="2891" y="0"/>
                    <a:pt x="5753" y="580"/>
                    <a:pt x="8416" y="1707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en-US"/>
            </a:p>
          </p:txBody>
        </p:sp>
        <p:sp>
          <p:nvSpPr>
            <p:cNvPr id="10250" name="Text Box 9">
              <a:extLst>
                <a:ext uri="{FF2B5EF4-FFF2-40B4-BE49-F238E27FC236}">
                  <a16:creationId xmlns:a16="http://schemas.microsoft.com/office/drawing/2014/main" id="{7829C337-9C66-5147-BDA7-568C6755F1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124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</a:rPr>
                <a:t>L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251" name="Text Box 15">
              <a:extLst>
                <a:ext uri="{FF2B5EF4-FFF2-40B4-BE49-F238E27FC236}">
                  <a16:creationId xmlns:a16="http://schemas.microsoft.com/office/drawing/2014/main" id="{A0AEA0FA-0D7B-874C-96F1-71C4261E8D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640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</a:rPr>
                <a:t>m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10244" name="TextBox 10">
            <a:extLst>
              <a:ext uri="{FF2B5EF4-FFF2-40B4-BE49-F238E27FC236}">
                <a16:creationId xmlns:a16="http://schemas.microsoft.com/office/drawing/2014/main" id="{99F60C8C-4194-834B-9EDC-0A7F03EDA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105400"/>
            <a:ext cx="5613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0988" indent="-280988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800" b="0" dirty="0">
                <a:solidFill>
                  <a:schemeClr val="tx2"/>
                </a:solidFill>
              </a:rPr>
              <a:t>Massless, inextensible string/rod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800" b="0" dirty="0">
                <a:solidFill>
                  <a:schemeClr val="tx2"/>
                </a:solidFill>
              </a:rPr>
              <a:t>Point-mass bob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FD87396C-B7E3-3448-99CA-AC923FF114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08D9E620-BD1D-2649-BCE6-D5B1458AE3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The period of a </a:t>
            </a:r>
            <a:r>
              <a:rPr lang="en-US" altLang="en-US">
                <a:solidFill>
                  <a:schemeClr val="accent2"/>
                </a:solidFill>
              </a:rPr>
              <a:t>simple pendulum </a:t>
            </a:r>
            <a:r>
              <a:rPr lang="en-US" altLang="en-US"/>
              <a:t>depends on:</a:t>
            </a:r>
          </a:p>
          <a:p>
            <a:pPr marL="0" indent="0">
              <a:buClr>
                <a:schemeClr val="accent2"/>
              </a:buClr>
              <a:buFontTx/>
              <a:buAutoNum type="alphaLcPeriod"/>
            </a:pPr>
            <a:r>
              <a:rPr lang="en-US" altLang="en-US"/>
              <a:t>The  length </a:t>
            </a:r>
            <a:r>
              <a:rPr lang="en-US" altLang="en-US" i="1">
                <a:solidFill>
                  <a:schemeClr val="accent2"/>
                </a:solidFill>
              </a:rPr>
              <a:t>L</a:t>
            </a:r>
            <a:r>
              <a:rPr lang="en-US" altLang="en-US"/>
              <a:t>.</a:t>
            </a:r>
          </a:p>
          <a:p>
            <a:pPr marL="0" indent="0">
              <a:buClr>
                <a:schemeClr val="accent2"/>
              </a:buClr>
              <a:buFontTx/>
              <a:buAutoNum type="alphaLcPeriod"/>
            </a:pPr>
            <a:r>
              <a:rPr lang="en-US" altLang="en-US"/>
              <a:t>The mass </a:t>
            </a:r>
            <a:r>
              <a:rPr lang="en-US" altLang="en-US" i="1">
                <a:solidFill>
                  <a:schemeClr val="accent2"/>
                </a:solidFill>
              </a:rPr>
              <a:t>m</a:t>
            </a:r>
            <a:r>
              <a:rPr lang="en-US" altLang="en-US"/>
              <a:t>.</a:t>
            </a:r>
          </a:p>
          <a:p>
            <a:pPr marL="0" indent="0">
              <a:buClr>
                <a:schemeClr val="accent2"/>
              </a:buClr>
              <a:buFontTx/>
              <a:buAutoNum type="alphaLcPeriod"/>
            </a:pPr>
            <a:r>
              <a:rPr lang="en-US" altLang="en-US"/>
              <a:t>The maximum amplitude </a:t>
            </a:r>
            <a:r>
              <a:rPr lang="en-US" altLang="en-US">
                <a:solidFill>
                  <a:schemeClr val="accent2"/>
                </a:solidFill>
                <a:latin typeface="Symbol" pitchFamily="2" charset="2"/>
              </a:rPr>
              <a:t>Q</a:t>
            </a:r>
            <a:r>
              <a:rPr lang="en-US" altLang="en-US"/>
              <a:t>.</a:t>
            </a:r>
          </a:p>
          <a:p>
            <a:pPr marL="0" indent="0">
              <a:buClr>
                <a:schemeClr val="accent2"/>
              </a:buClr>
              <a:buFontTx/>
              <a:buAutoNum type="alphaLcPeriod"/>
            </a:pPr>
            <a:r>
              <a:rPr lang="en-US" altLang="en-US"/>
              <a:t>The gravitational field </a:t>
            </a:r>
            <a:r>
              <a:rPr lang="en-US" altLang="en-US" i="1">
                <a:solidFill>
                  <a:schemeClr val="accent2"/>
                </a:solidFill>
              </a:rPr>
              <a:t>g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E1F2037-B92B-AE4F-B408-27433C4DD5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Simple Pendulum Force</a:t>
            </a:r>
          </a:p>
        </p:txBody>
      </p:sp>
      <p:sp>
        <p:nvSpPr>
          <p:cNvPr id="365571" name="Rectangle 3">
            <a:extLst>
              <a:ext uri="{FF2B5EF4-FFF2-40B4-BE49-F238E27FC236}">
                <a16:creationId xmlns:a16="http://schemas.microsoft.com/office/drawing/2014/main" id="{2DCBA623-CA00-7B4A-B87C-6FE1E81ECF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822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>
                <a:solidFill>
                  <a:schemeClr val="accent2"/>
                </a:solidFill>
                <a:latin typeface="Symbol" pitchFamily="2" charset="2"/>
              </a:rPr>
              <a:t>S</a:t>
            </a:r>
            <a:r>
              <a:rPr lang="en-US" altLang="en-US" i="1" dirty="0">
                <a:solidFill>
                  <a:schemeClr val="accent2"/>
                </a:solidFill>
              </a:rPr>
              <a:t>F</a:t>
            </a:r>
            <a:r>
              <a:rPr lang="en-US" altLang="en-US" baseline="-25000" dirty="0">
                <a:solidFill>
                  <a:schemeClr val="accent2"/>
                </a:solidFill>
              </a:rPr>
              <a:t>⊥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chemeClr val="tx2"/>
                </a:solidFill>
              </a:rPr>
              <a:t>= –</a:t>
            </a:r>
            <a:r>
              <a:rPr lang="en-US" altLang="en-US" i="1" dirty="0">
                <a:solidFill>
                  <a:schemeClr val="tx2"/>
                </a:solidFill>
              </a:rPr>
              <a:t>w</a:t>
            </a:r>
            <a:r>
              <a:rPr lang="en-US" altLang="en-US" baseline="-25000" dirty="0">
                <a:solidFill>
                  <a:schemeClr val="tx2"/>
                </a:solidFill>
              </a:rPr>
              <a:t>⊥</a:t>
            </a:r>
            <a:r>
              <a:rPr lang="en-US" altLang="en-US" dirty="0">
                <a:solidFill>
                  <a:schemeClr val="tx2"/>
                </a:solidFill>
              </a:rPr>
              <a:t> = </a:t>
            </a:r>
            <a:r>
              <a:rPr lang="en-US" altLang="en-US" dirty="0">
                <a:solidFill>
                  <a:schemeClr val="accent2"/>
                </a:solidFill>
              </a:rPr>
              <a:t>–</a:t>
            </a:r>
            <a:r>
              <a:rPr lang="en-US" altLang="en-US" i="1" dirty="0">
                <a:solidFill>
                  <a:schemeClr val="accent2"/>
                </a:solidFill>
              </a:rPr>
              <a:t>mg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 err="1">
                <a:solidFill>
                  <a:schemeClr val="accent2"/>
                </a:solidFill>
              </a:rPr>
              <a:t>sin</a:t>
            </a:r>
            <a:r>
              <a:rPr lang="en-US" altLang="en-US" i="1" dirty="0" err="1">
                <a:solidFill>
                  <a:schemeClr val="accent2"/>
                </a:solidFill>
                <a:latin typeface="Symbol" pitchFamily="2" charset="2"/>
              </a:rPr>
              <a:t>q</a:t>
            </a:r>
            <a:endParaRPr lang="en-US" altLang="en-US" i="1" dirty="0">
              <a:latin typeface="Symbol" pitchFamily="2" charset="2"/>
            </a:endParaRPr>
          </a:p>
        </p:txBody>
      </p:sp>
      <p:sp>
        <p:nvSpPr>
          <p:cNvPr id="365578" name="Oval 10">
            <a:extLst>
              <a:ext uri="{FF2B5EF4-FFF2-40B4-BE49-F238E27FC236}">
                <a16:creationId xmlns:a16="http://schemas.microsoft.com/office/drawing/2014/main" id="{069F919A-D02C-1046-B5CF-7A3031F75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2766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grpSp>
        <p:nvGrpSpPr>
          <p:cNvPr id="14341" name="Group 21">
            <a:extLst>
              <a:ext uri="{FF2B5EF4-FFF2-40B4-BE49-F238E27FC236}">
                <a16:creationId xmlns:a16="http://schemas.microsoft.com/office/drawing/2014/main" id="{2D29F8C9-681B-0C4D-BD44-17914C4244BE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1524000"/>
            <a:ext cx="2005013" cy="3352800"/>
            <a:chOff x="864" y="960"/>
            <a:chExt cx="1263" cy="2112"/>
          </a:xfrm>
        </p:grpSpPr>
        <p:sp>
          <p:nvSpPr>
            <p:cNvPr id="14355" name="Line 4">
              <a:extLst>
                <a:ext uri="{FF2B5EF4-FFF2-40B4-BE49-F238E27FC236}">
                  <a16:creationId xmlns:a16="http://schemas.microsoft.com/office/drawing/2014/main" id="{2D757530-9E70-6546-9D3A-AFD4DAB22A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0" cy="21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6" name="Line 5">
              <a:extLst>
                <a:ext uri="{FF2B5EF4-FFF2-40B4-BE49-F238E27FC236}">
                  <a16:creationId xmlns:a16="http://schemas.microsoft.com/office/drawing/2014/main" id="{0029465C-FD7F-5D47-8F77-DAEB4BB8CE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816" cy="17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7" name="Oval 6">
              <a:extLst>
                <a:ext uri="{FF2B5EF4-FFF2-40B4-BE49-F238E27FC236}">
                  <a16:creationId xmlns:a16="http://schemas.microsoft.com/office/drawing/2014/main" id="{6CD188E3-1544-2440-90EA-9C2662AE1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9" y="2732"/>
              <a:ext cx="192" cy="192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4358" name="Text Box 7">
              <a:extLst>
                <a:ext uri="{FF2B5EF4-FFF2-40B4-BE49-F238E27FC236}">
                  <a16:creationId xmlns:a16="http://schemas.microsoft.com/office/drawing/2014/main" id="{7E7CAD3D-7F08-F44A-945C-D403F88A7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881"/>
              <a:ext cx="2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  <a:latin typeface="Symbol" pitchFamily="2" charset="2"/>
                </a:rPr>
                <a:t>q</a:t>
              </a:r>
            </a:p>
          </p:txBody>
        </p:sp>
        <p:sp>
          <p:nvSpPr>
            <p:cNvPr id="14359" name="Arc 8">
              <a:extLst>
                <a:ext uri="{FF2B5EF4-FFF2-40B4-BE49-F238E27FC236}">
                  <a16:creationId xmlns:a16="http://schemas.microsoft.com/office/drawing/2014/main" id="{CD6523D4-0BAA-D246-B1D8-6402D1B82445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864" y="1008"/>
              <a:ext cx="393" cy="912"/>
            </a:xfrm>
            <a:custGeom>
              <a:avLst/>
              <a:gdLst>
                <a:gd name="T0" fmla="*/ 0 w 8416"/>
                <a:gd name="T1" fmla="*/ 0 h 21600"/>
                <a:gd name="T2" fmla="*/ 0 w 8416"/>
                <a:gd name="T3" fmla="*/ 0 h 21600"/>
                <a:gd name="T4" fmla="*/ 0 w 8416"/>
                <a:gd name="T5" fmla="*/ 0 h 21600"/>
                <a:gd name="T6" fmla="*/ 0 60000 65536"/>
                <a:gd name="T7" fmla="*/ 0 60000 65536"/>
                <a:gd name="T8" fmla="*/ 0 60000 65536"/>
                <a:gd name="T9" fmla="*/ 0 w 8416"/>
                <a:gd name="T10" fmla="*/ 0 h 21600"/>
                <a:gd name="T11" fmla="*/ 8416 w 841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416" h="21600" fill="none" extrusionOk="0">
                  <a:moveTo>
                    <a:pt x="-1" y="0"/>
                  </a:moveTo>
                  <a:cubicBezTo>
                    <a:pt x="2891" y="0"/>
                    <a:pt x="5753" y="580"/>
                    <a:pt x="8416" y="1707"/>
                  </a:cubicBezTo>
                </a:path>
                <a:path w="8416" h="21600" stroke="0" extrusionOk="0">
                  <a:moveTo>
                    <a:pt x="-1" y="0"/>
                  </a:moveTo>
                  <a:cubicBezTo>
                    <a:pt x="2891" y="0"/>
                    <a:pt x="5753" y="580"/>
                    <a:pt x="8416" y="1707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0" name="Text Box 9">
              <a:extLst>
                <a:ext uri="{FF2B5EF4-FFF2-40B4-BE49-F238E27FC236}">
                  <a16:creationId xmlns:a16="http://schemas.microsoft.com/office/drawing/2014/main" id="{20903E30-781B-9646-9040-C771FC029F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124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 dirty="0">
                  <a:solidFill>
                    <a:schemeClr val="tx2"/>
                  </a:solidFill>
                </a:rPr>
                <a:t>L</a:t>
              </a:r>
              <a:endParaRPr lang="en-US" alt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14361" name="Text Box 15">
              <a:extLst>
                <a:ext uri="{FF2B5EF4-FFF2-40B4-BE49-F238E27FC236}">
                  <a16:creationId xmlns:a16="http://schemas.microsoft.com/office/drawing/2014/main" id="{66C7FB9F-4271-5E47-8B5D-5F39E1B927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640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 dirty="0">
                  <a:solidFill>
                    <a:schemeClr val="tx2"/>
                  </a:solidFill>
                </a:rPr>
                <a:t>m</a:t>
              </a:r>
              <a:endParaRPr lang="en-US" altLang="en-US" sz="18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7194" name="Group 26">
            <a:extLst>
              <a:ext uri="{FF2B5EF4-FFF2-40B4-BE49-F238E27FC236}">
                <a16:creationId xmlns:a16="http://schemas.microsoft.com/office/drawing/2014/main" id="{72D5B23B-1D35-E142-8FE5-0109066AEE47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2073275"/>
            <a:ext cx="2819400" cy="1355725"/>
            <a:chOff x="3456" y="1306"/>
            <a:chExt cx="1776" cy="854"/>
          </a:xfrm>
        </p:grpSpPr>
        <p:sp>
          <p:nvSpPr>
            <p:cNvPr id="14353" name="Line 11">
              <a:extLst>
                <a:ext uri="{FF2B5EF4-FFF2-40B4-BE49-F238E27FC236}">
                  <a16:creationId xmlns:a16="http://schemas.microsoft.com/office/drawing/2014/main" id="{E142A2FB-F8C2-0348-ACDF-F3A63F9B9A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306"/>
              <a:ext cx="393" cy="8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4" name="Text Box 16">
              <a:extLst>
                <a:ext uri="{FF2B5EF4-FFF2-40B4-BE49-F238E27FC236}">
                  <a16:creationId xmlns:a16="http://schemas.microsoft.com/office/drawing/2014/main" id="{299EDCEC-D2AC-B549-89E3-270727A020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1392"/>
              <a:ext cx="16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 dirty="0">
                  <a:solidFill>
                    <a:schemeClr val="tx2"/>
                  </a:solidFill>
                </a:rPr>
                <a:t>T = </a:t>
              </a:r>
              <a:r>
                <a:rPr lang="en-US" altLang="en-US" sz="2800" b="0" i="1" dirty="0" err="1">
                  <a:solidFill>
                    <a:schemeClr val="tx2"/>
                  </a:solidFill>
                </a:rPr>
                <a:t>w</a:t>
              </a:r>
              <a:r>
                <a:rPr lang="en-US" altLang="en-US" sz="2800" b="0" baseline="-25000" dirty="0" err="1">
                  <a:solidFill>
                    <a:schemeClr val="tx2"/>
                  </a:solidFill>
                </a:rPr>
                <a:t>R</a:t>
              </a:r>
              <a:r>
                <a:rPr lang="en-US" altLang="en-US" sz="2800" b="0" dirty="0">
                  <a:solidFill>
                    <a:schemeClr val="tx2"/>
                  </a:solidFill>
                </a:rPr>
                <a:t> + </a:t>
              </a:r>
              <a:r>
                <a:rPr lang="en-US" altLang="en-US" sz="2800" b="0" i="1" dirty="0">
                  <a:solidFill>
                    <a:schemeClr val="tx2"/>
                  </a:solidFill>
                </a:rPr>
                <a:t>mv</a:t>
              </a:r>
              <a:r>
                <a:rPr lang="en-US" altLang="en-US" sz="2800" b="0" baseline="30000" dirty="0">
                  <a:solidFill>
                    <a:schemeClr val="tx2"/>
                  </a:solidFill>
                </a:rPr>
                <a:t>2</a:t>
              </a:r>
              <a:r>
                <a:rPr lang="en-US" altLang="en-US" sz="2800" b="0" dirty="0">
                  <a:solidFill>
                    <a:schemeClr val="tx2"/>
                  </a:solidFill>
                </a:rPr>
                <a:t>/</a:t>
              </a:r>
              <a:r>
                <a:rPr lang="en-US" altLang="en-US" sz="2800" b="0" i="1" dirty="0">
                  <a:solidFill>
                    <a:schemeClr val="tx2"/>
                  </a:solidFill>
                </a:rPr>
                <a:t>L</a:t>
              </a:r>
              <a:endParaRPr lang="en-US" altLang="en-US" sz="18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B86BA7DD-2535-C940-AE69-CDFFBB894A8E}"/>
              </a:ext>
            </a:extLst>
          </p:cNvPr>
          <p:cNvGrpSpPr>
            <a:grpSpLocks/>
          </p:cNvGrpSpPr>
          <p:nvPr/>
        </p:nvGrpSpPr>
        <p:grpSpPr bwMode="auto">
          <a:xfrm>
            <a:off x="4830763" y="3429000"/>
            <a:ext cx="1341437" cy="1295400"/>
            <a:chOff x="3043" y="2160"/>
            <a:chExt cx="845" cy="816"/>
          </a:xfrm>
        </p:grpSpPr>
        <p:sp>
          <p:nvSpPr>
            <p:cNvPr id="14351" name="Line 12">
              <a:extLst>
                <a:ext uri="{FF2B5EF4-FFF2-40B4-BE49-F238E27FC236}">
                  <a16:creationId xmlns:a16="http://schemas.microsoft.com/office/drawing/2014/main" id="{73E4D5EA-0655-964E-9E99-4DE9114312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0" y="2160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Text Box 17">
              <a:extLst>
                <a:ext uri="{FF2B5EF4-FFF2-40B4-BE49-F238E27FC236}">
                  <a16:creationId xmlns:a16="http://schemas.microsoft.com/office/drawing/2014/main" id="{FA94FFC6-8B1A-3A41-88E6-B5027A01E6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3" y="2448"/>
              <a:ext cx="84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 dirty="0">
                  <a:solidFill>
                    <a:schemeClr val="tx2"/>
                  </a:solidFill>
                </a:rPr>
                <a:t>w</a:t>
              </a:r>
              <a:r>
                <a:rPr lang="en-US" altLang="en-US" sz="2800" b="0" dirty="0">
                  <a:solidFill>
                    <a:schemeClr val="tx2"/>
                  </a:solidFill>
                </a:rPr>
                <a:t> = </a:t>
              </a:r>
              <a:r>
                <a:rPr lang="en-US" altLang="en-US" sz="2800" b="0" i="1" dirty="0">
                  <a:solidFill>
                    <a:schemeClr val="tx2"/>
                  </a:solidFill>
                </a:rPr>
                <a:t>mg</a:t>
              </a:r>
              <a:endParaRPr lang="en-US" altLang="en-US" sz="18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5" name="Group 26">
            <a:extLst>
              <a:ext uri="{FF2B5EF4-FFF2-40B4-BE49-F238E27FC236}">
                <a16:creationId xmlns:a16="http://schemas.microsoft.com/office/drawing/2014/main" id="{77EB6385-E086-494E-9C7D-801592C440FD}"/>
              </a:ext>
            </a:extLst>
          </p:cNvPr>
          <p:cNvGrpSpPr>
            <a:grpSpLocks/>
          </p:cNvGrpSpPr>
          <p:nvPr/>
        </p:nvGrpSpPr>
        <p:grpSpPr bwMode="auto">
          <a:xfrm>
            <a:off x="6053138" y="3425825"/>
            <a:ext cx="2714625" cy="1557338"/>
            <a:chOff x="3813" y="2158"/>
            <a:chExt cx="1710" cy="981"/>
          </a:xfrm>
        </p:grpSpPr>
        <p:sp>
          <p:nvSpPr>
            <p:cNvPr id="14345" name="Text Box 19">
              <a:extLst>
                <a:ext uri="{FF2B5EF4-FFF2-40B4-BE49-F238E27FC236}">
                  <a16:creationId xmlns:a16="http://schemas.microsoft.com/office/drawing/2014/main" id="{5B1278A3-1DB7-9648-AB17-EA9A59CE7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3" y="2433"/>
              <a:ext cx="25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  <a:latin typeface="Symbol" pitchFamily="2" charset="2"/>
                </a:rPr>
                <a:t>q</a:t>
              </a:r>
            </a:p>
          </p:txBody>
        </p:sp>
        <p:grpSp>
          <p:nvGrpSpPr>
            <p:cNvPr id="14346" name="Group 25">
              <a:extLst>
                <a:ext uri="{FF2B5EF4-FFF2-40B4-BE49-F238E27FC236}">
                  <a16:creationId xmlns:a16="http://schemas.microsoft.com/office/drawing/2014/main" id="{11C1F174-A909-AD4E-A64C-BE8F40B5F3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8" y="2158"/>
              <a:ext cx="1675" cy="981"/>
              <a:chOff x="3848" y="2158"/>
              <a:chExt cx="1675" cy="981"/>
            </a:xfrm>
          </p:grpSpPr>
          <p:sp>
            <p:nvSpPr>
              <p:cNvPr id="14347" name="Line 14">
                <a:extLst>
                  <a:ext uri="{FF2B5EF4-FFF2-40B4-BE49-F238E27FC236}">
                    <a16:creationId xmlns:a16="http://schemas.microsoft.com/office/drawing/2014/main" id="{113862B8-5CC8-CA4B-9ECD-C9BC8519EC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940" y="2748"/>
                <a:ext cx="133" cy="30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lgDash"/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48" name="Text Box 18">
                <a:extLst>
                  <a:ext uri="{FF2B5EF4-FFF2-40B4-BE49-F238E27FC236}">
                    <a16:creationId xmlns:a16="http://schemas.microsoft.com/office/drawing/2014/main" id="{613F655C-0B4B-E346-8BC5-C8F19E4991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3" y="2812"/>
                <a:ext cx="153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b="0" i="1" dirty="0">
                    <a:solidFill>
                      <a:schemeClr val="tx2"/>
                    </a:solidFill>
                  </a:rPr>
                  <a:t>w</a:t>
                </a:r>
                <a:r>
                  <a:rPr lang="en-US" altLang="en-US" sz="2800" b="0" baseline="-25000" dirty="0">
                    <a:solidFill>
                      <a:schemeClr val="tx2"/>
                    </a:solidFill>
                  </a:rPr>
                  <a:t>⊥</a:t>
                </a:r>
                <a:r>
                  <a:rPr lang="en-US" altLang="en-US" sz="2800" b="0" dirty="0">
                    <a:solidFill>
                      <a:schemeClr val="tx2"/>
                    </a:solidFill>
                  </a:rPr>
                  <a:t> = </a:t>
                </a:r>
                <a:r>
                  <a:rPr lang="en-US" altLang="en-US" sz="2800" b="0" i="1" dirty="0">
                    <a:solidFill>
                      <a:schemeClr val="tx2"/>
                    </a:solidFill>
                  </a:rPr>
                  <a:t>mg </a:t>
                </a:r>
                <a:r>
                  <a:rPr lang="en-US" altLang="en-US" sz="2800" b="0" dirty="0" err="1">
                    <a:solidFill>
                      <a:schemeClr val="tx2"/>
                    </a:solidFill>
                  </a:rPr>
                  <a:t>sin</a:t>
                </a:r>
                <a:r>
                  <a:rPr lang="en-US" altLang="en-US" sz="2800" b="0" i="1" dirty="0" err="1">
                    <a:solidFill>
                      <a:schemeClr val="tx2"/>
                    </a:solidFill>
                    <a:latin typeface="Symbol" pitchFamily="2" charset="2"/>
                  </a:rPr>
                  <a:t>q</a:t>
                </a:r>
                <a:endParaRPr lang="en-US" altLang="en-US" sz="18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14349" name="Line 13">
                <a:extLst>
                  <a:ext uri="{FF2B5EF4-FFF2-40B4-BE49-F238E27FC236}">
                    <a16:creationId xmlns:a16="http://schemas.microsoft.com/office/drawing/2014/main" id="{0588FCC6-BBDB-1645-AC1C-58BE049C52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48" y="2158"/>
                <a:ext cx="302" cy="67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lgDash"/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0" name="Text Box 20">
                <a:extLst>
                  <a:ext uri="{FF2B5EF4-FFF2-40B4-BE49-F238E27FC236}">
                    <a16:creationId xmlns:a16="http://schemas.microsoft.com/office/drawing/2014/main" id="{450B87C9-D049-4E4B-8A53-2671811341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7" y="2265"/>
                <a:ext cx="153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b="0" i="1" dirty="0" err="1">
                    <a:solidFill>
                      <a:schemeClr val="tx2"/>
                    </a:solidFill>
                  </a:rPr>
                  <a:t>w</a:t>
                </a:r>
                <a:r>
                  <a:rPr lang="en-US" altLang="en-US" sz="2800" b="0" baseline="-25000" dirty="0" err="1">
                    <a:solidFill>
                      <a:schemeClr val="tx2"/>
                    </a:solidFill>
                  </a:rPr>
                  <a:t>R</a:t>
                </a:r>
                <a:r>
                  <a:rPr lang="en-US" altLang="en-US" sz="2800" b="0" dirty="0">
                    <a:solidFill>
                      <a:schemeClr val="tx2"/>
                    </a:solidFill>
                  </a:rPr>
                  <a:t> = </a:t>
                </a:r>
                <a:r>
                  <a:rPr lang="en-US" altLang="en-US" sz="2800" b="0" i="1" dirty="0">
                    <a:solidFill>
                      <a:schemeClr val="tx2"/>
                    </a:solidFill>
                  </a:rPr>
                  <a:t>mg </a:t>
                </a:r>
                <a:r>
                  <a:rPr lang="en-US" altLang="en-US" sz="2800" b="0" dirty="0" err="1">
                    <a:solidFill>
                      <a:schemeClr val="tx2"/>
                    </a:solidFill>
                  </a:rPr>
                  <a:t>cos</a:t>
                </a:r>
                <a:r>
                  <a:rPr lang="en-US" altLang="en-US" sz="2800" b="0" i="1" dirty="0" err="1">
                    <a:solidFill>
                      <a:schemeClr val="tx2"/>
                    </a:solidFill>
                    <a:latin typeface="Symbol" pitchFamily="2" charset="2"/>
                  </a:rPr>
                  <a:t>q</a:t>
                </a:r>
                <a:endParaRPr lang="en-US" altLang="en-US" sz="1800" dirty="0">
                  <a:solidFill>
                    <a:schemeClr val="tx2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1" grpId="0" build="p" autoUpdateAnimBg="0"/>
      <p:bldP spid="3655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D2CA8A0-6295-254F-A0E4-5FABF3FCBE6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Simple Pendulum Torque</a:t>
            </a:r>
          </a:p>
        </p:txBody>
      </p:sp>
      <p:sp>
        <p:nvSpPr>
          <p:cNvPr id="365571" name="Rectangle 3">
            <a:extLst>
              <a:ext uri="{FF2B5EF4-FFF2-40B4-BE49-F238E27FC236}">
                <a16:creationId xmlns:a16="http://schemas.microsoft.com/office/drawing/2014/main" id="{33B23551-9E23-1D4A-A997-7547F2FD164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657600" y="1600200"/>
            <a:ext cx="4648200" cy="182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>
                <a:solidFill>
                  <a:schemeClr val="tx1"/>
                </a:solidFill>
                <a:latin typeface="Symbol" pitchFamily="2" charset="2"/>
              </a:rPr>
              <a:t>S</a:t>
            </a:r>
            <a:r>
              <a:rPr lang="en-US" altLang="en-US" i="1" dirty="0">
                <a:solidFill>
                  <a:schemeClr val="tx1"/>
                </a:solidFill>
              </a:rPr>
              <a:t>F</a:t>
            </a:r>
            <a:r>
              <a:rPr lang="en-US" altLang="en-US" baseline="-25000" dirty="0">
                <a:solidFill>
                  <a:schemeClr val="tx1"/>
                </a:solidFill>
              </a:rPr>
              <a:t>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/>
              <a:t>= –</a:t>
            </a:r>
            <a:r>
              <a:rPr lang="en-US" altLang="en-US" i="1" dirty="0" err="1"/>
              <a:t>w</a:t>
            </a:r>
            <a:r>
              <a:rPr lang="en-US" altLang="en-US" baseline="-25000" dirty="0" err="1"/>
              <a:t>T</a:t>
            </a:r>
            <a:r>
              <a:rPr lang="en-US" altLang="en-US" dirty="0"/>
              <a:t> = </a:t>
            </a:r>
            <a:r>
              <a:rPr lang="en-US" altLang="en-US" dirty="0">
                <a:solidFill>
                  <a:schemeClr val="accent2"/>
                </a:solidFill>
              </a:rPr>
              <a:t>–</a:t>
            </a:r>
            <a:r>
              <a:rPr lang="en-US" altLang="en-US" i="1" dirty="0">
                <a:solidFill>
                  <a:schemeClr val="accent2"/>
                </a:solidFill>
              </a:rPr>
              <a:t>mg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 err="1">
                <a:solidFill>
                  <a:schemeClr val="accent2"/>
                </a:solidFill>
              </a:rPr>
              <a:t>sin</a:t>
            </a:r>
            <a:r>
              <a:rPr lang="en-US" altLang="en-US" i="1" dirty="0" err="1">
                <a:solidFill>
                  <a:schemeClr val="accent2"/>
                </a:solidFill>
                <a:latin typeface="Symbol" pitchFamily="2" charset="2"/>
              </a:rPr>
              <a:t>q</a:t>
            </a:r>
            <a:endParaRPr lang="en-US" altLang="en-US" i="1" dirty="0">
              <a:solidFill>
                <a:schemeClr val="accent2"/>
              </a:solidFill>
              <a:latin typeface="Symbol" pitchFamily="2" charset="2"/>
            </a:endParaRPr>
          </a:p>
          <a:p>
            <a:pPr eaLnBrk="1" hangingPunct="1">
              <a:buFont typeface="Symbol" pitchFamily="2" charset="2"/>
              <a:buChar char="t"/>
            </a:pPr>
            <a:r>
              <a:rPr lang="en-US" altLang="en-US" i="1" dirty="0">
                <a:solidFill>
                  <a:schemeClr val="tx1"/>
                </a:solidFill>
              </a:rPr>
              <a:t>= </a:t>
            </a:r>
            <a:r>
              <a:rPr lang="en-US" altLang="en-US" i="1" dirty="0">
                <a:solidFill>
                  <a:schemeClr val="accent2"/>
                </a:solidFill>
              </a:rPr>
              <a:t>L</a:t>
            </a:r>
            <a:r>
              <a:rPr lang="en-US" altLang="en-US" i="1" dirty="0">
                <a:solidFill>
                  <a:schemeClr val="tx1"/>
                </a:solidFill>
              </a:rPr>
              <a:t>F</a:t>
            </a:r>
            <a:r>
              <a:rPr lang="en-US" altLang="en-US" baseline="-25000" dirty="0">
                <a:solidFill>
                  <a:schemeClr val="tx1"/>
                </a:solidFill>
              </a:rPr>
              <a:t>T</a:t>
            </a:r>
            <a:r>
              <a:rPr lang="en-US" altLang="en-US" i="1" dirty="0">
                <a:solidFill>
                  <a:schemeClr val="tx1"/>
                </a:solidFill>
              </a:rPr>
              <a:t> = –</a:t>
            </a:r>
            <a:r>
              <a:rPr lang="en-US" altLang="en-US" i="1" dirty="0">
                <a:solidFill>
                  <a:schemeClr val="accent2"/>
                </a:solidFill>
              </a:rPr>
              <a:t>L</a:t>
            </a:r>
            <a:r>
              <a:rPr lang="en-US" altLang="en-US" i="1" dirty="0">
                <a:solidFill>
                  <a:schemeClr val="tx1"/>
                </a:solidFill>
              </a:rPr>
              <a:t> mg </a:t>
            </a:r>
            <a:r>
              <a:rPr lang="en-US" altLang="en-US" dirty="0" err="1">
                <a:solidFill>
                  <a:schemeClr val="tx1"/>
                </a:solidFill>
              </a:rPr>
              <a:t>sin</a:t>
            </a:r>
            <a:r>
              <a:rPr lang="en-US" altLang="en-US" i="1" dirty="0" err="1">
                <a:solidFill>
                  <a:schemeClr val="tx1"/>
                </a:solidFill>
                <a:latin typeface="Symbol" pitchFamily="2" charset="2"/>
              </a:rPr>
              <a:t>q</a:t>
            </a:r>
            <a:endParaRPr lang="en-US" altLang="en-US" i="1" dirty="0">
              <a:solidFill>
                <a:schemeClr val="tx1"/>
              </a:solidFill>
            </a:endParaRPr>
          </a:p>
          <a:p>
            <a:pPr eaLnBrk="1" hangingPunct="1">
              <a:buFont typeface="Symbol" pitchFamily="2" charset="2"/>
              <a:buNone/>
            </a:pPr>
            <a:r>
              <a:rPr lang="en-US" altLang="en-US" dirty="0">
                <a:solidFill>
                  <a:schemeClr val="tx2"/>
                </a:solidFill>
              </a:rPr>
              <a:t>Restoring torque</a:t>
            </a:r>
            <a:endParaRPr lang="en-US" altLang="en-US" i="1" dirty="0">
              <a:solidFill>
                <a:schemeClr val="tx2"/>
              </a:solidFill>
            </a:endParaRPr>
          </a:p>
        </p:txBody>
      </p:sp>
      <p:grpSp>
        <p:nvGrpSpPr>
          <p:cNvPr id="16388" name="Group 21">
            <a:extLst>
              <a:ext uri="{FF2B5EF4-FFF2-40B4-BE49-F238E27FC236}">
                <a16:creationId xmlns:a16="http://schemas.microsoft.com/office/drawing/2014/main" id="{6BE771D1-B09F-E443-9CE8-709858C6D6FA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1524000"/>
            <a:ext cx="2005013" cy="3352800"/>
            <a:chOff x="864" y="960"/>
            <a:chExt cx="1263" cy="2112"/>
          </a:xfrm>
        </p:grpSpPr>
        <p:sp>
          <p:nvSpPr>
            <p:cNvPr id="16389" name="Line 4">
              <a:extLst>
                <a:ext uri="{FF2B5EF4-FFF2-40B4-BE49-F238E27FC236}">
                  <a16:creationId xmlns:a16="http://schemas.microsoft.com/office/drawing/2014/main" id="{50B85CB5-94C5-C146-9981-41022CE30A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0" cy="21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" name="Line 5">
              <a:extLst>
                <a:ext uri="{FF2B5EF4-FFF2-40B4-BE49-F238E27FC236}">
                  <a16:creationId xmlns:a16="http://schemas.microsoft.com/office/drawing/2014/main" id="{D8F1CFD0-4BE7-C345-8CD8-38DF7DA898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816" cy="17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1" name="Oval 6">
              <a:extLst>
                <a:ext uri="{FF2B5EF4-FFF2-40B4-BE49-F238E27FC236}">
                  <a16:creationId xmlns:a16="http://schemas.microsoft.com/office/drawing/2014/main" id="{45D9A545-47FD-E24B-BE7D-EEE2BE588C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9" y="2732"/>
              <a:ext cx="192" cy="192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392" name="Text Box 7">
              <a:extLst>
                <a:ext uri="{FF2B5EF4-FFF2-40B4-BE49-F238E27FC236}">
                  <a16:creationId xmlns:a16="http://schemas.microsoft.com/office/drawing/2014/main" id="{D9DB66EC-98D7-AB4E-BAFA-89F19A5E9D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881"/>
              <a:ext cx="29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 dirty="0">
                  <a:solidFill>
                    <a:schemeClr val="tx2"/>
                  </a:solidFill>
                  <a:latin typeface="Symbol" pitchFamily="2" charset="2"/>
                </a:rPr>
                <a:t>q</a:t>
              </a:r>
            </a:p>
          </p:txBody>
        </p:sp>
        <p:sp>
          <p:nvSpPr>
            <p:cNvPr id="16393" name="Arc 8">
              <a:extLst>
                <a:ext uri="{FF2B5EF4-FFF2-40B4-BE49-F238E27FC236}">
                  <a16:creationId xmlns:a16="http://schemas.microsoft.com/office/drawing/2014/main" id="{B116B7D2-4FA3-314C-B3DA-463593CCF30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864" y="1008"/>
              <a:ext cx="393" cy="912"/>
            </a:xfrm>
            <a:custGeom>
              <a:avLst/>
              <a:gdLst>
                <a:gd name="T0" fmla="*/ 0 w 8416"/>
                <a:gd name="T1" fmla="*/ 0 h 21600"/>
                <a:gd name="T2" fmla="*/ 0 w 8416"/>
                <a:gd name="T3" fmla="*/ 0 h 21600"/>
                <a:gd name="T4" fmla="*/ 0 w 8416"/>
                <a:gd name="T5" fmla="*/ 0 h 21600"/>
                <a:gd name="T6" fmla="*/ 0 60000 65536"/>
                <a:gd name="T7" fmla="*/ 0 60000 65536"/>
                <a:gd name="T8" fmla="*/ 0 60000 65536"/>
                <a:gd name="T9" fmla="*/ 0 w 8416"/>
                <a:gd name="T10" fmla="*/ 0 h 21600"/>
                <a:gd name="T11" fmla="*/ 8416 w 841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416" h="21600" fill="none" extrusionOk="0">
                  <a:moveTo>
                    <a:pt x="-1" y="0"/>
                  </a:moveTo>
                  <a:cubicBezTo>
                    <a:pt x="2891" y="0"/>
                    <a:pt x="5753" y="580"/>
                    <a:pt x="8416" y="1707"/>
                  </a:cubicBezTo>
                </a:path>
                <a:path w="8416" h="21600" stroke="0" extrusionOk="0">
                  <a:moveTo>
                    <a:pt x="-1" y="0"/>
                  </a:moveTo>
                  <a:cubicBezTo>
                    <a:pt x="2891" y="0"/>
                    <a:pt x="5753" y="580"/>
                    <a:pt x="8416" y="1707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" name="Text Box 9">
              <a:extLst>
                <a:ext uri="{FF2B5EF4-FFF2-40B4-BE49-F238E27FC236}">
                  <a16:creationId xmlns:a16="http://schemas.microsoft.com/office/drawing/2014/main" id="{6A507A66-672B-1145-92A6-F2536D59CC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124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 dirty="0">
                  <a:solidFill>
                    <a:schemeClr val="tx2"/>
                  </a:solidFill>
                </a:rPr>
                <a:t>L</a:t>
              </a:r>
              <a:endParaRPr lang="en-US" alt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16395" name="Text Box 15">
              <a:extLst>
                <a:ext uri="{FF2B5EF4-FFF2-40B4-BE49-F238E27FC236}">
                  <a16:creationId xmlns:a16="http://schemas.microsoft.com/office/drawing/2014/main" id="{72D9CA32-7E11-2640-83AD-49BD918602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640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 dirty="0">
                  <a:solidFill>
                    <a:schemeClr val="tx2"/>
                  </a:solidFill>
                </a:rPr>
                <a:t>m</a:t>
              </a:r>
              <a:endParaRPr lang="en-US" altLang="en-US" sz="1800" dirty="0">
                <a:solidFill>
                  <a:schemeClr val="tx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D5791EC-97A1-4545-AEF6-BBEC3EF52D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Small Angle Approximation</a:t>
            </a:r>
          </a:p>
        </p:txBody>
      </p:sp>
      <p:sp>
        <p:nvSpPr>
          <p:cNvPr id="366595" name="Rectangle 3">
            <a:extLst>
              <a:ext uri="{FF2B5EF4-FFF2-40B4-BE49-F238E27FC236}">
                <a16:creationId xmlns:a16="http://schemas.microsoft.com/office/drawing/2014/main" id="{1EAA4A20-1A68-F44F-9420-6A816BAB5E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9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>
                <a:solidFill>
                  <a:schemeClr val="tx2"/>
                </a:solidFill>
              </a:rPr>
              <a:t>For small </a:t>
            </a:r>
            <a:r>
              <a:rPr lang="en-US" altLang="en-US" i="1" dirty="0">
                <a:solidFill>
                  <a:schemeClr val="tx2"/>
                </a:solidFill>
                <a:latin typeface="Symbol" pitchFamily="2" charset="2"/>
              </a:rPr>
              <a:t>q</a:t>
            </a:r>
            <a:r>
              <a:rPr lang="en-US" altLang="en-US" dirty="0">
                <a:solidFill>
                  <a:schemeClr val="tx2"/>
                </a:solidFill>
              </a:rPr>
              <a:t> (in radians)</a:t>
            </a:r>
          </a:p>
          <a:p>
            <a:pPr algn="ctr" eaLnBrk="1" hangingPunct="1">
              <a:buFontTx/>
              <a:buNone/>
            </a:pPr>
            <a:r>
              <a:rPr lang="en-US" altLang="en-US" i="1" dirty="0">
                <a:solidFill>
                  <a:schemeClr val="accent2"/>
                </a:solidFill>
                <a:latin typeface="Symbol" pitchFamily="2" charset="2"/>
              </a:rPr>
              <a:t>q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>
                <a:solidFill>
                  <a:schemeClr val="accent2"/>
                </a:solidFill>
                <a:sym typeface="Symbol" pitchFamily="2" charset="2"/>
              </a:rPr>
              <a:t> sin </a:t>
            </a:r>
            <a:r>
              <a:rPr lang="en-US" altLang="en-US" i="1" dirty="0">
                <a:solidFill>
                  <a:schemeClr val="accent2"/>
                </a:solidFill>
                <a:latin typeface="Symbol" pitchFamily="2" charset="2"/>
                <a:sym typeface="Symbol" pitchFamily="2" charset="2"/>
              </a:rPr>
              <a:t>q</a:t>
            </a:r>
            <a:r>
              <a:rPr lang="en-US" altLang="en-US" dirty="0">
                <a:solidFill>
                  <a:schemeClr val="accent2"/>
                </a:solidFill>
                <a:sym typeface="Symbol" pitchFamily="2" charset="2"/>
              </a:rPr>
              <a:t>  tan </a:t>
            </a:r>
            <a:r>
              <a:rPr lang="en-US" altLang="en-US" i="1" dirty="0">
                <a:solidFill>
                  <a:schemeClr val="accent2"/>
                </a:solidFill>
                <a:latin typeface="Symbol" pitchFamily="2" charset="2"/>
                <a:sym typeface="Symbol" pitchFamily="2" charset="2"/>
              </a:rPr>
              <a:t>q</a:t>
            </a:r>
            <a:endParaRPr lang="en-US" altLang="en-US" dirty="0">
              <a:solidFill>
                <a:schemeClr val="accent2"/>
              </a:solidFill>
              <a:sym typeface="Symbol" pitchFamily="2" charset="2"/>
            </a:endParaRP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A367C51B-B5BE-674A-B98F-6A4368DE65E6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048000"/>
            <a:ext cx="8229600" cy="3521075"/>
            <a:chOff x="336" y="1920"/>
            <a:chExt cx="5184" cy="2218"/>
          </a:xfrm>
        </p:grpSpPr>
        <p:pic>
          <p:nvPicPr>
            <p:cNvPr id="18437" name="Picture 14" descr="&#10;angles.gif                                                     0039DEE3Powermac                       C2C522CE:">
              <a:extLst>
                <a:ext uri="{FF2B5EF4-FFF2-40B4-BE49-F238E27FC236}">
                  <a16:creationId xmlns:a16="http://schemas.microsoft.com/office/drawing/2014/main" id="{39B722D5-FE2E-7442-9A86-F994A1F98D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920"/>
              <a:ext cx="2544" cy="2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38" name="Picture 15" descr="&#10;ratios.gif                                                     0039DEE3Powermac                       C2C522CE:">
              <a:extLst>
                <a:ext uri="{FF2B5EF4-FFF2-40B4-BE49-F238E27FC236}">
                  <a16:creationId xmlns:a16="http://schemas.microsoft.com/office/drawing/2014/main" id="{11DD2E96-E054-8045-B75F-47C71FB559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1920"/>
              <a:ext cx="2544" cy="2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81E97-80FB-A541-B74E-0B7D824AB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/>
          <a:lstStyle/>
          <a:p>
            <a:r>
              <a:rPr lang="en-US" dirty="0"/>
              <a:t>Small Angle Approximation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8A1DCB-F3BD-DB40-9C29-CEA20A4F91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3827942"/>
                <a:ext cx="8229600" cy="2298222"/>
              </a:xfrm>
            </p:spPr>
            <p:txBody>
              <a:bodyPr/>
              <a:lstStyle/>
              <a:p>
                <a:pPr marL="457200" indent="-457200"/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den>
                    </m:f>
                  </m:oMath>
                </a14:m>
                <a:endParaRPr lang="en-US" dirty="0"/>
              </a:p>
              <a:p>
                <a:pPr marL="457200" indent="-457200"/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  <m:r>
                      <a:rPr lang="en-US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</m:den>
                    </m:f>
                  </m:oMath>
                </a14:m>
                <a:endParaRPr lang="en-US" dirty="0"/>
              </a:p>
              <a:p>
                <a:pPr marL="457200" indent="-457200"/>
                <a:r>
                  <a:rPr lang="en-US" dirty="0">
                    <a:solidFill>
                      <a:schemeClr val="tx2"/>
                    </a:solidFill>
                  </a:rPr>
                  <a:t>At small </a:t>
                </a:r>
                <a:r>
                  <a:rPr lang="en-US" i="1" dirty="0">
                    <a:solidFill>
                      <a:schemeClr val="tx2"/>
                    </a:solidFill>
                    <a:latin typeface="Symbol" pitchFamily="2" charset="2"/>
                  </a:rPr>
                  <a:t>q</a:t>
                </a:r>
                <a:r>
                  <a:rPr lang="en-US" dirty="0">
                    <a:solidFill>
                      <a:schemeClr val="tx2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8A1DCB-F3BD-DB40-9C29-CEA20A4F91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827942"/>
                <a:ext cx="8229600" cy="2298222"/>
              </a:xfrm>
              <a:blipFill>
                <a:blip r:embed="rId2"/>
                <a:stretch>
                  <a:fillRect l="-1852" t="-32967" b="-4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2911F50-0A04-1644-BE89-E9B9AEB2D1D8}"/>
                  </a:ext>
                </a:extLst>
              </p:cNvPr>
              <p:cNvSpPr txBox="1"/>
              <p:nvPr/>
            </p:nvSpPr>
            <p:spPr>
              <a:xfrm>
                <a:off x="3195614" y="2891135"/>
                <a:ext cx="4619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2911F50-0A04-1644-BE89-E9B9AEB2D1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5614" y="2891135"/>
                <a:ext cx="461986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 20">
            <a:extLst>
              <a:ext uri="{FF2B5EF4-FFF2-40B4-BE49-F238E27FC236}">
                <a16:creationId xmlns:a16="http://schemas.microsoft.com/office/drawing/2014/main" id="{40A5EC82-AEF0-2643-AEF9-78C97DE4DBE4}"/>
              </a:ext>
            </a:extLst>
          </p:cNvPr>
          <p:cNvGrpSpPr/>
          <p:nvPr/>
        </p:nvGrpSpPr>
        <p:grpSpPr>
          <a:xfrm>
            <a:off x="-4833743" y="-2633926"/>
            <a:ext cx="13329519" cy="11930326"/>
            <a:chOff x="-4833743" y="-2633926"/>
            <a:chExt cx="13329519" cy="11930326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30BB032D-855A-FA41-8A7A-4E7461371EFE}"/>
                </a:ext>
              </a:extLst>
            </p:cNvPr>
            <p:cNvGrpSpPr/>
            <p:nvPr/>
          </p:nvGrpSpPr>
          <p:grpSpPr>
            <a:xfrm>
              <a:off x="7617071" y="1907912"/>
              <a:ext cx="444802" cy="1401762"/>
              <a:chOff x="7617071" y="1907912"/>
              <a:chExt cx="444802" cy="140176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4639248A-A062-B44D-BF29-94680764C15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8001000" y="1907912"/>
                <a:ext cx="0" cy="1401762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id="{E1C00FAF-9853-274A-950F-AC7B85B9513D}"/>
                      </a:ext>
                    </a:extLst>
                  </p:cNvPr>
                  <p:cNvSpPr txBox="1"/>
                  <p:nvPr/>
                </p:nvSpPr>
                <p:spPr>
                  <a:xfrm>
                    <a:off x="7617071" y="2461768"/>
                    <a:ext cx="44480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sz="2400" b="0" dirty="0"/>
                  </a:p>
                </p:txBody>
              </p:sp>
            </mc:Choice>
            <mc:Fallback xmlns=""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id="{E1C00FAF-9853-274A-950F-AC7B85B9513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17071" y="2461768"/>
                    <a:ext cx="444802" cy="461665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535BE9A8-FE6D-F343-B384-508D542FEF31}"/>
                </a:ext>
              </a:extLst>
            </p:cNvPr>
            <p:cNvGrpSpPr/>
            <p:nvPr/>
          </p:nvGrpSpPr>
          <p:grpSpPr>
            <a:xfrm>
              <a:off x="990600" y="1907912"/>
              <a:ext cx="7391400" cy="1401762"/>
              <a:chOff x="990600" y="1907912"/>
              <a:chExt cx="7391400" cy="140176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19AAEC2-A790-BA4D-B913-56B089CB9569}"/>
                  </a:ext>
                </a:extLst>
              </p:cNvPr>
              <p:cNvGrpSpPr/>
              <p:nvPr/>
            </p:nvGrpSpPr>
            <p:grpSpPr>
              <a:xfrm>
                <a:off x="990600" y="1907912"/>
                <a:ext cx="7391400" cy="1401762"/>
                <a:chOff x="990600" y="1907912"/>
                <a:chExt cx="7391400" cy="1401762"/>
              </a:xfrm>
            </p:grpSpPr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5080A3D4-2FE0-994F-B084-A5910332AD31}"/>
                    </a:ext>
                  </a:extLst>
                </p:cNvPr>
                <p:cNvCxnSpPr/>
                <p:nvPr/>
              </p:nvCxnSpPr>
              <p:spPr bwMode="auto">
                <a:xfrm>
                  <a:off x="990600" y="3309674"/>
                  <a:ext cx="7391400" cy="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040AF0D6-E0AC-5743-9015-D5D75074174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1600200" y="1907912"/>
                  <a:ext cx="6400800" cy="1401762"/>
                </a:xfrm>
                <a:prstGeom prst="line">
                  <a:avLst/>
                </a:prstGeom>
                <a:solidFill>
                  <a:schemeClr val="accent1"/>
                </a:solidFill>
                <a:ln w="38100" cap="flat" cmpd="sng" algn="ctr">
                  <a:solidFill>
                    <a:srgbClr val="7030A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A6274185-8820-D943-B68B-FC93B9353104}"/>
                      </a:ext>
                    </a:extLst>
                  </p:cNvPr>
                  <p:cNvSpPr txBox="1"/>
                  <p:nvPr/>
                </p:nvSpPr>
                <p:spPr>
                  <a:xfrm>
                    <a:off x="4378571" y="2156968"/>
                    <a:ext cx="37715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oMath>
                      </m:oMathPara>
                    </a14:m>
                    <a:endParaRPr lang="en-US" sz="2400" b="0" dirty="0"/>
                  </a:p>
                </p:txBody>
              </p:sp>
            </mc:Choice>
            <mc:Fallback xmlns=""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A6274185-8820-D943-B68B-FC93B935310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78571" y="2156968"/>
                    <a:ext cx="377155" cy="461665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799CDED-F02B-B440-8399-5F52CA64731D}"/>
                </a:ext>
              </a:extLst>
            </p:cNvPr>
            <p:cNvGrpSpPr/>
            <p:nvPr/>
          </p:nvGrpSpPr>
          <p:grpSpPr>
            <a:xfrm>
              <a:off x="-4833743" y="-2633926"/>
              <a:ext cx="13329519" cy="11930326"/>
              <a:chOff x="-4833743" y="-2633926"/>
              <a:chExt cx="13329519" cy="11930326"/>
            </a:xfrm>
          </p:grpSpPr>
          <p:sp>
            <p:nvSpPr>
              <p:cNvPr id="10" name="Arc 9">
                <a:extLst>
                  <a:ext uri="{FF2B5EF4-FFF2-40B4-BE49-F238E27FC236}">
                    <a16:creationId xmlns:a16="http://schemas.microsoft.com/office/drawing/2014/main" id="{8A1D262A-9D83-294A-BA00-FA11B8DA163C}"/>
                  </a:ext>
                </a:extLst>
              </p:cNvPr>
              <p:cNvSpPr/>
              <p:nvPr/>
            </p:nvSpPr>
            <p:spPr bwMode="auto">
              <a:xfrm>
                <a:off x="-4833743" y="-2633926"/>
                <a:ext cx="13020290" cy="11930326"/>
              </a:xfrm>
              <a:prstGeom prst="arc">
                <a:avLst>
                  <a:gd name="adj1" fmla="val 20844134"/>
                  <a:gd name="adj2" fmla="val 0"/>
                </a:avLst>
              </a:prstGeom>
              <a:noFill/>
              <a:ln w="1905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>
                    <a:extLst>
                      <a:ext uri="{FF2B5EF4-FFF2-40B4-BE49-F238E27FC236}">
                        <a16:creationId xmlns:a16="http://schemas.microsoft.com/office/drawing/2014/main" id="{E1C7D431-8B89-8441-9A73-7C6EEB7E606E}"/>
                      </a:ext>
                    </a:extLst>
                  </p:cNvPr>
                  <p:cNvSpPr txBox="1"/>
                  <p:nvPr/>
                </p:nvSpPr>
                <p:spPr>
                  <a:xfrm>
                    <a:off x="8077200" y="2286000"/>
                    <a:ext cx="418576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oMath>
                      </m:oMathPara>
                    </a14:m>
                    <a:endParaRPr lang="en-US" sz="2400" b="0" dirty="0">
                      <a:solidFill>
                        <a:srgbClr val="C0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" name="TextBox 16">
                    <a:extLst>
                      <a:ext uri="{FF2B5EF4-FFF2-40B4-BE49-F238E27FC236}">
                        <a16:creationId xmlns:a16="http://schemas.microsoft.com/office/drawing/2014/main" id="{E1C7D431-8B89-8441-9A73-7C6EEB7E606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77200" y="2286000"/>
                    <a:ext cx="418576" cy="461665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143346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OverYellow">
      <a:dk1>
        <a:srgbClr val="000066"/>
      </a:dk1>
      <a:lt1>
        <a:srgbClr val="990066"/>
      </a:lt1>
      <a:dk2>
        <a:srgbClr val="003366"/>
      </a:dk2>
      <a:lt2>
        <a:srgbClr val="663300"/>
      </a:lt2>
      <a:accent1>
        <a:srgbClr val="660099"/>
      </a:accent1>
      <a:accent2>
        <a:srgbClr val="0000FF"/>
      </a:accent2>
      <a:accent3>
        <a:srgbClr val="FF0000"/>
      </a:accent3>
      <a:accent4>
        <a:srgbClr val="005500"/>
      </a:accent4>
      <a:accent5>
        <a:srgbClr val="3399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472</Words>
  <Application>Microsoft Macintosh PowerPoint</Application>
  <PresentationFormat>On-screen Show (4:3)</PresentationFormat>
  <Paragraphs>126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Cambria Math</vt:lpstr>
      <vt:lpstr>Symbol</vt:lpstr>
      <vt:lpstr>Times</vt:lpstr>
      <vt:lpstr>Verdana</vt:lpstr>
      <vt:lpstr>Default Design</vt:lpstr>
      <vt:lpstr>Question</vt:lpstr>
      <vt:lpstr>Pendulums</vt:lpstr>
      <vt:lpstr>Angular Oscillators</vt:lpstr>
      <vt:lpstr>Simple Pendulum</vt:lpstr>
      <vt:lpstr>Question</vt:lpstr>
      <vt:lpstr>Simple Pendulum Force</vt:lpstr>
      <vt:lpstr>Simple Pendulum Torque</vt:lpstr>
      <vt:lpstr>Small Angle Approximation</vt:lpstr>
      <vt:lpstr>Small Angle Approximation</vt:lpstr>
      <vt:lpstr>Simple Pendulum</vt:lpstr>
      <vt:lpstr>Group Work</vt:lpstr>
      <vt:lpstr>Physical Pendulum</vt:lpstr>
      <vt:lpstr>Moment of Inertia</vt:lpstr>
      <vt:lpstr>Question</vt:lpstr>
      <vt:lpstr>Question</vt:lpstr>
    </vt:vector>
  </TitlesOfParts>
  <Manager/>
  <Company>University of Wyoming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Pendulums</dc:title>
  <dc:subject/>
  <dc:creator>Richard Barrans</dc:creator>
  <cp:keywords/>
  <dc:description/>
  <cp:lastModifiedBy>Richard Barrans</cp:lastModifiedBy>
  <cp:revision>99</cp:revision>
  <cp:lastPrinted>2024-11-04T16:06:25Z</cp:lastPrinted>
  <dcterms:created xsi:type="dcterms:W3CDTF">2005-10-26T06:17:29Z</dcterms:created>
  <dcterms:modified xsi:type="dcterms:W3CDTF">2025-11-10T03:24:47Z</dcterms:modified>
  <cp:category/>
</cp:coreProperties>
</file>