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33" r:id="rId2"/>
    <p:sldId id="600" r:id="rId3"/>
    <p:sldId id="541" r:id="rId4"/>
    <p:sldId id="542" r:id="rId5"/>
    <p:sldId id="543" r:id="rId6"/>
    <p:sldId id="556" r:id="rId7"/>
    <p:sldId id="609" r:id="rId8"/>
    <p:sldId id="610" r:id="rId9"/>
    <p:sldId id="558" r:id="rId10"/>
    <p:sldId id="559" r:id="rId11"/>
    <p:sldId id="614" r:id="rId12"/>
    <p:sldId id="545" r:id="rId13"/>
    <p:sldId id="603" r:id="rId14"/>
    <p:sldId id="587" r:id="rId15"/>
    <p:sldId id="595" r:id="rId16"/>
    <p:sldId id="586" r:id="rId17"/>
    <p:sldId id="592" r:id="rId18"/>
    <p:sldId id="579" r:id="rId19"/>
    <p:sldId id="581" r:id="rId20"/>
    <p:sldId id="582" r:id="rId21"/>
    <p:sldId id="612" r:id="rId22"/>
    <p:sldId id="602" r:id="rId23"/>
    <p:sldId id="593" r:id="rId24"/>
    <p:sldId id="594" r:id="rId25"/>
    <p:sldId id="613" r:id="rId26"/>
    <p:sldId id="597" r:id="rId27"/>
    <p:sldId id="604" r:id="rId28"/>
    <p:sldId id="606" r:id="rId29"/>
    <p:sldId id="607" r:id="rId30"/>
    <p:sldId id="608" r:id="rId31"/>
  </p:sldIdLst>
  <p:sldSz cx="9144000" cy="6858000" type="screen4x3"/>
  <p:notesSz cx="9312275" cy="7026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4">
          <p15:clr>
            <a:srgbClr val="A4A3A4"/>
          </p15:clr>
        </p15:guide>
        <p15:guide id="2" pos="2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46"/>
    <p:restoredTop sz="86435"/>
  </p:normalViewPr>
  <p:slideViewPr>
    <p:cSldViewPr>
      <p:cViewPr varScale="1">
        <p:scale>
          <a:sx n="56" d="100"/>
          <a:sy n="56" d="100"/>
        </p:scale>
        <p:origin x="200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368" y="-112"/>
      </p:cViewPr>
      <p:guideLst>
        <p:guide orient="horz" pos="2214"/>
        <p:guide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FB19BB1E-ED58-5444-87EE-E27B54F249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>
            <a:lvl1pPr defTabSz="92568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P1110 L20 Torque and angular momentum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1617CFDC-C366-7944-8B19-6A6CAA6455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675" y="0"/>
            <a:ext cx="40370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>
            <a:lvl1pPr algn="r" defTabSz="92568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FA09D1C-7B6F-704B-88B2-1430FF09FE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2263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6" tIns="46288" rIns="92576" bIns="46288" numCol="1" anchor="b" anchorCtr="0" compatLnSpc="1">
            <a:prstTxWarp prst="textNoShape">
              <a:avLst/>
            </a:prstTxWarp>
          </a:bodyPr>
          <a:lstStyle>
            <a:lvl1pPr defTabSz="92568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8DDF5AF7-0579-2E41-B51C-01F4581741F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675" y="6672263"/>
            <a:ext cx="40370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6" tIns="46288" rIns="92576" bIns="46288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b="0"/>
            </a:lvl1pPr>
          </a:lstStyle>
          <a:p>
            <a:pPr>
              <a:defRPr/>
            </a:pPr>
            <a:fld id="{76CFE8E2-E195-A442-891B-6B7965A17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33488D04-7C7B-954A-8D32-D4E67DC81B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>
            <a:lvl1pPr defTabSz="92568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P1110 L20 Torque and angular momentum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3920999C-623D-8549-8766-8D87FD9E8B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78438" y="0"/>
            <a:ext cx="40338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>
            <a:lvl1pPr algn="r" defTabSz="92568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538C148-891A-E944-A104-2C776B554C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3538" y="527050"/>
            <a:ext cx="3506787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72107FC8-B32A-3C4D-9323-9F603E2B66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1425" y="3336925"/>
            <a:ext cx="68294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A6DA181E-A101-4B4F-9920-AEF2935EF1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5438"/>
            <a:ext cx="4033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6" tIns="46288" rIns="92576" bIns="46288" numCol="1" anchor="b" anchorCtr="0" compatLnSpc="1">
            <a:prstTxWarp prst="textNoShape">
              <a:avLst/>
            </a:prstTxWarp>
          </a:bodyPr>
          <a:lstStyle>
            <a:lvl1pPr defTabSz="92568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923536E1-4B01-5547-8897-8E2C076AF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8438" y="6675438"/>
            <a:ext cx="40338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6" tIns="46288" rIns="92576" bIns="46288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b="0"/>
            </a:lvl1pPr>
          </a:lstStyle>
          <a:p>
            <a:pPr>
              <a:defRPr/>
            </a:pPr>
            <a:fld id="{42E31FE2-522B-FB46-9D8D-B4623809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748034C-238C-F049-A87A-172DCC6076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49268E1F-F3DB-8041-9C96-40A5BDBD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41527E2-2EC5-D443-B178-A8E7F906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40E259-30E2-424B-ABCA-43CA6BEA5735}" type="slidenum">
              <a:rPr lang="en-US" altLang="en-US" b="0"/>
              <a:pPr eaLnBrk="1" hangingPunct="1"/>
              <a:t>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23374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EC3D1D3E-C622-FA46-8604-E45477FED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DE1FB7E2-7B3A-5349-976C-F9BA0988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C3CFA2D8-252A-5F48-9234-F0BE3140D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45A8FF-73DC-C343-9A9E-D392C43198C5}" type="slidenum">
              <a:rPr lang="en-US" altLang="en-US" b="0"/>
              <a:pPr eaLnBrk="1" hangingPunct="1"/>
              <a:t>18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658050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CACCBFE-1900-614D-951C-E586CDA2F4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681FF33E-85E4-CA45-970E-82AA53282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260207B8-41E3-094C-AFBE-6CC2767B3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7C70B1-BAAA-A84D-9364-07C06E4C6154}" type="slidenum">
              <a:rPr lang="en-US" altLang="en-US" b="0"/>
              <a:pPr eaLnBrk="1" hangingPunct="1"/>
              <a:t>19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93684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9B65C30-3838-C045-8329-2A75215F43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9827709B-F064-5946-8077-C70FA9793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B488955-25FE-6A41-8184-D81F5DF30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177C51-F87E-564F-B19B-0BC0C5A049F2}" type="slidenum">
              <a:rPr lang="en-US" altLang="en-US" b="0"/>
              <a:pPr eaLnBrk="1" hangingPunct="1"/>
              <a:t>20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957924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8C4D852A-EDB8-3341-B1BD-6D2166C8D1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FBF289E-0004-E04C-9AF0-12C58523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CE81442E-FE61-5A41-8E90-346B0C3A9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383B6B-B8A3-1846-B885-E8EAAC9A9DAD}" type="slidenum">
              <a:rPr lang="en-US" altLang="en-US" b="0"/>
              <a:pPr eaLnBrk="1" hangingPunct="1"/>
              <a:t>21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79042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B824C84-7481-5F40-9CC5-C92003E36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0004D4C-7520-2642-83A3-907B8E70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D98E97B-0CF3-1B4F-A7EB-426861022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D02223-E724-1F41-A182-377C42CE3EBF}" type="slidenum">
              <a:rPr lang="en-US" altLang="en-US" b="0"/>
              <a:pPr eaLnBrk="1" hangingPunct="1"/>
              <a:t>4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37299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227C8DD-8753-334D-B563-6EF09E8552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02FD4CB-A17B-F542-8260-51F9C773C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DCDAF62-E3CC-4148-A569-DED7308C6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977DC7-9EBF-E04F-A027-FCA6D0C3FD18}" type="slidenum">
              <a:rPr lang="en-US" altLang="en-US" b="0"/>
              <a:pPr eaLnBrk="1" hangingPunct="1"/>
              <a:t>5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76336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14C7357-DF35-9541-BFDA-898BB8D3E7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97232F8-4023-504E-B60B-F8FC2771D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222F3CE-F4E0-0040-B35F-D8F1F29E7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9FDF9C-AE70-7046-A118-C2780D376CD3}" type="slidenum">
              <a:rPr lang="en-US" altLang="en-US" b="0"/>
              <a:pPr eaLnBrk="1" hangingPunct="1"/>
              <a:t>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6857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8792AEB8-077D-3C48-AA70-CFE1FD9B8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D48F2D53-8FBA-024B-99C8-617BD5026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FD9B8C64-B35F-0440-9073-6579EB17A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1A72EC-5990-8E45-BB58-9943850C7C8B}" type="slidenum">
              <a:rPr lang="en-US" altLang="en-US" b="0"/>
              <a:pPr eaLnBrk="1" hangingPunct="1"/>
              <a:t>9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0527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17EEB2F-9AB1-7443-B818-3F00B958FD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108E3C8-C142-EC4D-A3C8-360CA2B84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2F0B64EB-73EE-1748-828B-5D39568EE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842AF8-156E-5346-B775-9D20F7D3D052}" type="slidenum">
              <a:rPr lang="en-US" altLang="en-US" b="0"/>
              <a:pPr eaLnBrk="1" hangingPunct="1"/>
              <a:t>10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09028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A739B5E-6737-E047-8407-2D76CF2D89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18A6A1F-EF0F-2748-82B8-7EC3A00BD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C6EF632-F092-1C4C-B53E-79D76BF94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8F0939-DB05-744F-8A2C-4385398CDFF6}" type="slidenum">
              <a:rPr lang="en-US" altLang="en-US" b="0"/>
              <a:pPr eaLnBrk="1" hangingPunct="1"/>
              <a:t>12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843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5379AC2-BC78-E747-BEB2-CD68BAA034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538B11B-0E01-6341-B28E-5065EB3F3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DF121BA-4296-8142-93FF-904A4EEBC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7EEB4A-76DC-DD4D-AC94-41D153437C80}" type="slidenum">
              <a:rPr lang="en-US" altLang="en-US" b="0"/>
              <a:pPr eaLnBrk="1" hangingPunct="1"/>
              <a:t>14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62160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44005C9-6962-2F48-BBE0-C5DB62047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0974979-5613-074F-B52A-41E694A7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6D2C912-B510-2E41-86F1-6BD23FF9B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F03369-9C83-9C45-8F82-923814E373F0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6629" name="Header Placeholder 1">
            <a:extLst>
              <a:ext uri="{FF2B5EF4-FFF2-40B4-BE49-F238E27FC236}">
                <a16:creationId xmlns:a16="http://schemas.microsoft.com/office/drawing/2014/main" id="{02A3F721-58A6-794A-96CF-868797F784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P1110 L14 Gravitational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400716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F943DB-9D2F-DE4D-9A07-05DE6F6AA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CF99F8-FC95-5E45-8A26-8F0A0A6F1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9970CF-4ABF-2643-B319-768288C68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FEEB-280A-6542-9BFA-DB6611D85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1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5AEF7F-F28D-444F-BD98-035F0A599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FC7CFE-83C5-E740-B961-F7CA40843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F438C-5500-B54F-9282-B06944820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0CFB6-99E8-5E4E-BBC3-31693B227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46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3916F-EFD3-BB4A-86E8-ECE47C0E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4A147-D49F-6045-9191-5CF127E20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6E6682-1546-354D-A041-59DA414CB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009E-C62C-A747-BB41-B9AEA22B0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1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01C89-6CF5-6D41-ADAF-DA221A66E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B86BBB-7EB5-514E-ACB5-BCF9872A3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780CB-C2DE-714C-A0B7-AAA4A511B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4BD99-566D-7D41-A75E-784B2593F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18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F4D473-0757-1243-BBB3-DFCB71401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5A60-180C-AC45-88D3-AF2A7D16F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F69F83-82B6-ED42-9B60-F50785677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D2C5-52D8-DB42-939A-B674968FB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89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6734D-2CF4-0946-B7ED-623031C8C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77510-FD7B-924F-BC92-5FFCC7AB8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3AA71-9B49-F044-A31C-313A127C3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D4B8-1A49-FC49-BD4C-77BAEBF1F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0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FE0FC6-0913-F34F-A9CF-B7A483034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567F34-72B5-4140-8D7B-A05D98672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A7A011-8249-5848-BD3A-81CC7CC43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3BF96-C9CA-7D44-BA43-B570F72BA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98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835AB3-05F9-C045-B889-3A92924A6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43F8AF-14B4-1A4E-A54A-79BE61DB6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8DE617-3483-B042-838B-604BF6120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550A-AD0F-9849-A8EF-DB3349A23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77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E59FBE-858A-014B-8738-61076C889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6E63A0-E207-5F45-8CA7-B7BF8B203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DF233A-605B-4742-B608-839D912A3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D11C8-9909-3741-8DBA-8927F340C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7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F35BA-2C2A-824F-99CA-4E85F184B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2CE78-373D-9A4B-B8FC-1B322667D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DED96-5B13-8E4C-BBAF-8570148FF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A39E-BB24-1043-AE82-03AF2F07B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55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E4B98-1097-A44E-93B0-62167512D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E969B-B753-A04B-8F3A-7CC8358B7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D4582-DCFF-4849-84C6-9244FA48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E785-9845-F745-AF50-25E20926D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00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2F87EE-D833-3D41-8626-ECAEBF5BB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BF9EA8-B13E-9646-83DB-12A086998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1503CD-B8A2-AD4E-BAEA-1C3AC7F50A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A5F005-CAF9-0944-8809-4FE0849E66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DD9EC4-CEF0-3345-97B2-AE5E9639F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C218B44E-2C5D-FD4A-8B3F-0208C9DC1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878E84D-9223-974A-AECF-ACB1F4C8CC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Orbital Mechanics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920E34CF-504B-064C-944C-B8AA40DB19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Gravity, Energy, and Angular Momentum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1C25CDA-6780-9847-9AB6-017F0A323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Lucky Break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8E13111-B4A3-B443-A53B-7CD56E865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/>
              <a:t>The gravitational field around a </a:t>
            </a:r>
            <a:r>
              <a:rPr lang="en-US" altLang="en-US" sz="2800">
                <a:solidFill>
                  <a:schemeClr val="accent2"/>
                </a:solidFill>
              </a:rPr>
              <a:t>sphere</a:t>
            </a:r>
            <a:r>
              <a:rPr lang="en-US" altLang="en-US" sz="2800"/>
              <a:t> is the same as would be around a </a:t>
            </a:r>
            <a:r>
              <a:rPr lang="en-US" altLang="en-US" sz="2800">
                <a:solidFill>
                  <a:schemeClr val="accent2"/>
                </a:solidFill>
              </a:rPr>
              <a:t>point particle</a:t>
            </a:r>
            <a:r>
              <a:rPr lang="en-US" altLang="en-US" sz="2800"/>
              <a:t> of the </a:t>
            </a:r>
            <a:r>
              <a:rPr lang="en-US" altLang="en-US" sz="2800">
                <a:solidFill>
                  <a:schemeClr val="accent2"/>
                </a:solidFill>
              </a:rPr>
              <a:t>same mass</a:t>
            </a:r>
            <a:r>
              <a:rPr lang="en-US" altLang="en-US" sz="2800"/>
              <a:t> at the </a:t>
            </a:r>
            <a:r>
              <a:rPr lang="en-US" altLang="en-US" sz="2800">
                <a:solidFill>
                  <a:schemeClr val="accent2"/>
                </a:solidFill>
              </a:rPr>
              <a:t>center</a:t>
            </a:r>
            <a:r>
              <a:rPr lang="en-US" altLang="en-US" sz="2800"/>
              <a:t> of the sphere.</a:t>
            </a:r>
          </a:p>
        </p:txBody>
      </p:sp>
      <p:grpSp>
        <p:nvGrpSpPr>
          <p:cNvPr id="24580" name="Group 46">
            <a:extLst>
              <a:ext uri="{FF2B5EF4-FFF2-40B4-BE49-F238E27FC236}">
                <a16:creationId xmlns:a16="http://schemas.microsoft.com/office/drawing/2014/main" id="{A38D7CA4-62F0-8447-98E9-3814605F9B2F}"/>
              </a:ext>
            </a:extLst>
          </p:cNvPr>
          <p:cNvGrpSpPr>
            <a:grpSpLocks/>
          </p:cNvGrpSpPr>
          <p:nvPr/>
        </p:nvGrpSpPr>
        <p:grpSpPr bwMode="auto">
          <a:xfrm>
            <a:off x="1690688" y="3057525"/>
            <a:ext cx="2424112" cy="3328988"/>
            <a:chOff x="1065" y="1878"/>
            <a:chExt cx="1527" cy="2097"/>
          </a:xfrm>
        </p:grpSpPr>
        <p:sp>
          <p:nvSpPr>
            <p:cNvPr id="24595" name="Oval 5">
              <a:extLst>
                <a:ext uri="{FF2B5EF4-FFF2-40B4-BE49-F238E27FC236}">
                  <a16:creationId xmlns:a16="http://schemas.microsoft.com/office/drawing/2014/main" id="{4B09F0D8-7437-6344-A951-01865125F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688"/>
              <a:ext cx="480" cy="480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4596" name="Group 10">
              <a:extLst>
                <a:ext uri="{FF2B5EF4-FFF2-40B4-BE49-F238E27FC236}">
                  <a16:creationId xmlns:a16="http://schemas.microsoft.com/office/drawing/2014/main" id="{ADDBBE3A-F06C-C54C-A565-B1E6630FFF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928"/>
              <a:ext cx="912" cy="0"/>
              <a:chOff x="1680" y="2928"/>
              <a:chExt cx="912" cy="0"/>
            </a:xfrm>
          </p:grpSpPr>
          <p:sp>
            <p:nvSpPr>
              <p:cNvPr id="24605" name="Line 6">
                <a:extLst>
                  <a:ext uri="{FF2B5EF4-FFF2-40B4-BE49-F238E27FC236}">
                    <a16:creationId xmlns:a16="http://schemas.microsoft.com/office/drawing/2014/main" id="{BA269E98-830D-1B4F-9C63-24A97C8F5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7">
                <a:extLst>
                  <a:ext uri="{FF2B5EF4-FFF2-40B4-BE49-F238E27FC236}">
                    <a16:creationId xmlns:a16="http://schemas.microsoft.com/office/drawing/2014/main" id="{B3B3BB19-A3C0-F549-939F-810CD0983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9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Line 9">
                <a:extLst>
                  <a:ext uri="{FF2B5EF4-FFF2-40B4-BE49-F238E27FC236}">
                    <a16:creationId xmlns:a16="http://schemas.microsoft.com/office/drawing/2014/main" id="{AB6F678C-9CEB-A84D-BF4D-E4B3D29C8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7" name="Group 23">
              <a:extLst>
                <a:ext uri="{FF2B5EF4-FFF2-40B4-BE49-F238E27FC236}">
                  <a16:creationId xmlns:a16="http://schemas.microsoft.com/office/drawing/2014/main" id="{AB43E09D-274A-E547-A16D-992036B3736A}"/>
                </a:ext>
              </a:extLst>
            </p:cNvPr>
            <p:cNvGrpSpPr>
              <a:grpSpLocks/>
            </p:cNvGrpSpPr>
            <p:nvPr/>
          </p:nvGrpSpPr>
          <p:grpSpPr bwMode="auto">
            <a:xfrm rot="-7200000">
              <a:off x="610" y="2333"/>
              <a:ext cx="912" cy="1"/>
              <a:chOff x="1680" y="2928"/>
              <a:chExt cx="912" cy="0"/>
            </a:xfrm>
          </p:grpSpPr>
          <p:sp>
            <p:nvSpPr>
              <p:cNvPr id="24602" name="Line 24">
                <a:extLst>
                  <a:ext uri="{FF2B5EF4-FFF2-40B4-BE49-F238E27FC236}">
                    <a16:creationId xmlns:a16="http://schemas.microsoft.com/office/drawing/2014/main" id="{FA4111A3-9BC0-DE43-AAA4-7CF027220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5">
                <a:extLst>
                  <a:ext uri="{FF2B5EF4-FFF2-40B4-BE49-F238E27FC236}">
                    <a16:creationId xmlns:a16="http://schemas.microsoft.com/office/drawing/2014/main" id="{4C518517-908C-6C42-80BB-F15CE47C8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9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26">
                <a:extLst>
                  <a:ext uri="{FF2B5EF4-FFF2-40B4-BE49-F238E27FC236}">
                    <a16:creationId xmlns:a16="http://schemas.microsoft.com/office/drawing/2014/main" id="{C9A5C4FB-CEBC-EA47-B5B1-84258F5FF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8" name="Group 27">
              <a:extLst>
                <a:ext uri="{FF2B5EF4-FFF2-40B4-BE49-F238E27FC236}">
                  <a16:creationId xmlns:a16="http://schemas.microsoft.com/office/drawing/2014/main" id="{77373153-7CEF-2643-A187-ACDE1E49AE78}"/>
                </a:ext>
              </a:extLst>
            </p:cNvPr>
            <p:cNvGrpSpPr>
              <a:grpSpLocks/>
            </p:cNvGrpSpPr>
            <p:nvPr/>
          </p:nvGrpSpPr>
          <p:grpSpPr bwMode="auto">
            <a:xfrm rot="7200000">
              <a:off x="613" y="3518"/>
              <a:ext cx="912" cy="1"/>
              <a:chOff x="1680" y="2928"/>
              <a:chExt cx="912" cy="0"/>
            </a:xfrm>
          </p:grpSpPr>
          <p:sp>
            <p:nvSpPr>
              <p:cNvPr id="24599" name="Line 28">
                <a:extLst>
                  <a:ext uri="{FF2B5EF4-FFF2-40B4-BE49-F238E27FC236}">
                    <a16:creationId xmlns:a16="http://schemas.microsoft.com/office/drawing/2014/main" id="{320305A7-E660-DA47-8BBF-602E59F50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9">
                <a:extLst>
                  <a:ext uri="{FF2B5EF4-FFF2-40B4-BE49-F238E27FC236}">
                    <a16:creationId xmlns:a16="http://schemas.microsoft.com/office/drawing/2014/main" id="{AFB1DD9C-83D5-574B-BD1D-B1271BE2D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9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30">
                <a:extLst>
                  <a:ext uri="{FF2B5EF4-FFF2-40B4-BE49-F238E27FC236}">
                    <a16:creationId xmlns:a16="http://schemas.microsoft.com/office/drawing/2014/main" id="{C2BBD536-59E9-CB40-8A6E-67CA315BF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581" name="Group 45">
            <a:extLst>
              <a:ext uri="{FF2B5EF4-FFF2-40B4-BE49-F238E27FC236}">
                <a16:creationId xmlns:a16="http://schemas.microsoft.com/office/drawing/2014/main" id="{3E077128-CB72-8249-AC23-829B0D6E9C1D}"/>
              </a:ext>
            </a:extLst>
          </p:cNvPr>
          <p:cNvGrpSpPr>
            <a:grpSpLocks/>
          </p:cNvGrpSpPr>
          <p:nvPr/>
        </p:nvGrpSpPr>
        <p:grpSpPr bwMode="auto">
          <a:xfrm>
            <a:off x="5729288" y="3057525"/>
            <a:ext cx="2424112" cy="3328988"/>
            <a:chOff x="3609" y="1974"/>
            <a:chExt cx="1527" cy="2097"/>
          </a:xfrm>
        </p:grpSpPr>
        <p:grpSp>
          <p:nvGrpSpPr>
            <p:cNvPr id="24582" name="Group 32">
              <a:extLst>
                <a:ext uri="{FF2B5EF4-FFF2-40B4-BE49-F238E27FC236}">
                  <a16:creationId xmlns:a16="http://schemas.microsoft.com/office/drawing/2014/main" id="{258C7C30-986E-1D42-B34B-FDD41191A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024"/>
              <a:ext cx="912" cy="0"/>
              <a:chOff x="1680" y="2928"/>
              <a:chExt cx="912" cy="0"/>
            </a:xfrm>
          </p:grpSpPr>
          <p:sp>
            <p:nvSpPr>
              <p:cNvPr id="24592" name="Line 33">
                <a:extLst>
                  <a:ext uri="{FF2B5EF4-FFF2-40B4-BE49-F238E27FC236}">
                    <a16:creationId xmlns:a16="http://schemas.microsoft.com/office/drawing/2014/main" id="{3DA6890C-C337-8344-B744-963089C31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Line 34">
                <a:extLst>
                  <a:ext uri="{FF2B5EF4-FFF2-40B4-BE49-F238E27FC236}">
                    <a16:creationId xmlns:a16="http://schemas.microsoft.com/office/drawing/2014/main" id="{979D5EB6-9C4E-1F47-A29D-DFA1F2FF8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9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Line 35">
                <a:extLst>
                  <a:ext uri="{FF2B5EF4-FFF2-40B4-BE49-F238E27FC236}">
                    <a16:creationId xmlns:a16="http://schemas.microsoft.com/office/drawing/2014/main" id="{D14993B8-2E20-9D47-B884-3D9255B19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3" name="Group 36">
              <a:extLst>
                <a:ext uri="{FF2B5EF4-FFF2-40B4-BE49-F238E27FC236}">
                  <a16:creationId xmlns:a16="http://schemas.microsoft.com/office/drawing/2014/main" id="{F0EC01FD-4AF6-7242-8A29-EB1921984EA7}"/>
                </a:ext>
              </a:extLst>
            </p:cNvPr>
            <p:cNvGrpSpPr>
              <a:grpSpLocks/>
            </p:cNvGrpSpPr>
            <p:nvPr/>
          </p:nvGrpSpPr>
          <p:grpSpPr bwMode="auto">
            <a:xfrm rot="-7200000">
              <a:off x="3154" y="2429"/>
              <a:ext cx="912" cy="1"/>
              <a:chOff x="1680" y="2928"/>
              <a:chExt cx="912" cy="0"/>
            </a:xfrm>
          </p:grpSpPr>
          <p:sp>
            <p:nvSpPr>
              <p:cNvPr id="24589" name="Line 37">
                <a:extLst>
                  <a:ext uri="{FF2B5EF4-FFF2-40B4-BE49-F238E27FC236}">
                    <a16:creationId xmlns:a16="http://schemas.microsoft.com/office/drawing/2014/main" id="{6833F2F4-7623-0F4B-8281-F8BEF53E7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Line 38">
                <a:extLst>
                  <a:ext uri="{FF2B5EF4-FFF2-40B4-BE49-F238E27FC236}">
                    <a16:creationId xmlns:a16="http://schemas.microsoft.com/office/drawing/2014/main" id="{9BECB0E6-26FE-8F48-9700-49435605C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9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Line 39">
                <a:extLst>
                  <a:ext uri="{FF2B5EF4-FFF2-40B4-BE49-F238E27FC236}">
                    <a16:creationId xmlns:a16="http://schemas.microsoft.com/office/drawing/2014/main" id="{617B8BE7-0921-9E4A-9642-17AA3DCCE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4" name="Group 40">
              <a:extLst>
                <a:ext uri="{FF2B5EF4-FFF2-40B4-BE49-F238E27FC236}">
                  <a16:creationId xmlns:a16="http://schemas.microsoft.com/office/drawing/2014/main" id="{8618077F-1ADE-BD41-945C-05B5CCD60B1F}"/>
                </a:ext>
              </a:extLst>
            </p:cNvPr>
            <p:cNvGrpSpPr>
              <a:grpSpLocks/>
            </p:cNvGrpSpPr>
            <p:nvPr/>
          </p:nvGrpSpPr>
          <p:grpSpPr bwMode="auto">
            <a:xfrm rot="7200000">
              <a:off x="3157" y="3614"/>
              <a:ext cx="912" cy="1"/>
              <a:chOff x="1680" y="2928"/>
              <a:chExt cx="912" cy="0"/>
            </a:xfrm>
          </p:grpSpPr>
          <p:sp>
            <p:nvSpPr>
              <p:cNvPr id="24586" name="Line 41">
                <a:extLst>
                  <a:ext uri="{FF2B5EF4-FFF2-40B4-BE49-F238E27FC236}">
                    <a16:creationId xmlns:a16="http://schemas.microsoft.com/office/drawing/2014/main" id="{4C81AD3B-C131-3246-B5AB-3BF46C444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Line 42">
                <a:extLst>
                  <a:ext uri="{FF2B5EF4-FFF2-40B4-BE49-F238E27FC236}">
                    <a16:creationId xmlns:a16="http://schemas.microsoft.com/office/drawing/2014/main" id="{B86C3BDF-7B9D-CE45-B8E8-84FCAA16A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9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Line 43">
                <a:extLst>
                  <a:ext uri="{FF2B5EF4-FFF2-40B4-BE49-F238E27FC236}">
                    <a16:creationId xmlns:a16="http://schemas.microsoft.com/office/drawing/2014/main" id="{A943B65E-4D7A-C344-9D23-2D66F0CE7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5" name="Oval 44">
              <a:extLst>
                <a:ext uri="{FF2B5EF4-FFF2-40B4-BE49-F238E27FC236}">
                  <a16:creationId xmlns:a16="http://schemas.microsoft.com/office/drawing/2014/main" id="{F088125C-1868-8F4B-BB1E-F4B114C4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3000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928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18F5-6CF6-D94A-80B8-CE6505BC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599E4-1E14-3443-950E-3E9C6BF1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the gravitational field </a:t>
            </a:r>
            <a:r>
              <a:rPr lang="en-US" sz="2800" dirty="0">
                <a:solidFill>
                  <a:schemeClr val="accent1"/>
                </a:solidFill>
              </a:rPr>
              <a:t>6.371⨯10</a:t>
            </a:r>
            <a:r>
              <a:rPr lang="en-US" sz="2800" baseline="30000" dirty="0">
                <a:solidFill>
                  <a:schemeClr val="accent1"/>
                </a:solidFill>
              </a:rPr>
              <a:t>6</a:t>
            </a:r>
            <a:r>
              <a:rPr lang="en-US" sz="2800" dirty="0">
                <a:solidFill>
                  <a:schemeClr val="accent1"/>
                </a:solidFill>
              </a:rPr>
              <a:t> m </a:t>
            </a:r>
            <a:r>
              <a:rPr lang="en-US" sz="2800" dirty="0"/>
              <a:t>from a </a:t>
            </a:r>
            <a:r>
              <a:rPr lang="en-US" sz="2800" dirty="0">
                <a:solidFill>
                  <a:schemeClr val="accent1"/>
                </a:solidFill>
              </a:rPr>
              <a:t>5.972⨯10</a:t>
            </a:r>
            <a:r>
              <a:rPr lang="en-US" sz="2800" baseline="30000" dirty="0">
                <a:solidFill>
                  <a:schemeClr val="accent1"/>
                </a:solidFill>
              </a:rPr>
              <a:t>24</a:t>
            </a:r>
            <a:r>
              <a:rPr lang="en-US" sz="2800" dirty="0">
                <a:solidFill>
                  <a:schemeClr val="accent1"/>
                </a:solidFill>
              </a:rPr>
              <a:t>-kg </a:t>
            </a:r>
            <a:r>
              <a:rPr lang="en-US" sz="2800" dirty="0"/>
              <a:t>mass? </a:t>
            </a:r>
          </a:p>
        </p:txBody>
      </p:sp>
    </p:spTree>
    <p:extLst>
      <p:ext uri="{BB962C8B-B14F-4D97-AF65-F5344CB8AC3E}">
        <p14:creationId xmlns:p14="http://schemas.microsoft.com/office/powerpoint/2010/main" val="235525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4567566-169C-6D49-8811-6EFADC7DF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Gravity on Earth</a:t>
            </a:r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0F392F83-86EA-B74D-BDA1-975E7E217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i="1">
                <a:solidFill>
                  <a:srgbClr val="3519CA"/>
                </a:solidFill>
              </a:rPr>
              <a:t>G</a:t>
            </a:r>
            <a:r>
              <a:rPr lang="en-US" altLang="en-US" sz="2800"/>
              <a:t> = 6.670 </a:t>
            </a:r>
            <a:r>
              <a:rPr lang="en-US" altLang="en-US" sz="2800">
                <a:sym typeface="Symbol" pitchFamily="2" charset="2"/>
              </a:rPr>
              <a:t></a:t>
            </a:r>
            <a:r>
              <a:rPr lang="en-US" altLang="en-US" sz="2800"/>
              <a:t> 10</a:t>
            </a:r>
            <a:r>
              <a:rPr lang="en-US" altLang="en-US" sz="2800" baseline="30000"/>
              <a:t>–11</a:t>
            </a:r>
            <a:r>
              <a:rPr lang="en-US" altLang="en-US" sz="2800"/>
              <a:t> Nm</a:t>
            </a:r>
            <a:r>
              <a:rPr lang="en-US" altLang="en-US" sz="2800" baseline="30000"/>
              <a:t>2</a:t>
            </a:r>
            <a:r>
              <a:rPr lang="en-US" altLang="en-US" sz="2800"/>
              <a:t>/kg</a:t>
            </a:r>
            <a:r>
              <a:rPr lang="en-US" altLang="en-US" sz="2800" baseline="30000"/>
              <a:t>2</a:t>
            </a:r>
            <a:r>
              <a:rPr lang="en-US" altLang="en-US" sz="2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Earth’s mass = 5.976 </a:t>
            </a:r>
            <a:r>
              <a:rPr lang="en-US" altLang="en-US" sz="2800">
                <a:sym typeface="Symbol" pitchFamily="2" charset="2"/>
              </a:rPr>
              <a:t></a:t>
            </a:r>
            <a:r>
              <a:rPr lang="en-US" altLang="en-US" sz="2800"/>
              <a:t> 10</a:t>
            </a:r>
            <a:r>
              <a:rPr lang="en-US" altLang="en-US" sz="2800" baseline="30000"/>
              <a:t>24</a:t>
            </a:r>
            <a:r>
              <a:rPr lang="en-US" altLang="en-US" sz="2800"/>
              <a:t> kg = </a:t>
            </a:r>
            <a:r>
              <a:rPr lang="en-US" altLang="en-US" sz="2800" i="1">
                <a:solidFill>
                  <a:srgbClr val="3519CA"/>
                </a:solidFill>
              </a:rPr>
              <a:t>M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Earth’s radius = 6378174 m = </a:t>
            </a:r>
            <a:r>
              <a:rPr lang="en-US" altLang="en-US" sz="2800" i="1">
                <a:solidFill>
                  <a:srgbClr val="3519CA"/>
                </a:solidFill>
              </a:rPr>
              <a:t>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 the field </a:t>
            </a:r>
            <a:r>
              <a:rPr lang="en-US" altLang="en-US" sz="2800" i="1">
                <a:solidFill>
                  <a:schemeClr val="accent2"/>
                </a:solidFill>
              </a:rPr>
              <a:t>g</a:t>
            </a:r>
            <a:r>
              <a:rPr lang="en-US" altLang="en-US" sz="2800"/>
              <a:t> is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BA1DBD90-416F-5E49-9A84-81EFFF4FE44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10000"/>
            <a:ext cx="7772400" cy="914400"/>
            <a:chOff x="288" y="2400"/>
            <a:chExt cx="4896" cy="576"/>
          </a:xfrm>
        </p:grpSpPr>
        <p:sp>
          <p:nvSpPr>
            <p:cNvPr id="25607" name="Text Box 5">
              <a:extLst>
                <a:ext uri="{FF2B5EF4-FFF2-40B4-BE49-F238E27FC236}">
                  <a16:creationId xmlns:a16="http://schemas.microsoft.com/office/drawing/2014/main" id="{9A0E99A0-FA8D-AF4A-9807-BB6892241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48"/>
              <a:ext cx="30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3200" b="0" i="1">
                  <a:solidFill>
                    <a:schemeClr val="accent2"/>
                  </a:solidFill>
                </a:rPr>
                <a:t>g</a:t>
              </a:r>
              <a:r>
                <a:rPr lang="en-US" altLang="en-US" sz="3200" b="0">
                  <a:solidFill>
                    <a:srgbClr val="800000"/>
                  </a:solidFill>
                </a:rPr>
                <a:t> = </a:t>
              </a:r>
              <a:r>
                <a:rPr lang="en-US" altLang="en-US" sz="2400" b="0">
                  <a:solidFill>
                    <a:srgbClr val="003366"/>
                  </a:solidFill>
                </a:rPr>
                <a:t>(6.670 </a:t>
              </a:r>
              <a:r>
                <a:rPr lang="en-US" altLang="en-US" sz="2400" b="0">
                  <a:solidFill>
                    <a:srgbClr val="003366"/>
                  </a:solidFill>
                  <a:sym typeface="Symbol" pitchFamily="2" charset="2"/>
                </a:rPr>
                <a:t></a:t>
              </a:r>
              <a:r>
                <a:rPr lang="en-US" altLang="en-US" sz="2400" b="0">
                  <a:solidFill>
                    <a:srgbClr val="003366"/>
                  </a:solidFill>
                </a:rPr>
                <a:t> 10</a:t>
              </a:r>
              <a:r>
                <a:rPr lang="en-US" altLang="en-US" sz="2400" b="0" baseline="30000">
                  <a:solidFill>
                    <a:srgbClr val="003366"/>
                  </a:solidFill>
                </a:rPr>
                <a:t>–11</a:t>
              </a:r>
              <a:r>
                <a:rPr lang="en-US" altLang="en-US" sz="2400" b="0">
                  <a:solidFill>
                    <a:srgbClr val="003366"/>
                  </a:solidFill>
                </a:rPr>
                <a:t> Nm</a:t>
              </a:r>
              <a:r>
                <a:rPr lang="en-US" altLang="en-US" sz="2400" b="0" baseline="30000">
                  <a:solidFill>
                    <a:srgbClr val="003366"/>
                  </a:solidFill>
                </a:rPr>
                <a:t>2</a:t>
              </a:r>
              <a:r>
                <a:rPr lang="en-US" altLang="en-US" sz="2400" b="0">
                  <a:solidFill>
                    <a:srgbClr val="003366"/>
                  </a:solidFill>
                </a:rPr>
                <a:t>/kg</a:t>
              </a:r>
              <a:r>
                <a:rPr lang="en-US" altLang="en-US" sz="2400" b="0" baseline="30000">
                  <a:solidFill>
                    <a:srgbClr val="003366"/>
                  </a:solidFill>
                </a:rPr>
                <a:t>2</a:t>
              </a:r>
              <a:r>
                <a:rPr lang="en-US" altLang="en-US" sz="2400" b="0">
                  <a:solidFill>
                    <a:srgbClr val="003366"/>
                  </a:solidFill>
                </a:rPr>
                <a:t> )</a:t>
              </a:r>
            </a:p>
          </p:txBody>
        </p:sp>
        <p:grpSp>
          <p:nvGrpSpPr>
            <p:cNvPr id="25608" name="Group 11">
              <a:extLst>
                <a:ext uri="{FF2B5EF4-FFF2-40B4-BE49-F238E27FC236}">
                  <a16:creationId xmlns:a16="http://schemas.microsoft.com/office/drawing/2014/main" id="{806BFCC5-BC0F-1742-A890-98BD82483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400"/>
              <a:ext cx="1920" cy="576"/>
              <a:chOff x="3312" y="2256"/>
              <a:chExt cx="1920" cy="576"/>
            </a:xfrm>
          </p:grpSpPr>
          <p:sp>
            <p:nvSpPr>
              <p:cNvPr id="25609" name="Text Box 7">
                <a:extLst>
                  <a:ext uri="{FF2B5EF4-FFF2-40B4-BE49-F238E27FC236}">
                    <a16:creationId xmlns:a16="http://schemas.microsoft.com/office/drawing/2014/main" id="{591022B5-FEE7-064D-8D7F-F87F3B640C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2256"/>
                <a:ext cx="1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solidFill>
                      <a:srgbClr val="003366"/>
                    </a:solidFill>
                  </a:rPr>
                  <a:t>(5.976 </a:t>
                </a:r>
                <a:r>
                  <a:rPr lang="en-US" altLang="en-US" sz="2400" b="0">
                    <a:solidFill>
                      <a:srgbClr val="003366"/>
                    </a:solidFill>
                    <a:sym typeface="Symbol" pitchFamily="2" charset="2"/>
                  </a:rPr>
                  <a:t></a:t>
                </a:r>
                <a:r>
                  <a:rPr lang="en-US" altLang="en-US" sz="2400" b="0">
                    <a:solidFill>
                      <a:srgbClr val="003366"/>
                    </a:solidFill>
                  </a:rPr>
                  <a:t> 10</a:t>
                </a:r>
                <a:r>
                  <a:rPr lang="en-US" altLang="en-US" sz="2400" b="0" baseline="30000">
                    <a:solidFill>
                      <a:srgbClr val="003366"/>
                    </a:solidFill>
                  </a:rPr>
                  <a:t>24</a:t>
                </a:r>
                <a:r>
                  <a:rPr lang="en-US" altLang="en-US" sz="2400" b="0">
                    <a:solidFill>
                      <a:srgbClr val="003366"/>
                    </a:solidFill>
                  </a:rPr>
                  <a:t> kg )</a:t>
                </a:r>
                <a:endParaRPr lang="en-US" altLang="en-US" sz="3200" b="0" baseline="-25000">
                  <a:solidFill>
                    <a:srgbClr val="003366"/>
                  </a:solidFill>
                </a:endParaRPr>
              </a:p>
            </p:txBody>
          </p:sp>
          <p:sp>
            <p:nvSpPr>
              <p:cNvPr id="25610" name="Text Box 8">
                <a:extLst>
                  <a:ext uri="{FF2B5EF4-FFF2-40B4-BE49-F238E27FC236}">
                    <a16:creationId xmlns:a16="http://schemas.microsoft.com/office/drawing/2014/main" id="{743B304F-74D5-5340-B34D-155849255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6" y="2544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solidFill>
                      <a:srgbClr val="003366"/>
                    </a:solidFill>
                  </a:rPr>
                  <a:t>(6378174 m )</a:t>
                </a:r>
                <a:r>
                  <a:rPr lang="en-US" altLang="en-US" sz="2400" b="0" baseline="30000">
                    <a:solidFill>
                      <a:srgbClr val="003366"/>
                    </a:solidFill>
                  </a:rPr>
                  <a:t>2</a:t>
                </a:r>
              </a:p>
            </p:txBody>
          </p:sp>
          <p:sp>
            <p:nvSpPr>
              <p:cNvPr id="25611" name="Line 9">
                <a:extLst>
                  <a:ext uri="{FF2B5EF4-FFF2-40B4-BE49-F238E27FC236}">
                    <a16:creationId xmlns:a16="http://schemas.microsoft.com/office/drawing/2014/main" id="{161B4314-9C4A-AF46-B001-3EDED7EEB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544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2" name="Text Box 10">
            <a:extLst>
              <a:ext uri="{FF2B5EF4-FFF2-40B4-BE49-F238E27FC236}">
                <a16:creationId xmlns:a16="http://schemas.microsoft.com/office/drawing/2014/main" id="{D46F5C42-E68F-A749-8014-932B5D2A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4711700"/>
            <a:ext cx="223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800000"/>
                </a:solidFill>
              </a:rPr>
              <a:t>= </a:t>
            </a:r>
            <a:r>
              <a:rPr lang="en-US" altLang="en-US" sz="3200" b="0">
                <a:solidFill>
                  <a:schemeClr val="accent2"/>
                </a:solidFill>
              </a:rPr>
              <a:t>9.8 N/kg</a:t>
            </a:r>
          </a:p>
        </p:txBody>
      </p:sp>
      <p:sp>
        <p:nvSpPr>
          <p:cNvPr id="341006" name="Text Box 14">
            <a:extLst>
              <a:ext uri="{FF2B5EF4-FFF2-40B4-BE49-F238E27FC236}">
                <a16:creationId xmlns:a16="http://schemas.microsoft.com/office/drawing/2014/main" id="{28390D19-D5D6-6A4E-AB15-187E407D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6600"/>
                </a:solidFill>
              </a:rPr>
              <a:t>look familiar?</a:t>
            </a:r>
          </a:p>
        </p:txBody>
      </p:sp>
    </p:spTree>
    <p:extLst>
      <p:ext uri="{BB962C8B-B14F-4D97-AF65-F5344CB8AC3E}">
        <p14:creationId xmlns:p14="http://schemas.microsoft.com/office/powerpoint/2010/main" val="28007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  <p:bldP spid="341002" grpId="0" autoUpdateAnimBg="0"/>
      <p:bldP spid="34100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2A04-1306-5340-BA3E-8F05AFBB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Gravitational Potential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7FA6B-6439-5243-97F8-09E9F85FE4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Setting </a:t>
                </a:r>
                <a:r>
                  <a:rPr lang="en-US" i="1" dirty="0">
                    <a:solidFill>
                      <a:schemeClr val="accent2"/>
                    </a:solidFill>
                  </a:rPr>
                  <a:t>U</a:t>
                </a:r>
                <a:r>
                  <a:rPr lang="en-US" dirty="0">
                    <a:solidFill>
                      <a:schemeClr val="accent2"/>
                    </a:solidFill>
                  </a:rPr>
                  <a:t> = 0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=∞,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7FA6B-6439-5243-97F8-09E9F85FE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1FC2841C-5C25-6F45-B82D-D23F8E632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Escape Speed</a:t>
            </a:r>
          </a:p>
        </p:txBody>
      </p:sp>
      <p:sp>
        <p:nvSpPr>
          <p:cNvPr id="389123" name="Rectangle 1027">
            <a:extLst>
              <a:ext uri="{FF2B5EF4-FFF2-40B4-BE49-F238E27FC236}">
                <a16:creationId xmlns:a16="http://schemas.microsoft.com/office/drawing/2014/main" id="{977E1608-E5A2-A44D-899D-C550853D3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fast enough object can “escape” a gravitational field.</a:t>
            </a:r>
          </a:p>
          <a:p>
            <a:pPr eaLnBrk="1" hangingPunct="1"/>
            <a:r>
              <a:rPr lang="en-US" altLang="en-US" dirty="0"/>
              <a:t>Can occur if </a:t>
            </a:r>
            <a:r>
              <a:rPr lang="en-US" altLang="en-US" i="1" dirty="0">
                <a:solidFill>
                  <a:schemeClr val="accent2"/>
                </a:solidFill>
              </a:rPr>
              <a:t>K</a:t>
            </a:r>
            <a:r>
              <a:rPr lang="en-US" altLang="en-US" dirty="0">
                <a:solidFill>
                  <a:schemeClr val="accent2"/>
                </a:solidFill>
              </a:rPr>
              <a:t> + </a:t>
            </a:r>
            <a:r>
              <a:rPr lang="en-US" altLang="en-US" i="1" dirty="0" err="1">
                <a:solidFill>
                  <a:schemeClr val="accent2"/>
                </a:solidFill>
              </a:rPr>
              <a:t>U</a:t>
            </a:r>
            <a:r>
              <a:rPr lang="en-US" altLang="en-US" baseline="-25000" dirty="0" err="1">
                <a:solidFill>
                  <a:schemeClr val="accent2"/>
                </a:solidFill>
              </a:rPr>
              <a:t>grav</a:t>
            </a:r>
            <a:r>
              <a:rPr lang="en-US" altLang="en-US" dirty="0">
                <a:solidFill>
                  <a:schemeClr val="accent2"/>
                </a:solidFill>
              </a:rPr>
              <a:t> ≥ 0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Although gravity forever pulls back, the body never turns around!</a:t>
            </a:r>
          </a:p>
        </p:txBody>
      </p:sp>
    </p:spTree>
    <p:extLst>
      <p:ext uri="{BB962C8B-B14F-4D97-AF65-F5344CB8AC3E}">
        <p14:creationId xmlns:p14="http://schemas.microsoft.com/office/powerpoint/2010/main" val="34802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F2B3191-609F-3444-AEB7-480B35A49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1" name="Content Placeholder 2">
                <a:extLst>
                  <a:ext uri="{FF2B5EF4-FFF2-40B4-BE49-F238E27FC236}">
                    <a16:creationId xmlns:a16="http://schemas.microsoft.com/office/drawing/2014/main" id="{083696A2-63F8-0F4F-92DE-DEA0CDB343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200399"/>
              </a:xfrm>
            </p:spPr>
            <p:txBody>
              <a:bodyPr/>
              <a:lstStyle/>
              <a:p>
                <a:pPr marL="514350" indent="-514350">
                  <a:spcAft>
                    <a:spcPts val="1800"/>
                  </a:spcAft>
                  <a:buFont typeface="+mj-lt"/>
                  <a:buAutoNum type="arabicPeriod" startAt="2"/>
                  <a:defRPr/>
                </a:pPr>
                <a:r>
                  <a:rPr lang="en-US" dirty="0"/>
                  <a:t>Calculate the </a:t>
                </a:r>
                <a:r>
                  <a:rPr lang="en-US" dirty="0">
                    <a:solidFill>
                      <a:schemeClr val="accent2"/>
                    </a:solidFill>
                  </a:rPr>
                  <a:t>escape speed </a:t>
                </a:r>
                <a:r>
                  <a:rPr lang="en-US" dirty="0"/>
                  <a:t>of Earth.  (This means that the projectile’s kinetic energy is zero when it reaches a distance of infinity.)</a:t>
                </a:r>
              </a:p>
              <a:p>
                <a:pPr marL="0" indent="0">
                  <a:spcBef>
                    <a:spcPts val="1824"/>
                  </a:spcBef>
                  <a:spcAft>
                    <a:spcPts val="1800"/>
                  </a:spcAft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en-US" sz="2800" baseline="30000" dirty="0">
                  <a:solidFill>
                    <a:srgbClr val="006600"/>
                  </a:solidFill>
                </a:endParaRPr>
              </a:p>
            </p:txBody>
          </p:sp>
        </mc:Choice>
        <mc:Fallback>
          <p:sp>
            <p:nvSpPr>
              <p:cNvPr id="12291" name="Content Placeholder 2">
                <a:extLst>
                  <a:ext uri="{FF2B5EF4-FFF2-40B4-BE49-F238E27FC236}">
                    <a16:creationId xmlns:a16="http://schemas.microsoft.com/office/drawing/2014/main" id="{083696A2-63F8-0F4F-92DE-DEA0CDB34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200399"/>
              </a:xfrm>
              <a:blipFill>
                <a:blip r:embed="rId2"/>
                <a:stretch>
                  <a:fillRect l="-1852" t="-1976" r="-2315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E39476-F5CF-5F41-B23B-6A8981EF7E94}"/>
              </a:ext>
            </a:extLst>
          </p:cNvPr>
          <p:cNvSpPr txBox="1">
            <a:spLocks/>
          </p:cNvSpPr>
          <p:nvPr/>
        </p:nvSpPr>
        <p:spPr bwMode="auto">
          <a:xfrm>
            <a:off x="2438400" y="4987006"/>
            <a:ext cx="4267200" cy="164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15875" indent="0">
              <a:buFontTx/>
              <a:buNone/>
              <a:defRPr/>
            </a:pPr>
            <a:r>
              <a:rPr lang="en-US" sz="2800" b="0" i="1" kern="0" dirty="0" err="1">
                <a:solidFill>
                  <a:srgbClr val="006600"/>
                </a:solidFill>
              </a:rPr>
              <a:t>M</a:t>
            </a:r>
            <a:r>
              <a:rPr lang="en-US" sz="2800" b="0" kern="0" baseline="-25000" dirty="0" err="1">
                <a:solidFill>
                  <a:srgbClr val="006600"/>
                </a:solidFill>
              </a:rPr>
              <a:t>earth</a:t>
            </a:r>
            <a:r>
              <a:rPr lang="en-US" sz="2800" b="0" kern="0" dirty="0">
                <a:solidFill>
                  <a:srgbClr val="006600"/>
                </a:solidFill>
              </a:rPr>
              <a:t> = 5.976 </a:t>
            </a:r>
            <a:r>
              <a:rPr lang="en-US" sz="2800" b="0" kern="0" dirty="0">
                <a:solidFill>
                  <a:srgbClr val="006600"/>
                </a:solidFill>
                <a:sym typeface="Symbol"/>
              </a:rPr>
              <a:t> 10</a:t>
            </a:r>
            <a:r>
              <a:rPr lang="en-US" sz="2800" b="0" kern="0" baseline="30000" dirty="0">
                <a:solidFill>
                  <a:srgbClr val="006600"/>
                </a:solidFill>
                <a:sym typeface="Symbol"/>
              </a:rPr>
              <a:t>24</a:t>
            </a:r>
            <a:r>
              <a:rPr lang="en-US" sz="2800" b="0" kern="0" dirty="0">
                <a:solidFill>
                  <a:srgbClr val="006600"/>
                </a:solidFill>
              </a:rPr>
              <a:t> kg</a:t>
            </a:r>
          </a:p>
          <a:p>
            <a:pPr marL="15875" indent="0">
              <a:buFontTx/>
              <a:buNone/>
              <a:defRPr/>
            </a:pPr>
            <a:r>
              <a:rPr lang="en-US" sz="2800" b="0" i="1" kern="0" dirty="0" err="1">
                <a:solidFill>
                  <a:srgbClr val="006600"/>
                </a:solidFill>
              </a:rPr>
              <a:t>R</a:t>
            </a:r>
            <a:r>
              <a:rPr lang="en-US" sz="2800" b="0" kern="0" baseline="-25000" dirty="0" err="1">
                <a:solidFill>
                  <a:srgbClr val="006600"/>
                </a:solidFill>
              </a:rPr>
              <a:t>earth</a:t>
            </a:r>
            <a:r>
              <a:rPr lang="en-US" sz="2800" b="0" kern="0" dirty="0">
                <a:solidFill>
                  <a:srgbClr val="006600"/>
                </a:solidFill>
              </a:rPr>
              <a:t> = 6378 km</a:t>
            </a:r>
          </a:p>
          <a:p>
            <a:pPr marL="15875" indent="0">
              <a:buFontTx/>
              <a:buNone/>
              <a:defRPr/>
            </a:pPr>
            <a:r>
              <a:rPr lang="en-US" sz="2800" b="0" i="1" kern="0" dirty="0">
                <a:solidFill>
                  <a:srgbClr val="006600"/>
                </a:solidFill>
              </a:rPr>
              <a:t>G</a:t>
            </a:r>
            <a:r>
              <a:rPr lang="en-US" sz="2800" b="0" kern="0" dirty="0">
                <a:solidFill>
                  <a:srgbClr val="006600"/>
                </a:solidFill>
              </a:rPr>
              <a:t> = 6.67 </a:t>
            </a:r>
            <a:r>
              <a:rPr lang="en-US" sz="2800" b="0" kern="0" dirty="0">
                <a:solidFill>
                  <a:srgbClr val="006600"/>
                </a:solidFill>
                <a:sym typeface="Symbol"/>
              </a:rPr>
              <a:t> 10</a:t>
            </a:r>
            <a:r>
              <a:rPr lang="en-US" sz="2800" b="0" kern="0" baseline="30000" dirty="0">
                <a:solidFill>
                  <a:srgbClr val="006600"/>
                </a:solidFill>
                <a:sym typeface="Symbol"/>
              </a:rPr>
              <a:t>–11</a:t>
            </a:r>
            <a:r>
              <a:rPr lang="en-US" sz="2800" b="0" kern="0" dirty="0">
                <a:solidFill>
                  <a:srgbClr val="006600"/>
                </a:solidFill>
              </a:rPr>
              <a:t> Nm</a:t>
            </a:r>
            <a:r>
              <a:rPr lang="en-US" sz="2800" b="0" kern="0" baseline="30000" dirty="0">
                <a:solidFill>
                  <a:srgbClr val="006600"/>
                </a:solidFill>
              </a:rPr>
              <a:t>2</a:t>
            </a:r>
            <a:r>
              <a:rPr lang="en-US" sz="2800" b="0" kern="0" dirty="0">
                <a:solidFill>
                  <a:srgbClr val="006600"/>
                </a:solidFill>
              </a:rPr>
              <a:t>/kg</a:t>
            </a:r>
            <a:r>
              <a:rPr lang="en-US" sz="2800" b="0" kern="0" baseline="30000" dirty="0">
                <a:solidFill>
                  <a:srgbClr val="0066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F0D1A387-B810-1848-88A8-0C12807C1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Orbits</a:t>
            </a:r>
          </a:p>
        </p:txBody>
      </p:sp>
      <p:sp>
        <p:nvSpPr>
          <p:cNvPr id="12291" name="Rectangle 1027">
            <a:extLst>
              <a:ext uri="{FF2B5EF4-FFF2-40B4-BE49-F238E27FC236}">
                <a16:creationId xmlns:a16="http://schemas.microsoft.com/office/drawing/2014/main" id="{29C48799-0A60-374F-8F0D-6CF3D2E1C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/>
              <a:t>Satellite orbits a much larger attractor</a:t>
            </a:r>
          </a:p>
        </p:txBody>
      </p:sp>
      <p:sp>
        <p:nvSpPr>
          <p:cNvPr id="431108" name="Rectangle 1028">
            <a:extLst>
              <a:ext uri="{FF2B5EF4-FFF2-40B4-BE49-F238E27FC236}">
                <a16:creationId xmlns:a16="http://schemas.microsoft.com/office/drawing/2014/main" id="{0AAA862E-67F9-B74A-856E-BE10B605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8400"/>
            <a:ext cx="723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0" dirty="0">
                <a:solidFill>
                  <a:schemeClr val="tx2"/>
                </a:solidFill>
              </a:rPr>
              <a:t>Conservation of Energy</a:t>
            </a:r>
          </a:p>
          <a:p>
            <a:pPr eaLnBrk="1" hangingPunct="1">
              <a:buFontTx/>
              <a:buNone/>
            </a:pPr>
            <a:r>
              <a:rPr lang="en-US" altLang="en-US" b="0" dirty="0">
                <a:solidFill>
                  <a:srgbClr val="800000"/>
                </a:solidFill>
              </a:rPr>
              <a:t>Kinetic</a:t>
            </a:r>
            <a:r>
              <a:rPr lang="en-US" altLang="en-US" b="0" dirty="0">
                <a:solidFill>
                  <a:srgbClr val="3519CA"/>
                </a:solidFill>
              </a:rPr>
              <a:t> </a:t>
            </a:r>
            <a:r>
              <a:rPr lang="en-US" altLang="en-US" b="0" dirty="0">
                <a:solidFill>
                  <a:schemeClr val="tx1"/>
                </a:solidFill>
              </a:rPr>
              <a:t>+</a:t>
            </a:r>
            <a:r>
              <a:rPr lang="en-US" altLang="en-US" b="0" dirty="0">
                <a:solidFill>
                  <a:srgbClr val="3519CA"/>
                </a:solidFill>
              </a:rPr>
              <a:t> </a:t>
            </a:r>
            <a:r>
              <a:rPr lang="en-US" altLang="en-US" b="0" dirty="0">
                <a:solidFill>
                  <a:srgbClr val="800000"/>
                </a:solidFill>
              </a:rPr>
              <a:t>potential</a:t>
            </a:r>
            <a:r>
              <a:rPr lang="en-US" altLang="en-US" b="0" dirty="0">
                <a:solidFill>
                  <a:srgbClr val="3519CA"/>
                </a:solidFill>
              </a:rPr>
              <a:t> </a:t>
            </a:r>
            <a:r>
              <a:rPr lang="en-US" altLang="en-US" b="0" dirty="0">
                <a:solidFill>
                  <a:schemeClr val="tx1"/>
                </a:solidFill>
              </a:rPr>
              <a:t>=</a:t>
            </a:r>
            <a:r>
              <a:rPr lang="en-US" altLang="en-US" b="0" dirty="0">
                <a:solidFill>
                  <a:srgbClr val="3519CA"/>
                </a:solidFill>
              </a:rPr>
              <a:t> </a:t>
            </a:r>
            <a:r>
              <a:rPr lang="en-US" altLang="en-US" b="0" i="1" dirty="0">
                <a:solidFill>
                  <a:srgbClr val="800000"/>
                </a:solidFill>
              </a:rPr>
              <a:t>K</a:t>
            </a:r>
            <a:r>
              <a:rPr lang="en-US" altLang="en-US" b="0" dirty="0">
                <a:solidFill>
                  <a:srgbClr val="3519CA"/>
                </a:solidFill>
              </a:rPr>
              <a:t> </a:t>
            </a:r>
            <a:r>
              <a:rPr lang="en-US" altLang="en-US" b="0" dirty="0">
                <a:solidFill>
                  <a:schemeClr val="tx1"/>
                </a:solidFill>
              </a:rPr>
              <a:t>+</a:t>
            </a:r>
            <a:r>
              <a:rPr lang="en-US" altLang="en-US" b="0" dirty="0">
                <a:solidFill>
                  <a:srgbClr val="3519CA"/>
                </a:solidFill>
              </a:rPr>
              <a:t> </a:t>
            </a:r>
            <a:r>
              <a:rPr lang="en-US" altLang="en-US" b="0" i="1" dirty="0">
                <a:solidFill>
                  <a:srgbClr val="800000"/>
                </a:solidFill>
              </a:rPr>
              <a:t>U</a:t>
            </a:r>
            <a:r>
              <a:rPr lang="en-US" altLang="en-US" b="0" dirty="0">
                <a:solidFill>
                  <a:schemeClr val="tx2"/>
                </a:solidFill>
              </a:rPr>
              <a:t> is </a:t>
            </a:r>
            <a:r>
              <a:rPr lang="en-US" altLang="en-US" b="0" dirty="0">
                <a:solidFill>
                  <a:schemeClr val="accent2"/>
                </a:solidFill>
              </a:rPr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11528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47ACA27-9F09-C540-80DC-F7A0B70C9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Orbits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5A31835-BC0F-174B-9ED5-93DA1C899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/>
              <a:t>E</a:t>
            </a:r>
            <a:r>
              <a:rPr lang="en-US" altLang="en-US" dirty="0"/>
              <a:t> &gt; 0: </a:t>
            </a:r>
            <a:r>
              <a:rPr lang="en-US" altLang="en-US" dirty="0">
                <a:solidFill>
                  <a:schemeClr val="accent2"/>
                </a:solidFill>
              </a:rPr>
              <a:t>Open</a:t>
            </a:r>
            <a:endParaRPr lang="en-US" altLang="en-US" dirty="0"/>
          </a:p>
          <a:p>
            <a:pPr lvl="1" eaLnBrk="1" hangingPunct="1"/>
            <a:r>
              <a:rPr lang="en-US" altLang="en-US" dirty="0">
                <a:solidFill>
                  <a:srgbClr val="800000"/>
                </a:solidFill>
              </a:rPr>
              <a:t>hyperbola</a:t>
            </a:r>
            <a:endParaRPr lang="en-US" altLang="en-US" dirty="0"/>
          </a:p>
          <a:p>
            <a:pPr eaLnBrk="1" hangingPunct="1"/>
            <a:r>
              <a:rPr lang="en-US" altLang="en-US" i="1" dirty="0"/>
              <a:t>E</a:t>
            </a:r>
            <a:r>
              <a:rPr lang="en-US" altLang="en-US" dirty="0"/>
              <a:t> = 0: </a:t>
            </a:r>
            <a:r>
              <a:rPr lang="en-US" altLang="en-US" dirty="0">
                <a:solidFill>
                  <a:schemeClr val="accent2"/>
                </a:solidFill>
              </a:rPr>
              <a:t>Escape speed</a:t>
            </a:r>
            <a:endParaRPr lang="en-US" altLang="en-US" dirty="0"/>
          </a:p>
          <a:p>
            <a:pPr lvl="1" eaLnBrk="1" hangingPunct="1"/>
            <a:r>
              <a:rPr lang="en-US" altLang="en-US" dirty="0">
                <a:solidFill>
                  <a:srgbClr val="800000"/>
                </a:solidFill>
              </a:rPr>
              <a:t>parabola</a:t>
            </a:r>
            <a:endParaRPr lang="en-US" altLang="en-US" dirty="0"/>
          </a:p>
          <a:p>
            <a:pPr eaLnBrk="1" hangingPunct="1"/>
            <a:r>
              <a:rPr lang="en-US" altLang="en-US" i="1" dirty="0"/>
              <a:t>E</a:t>
            </a:r>
            <a:r>
              <a:rPr lang="en-US" altLang="en-US" dirty="0"/>
              <a:t> &lt; 0: </a:t>
            </a:r>
            <a:r>
              <a:rPr lang="en-US" altLang="en-US" dirty="0">
                <a:solidFill>
                  <a:schemeClr val="accent2"/>
                </a:solidFill>
              </a:rPr>
              <a:t>Closed</a:t>
            </a:r>
            <a:endParaRPr lang="en-US" altLang="en-US" dirty="0"/>
          </a:p>
          <a:p>
            <a:pPr lvl="1" eaLnBrk="1" hangingPunct="1"/>
            <a:r>
              <a:rPr lang="en-US" altLang="en-US" dirty="0">
                <a:solidFill>
                  <a:srgbClr val="800000"/>
                </a:solidFill>
              </a:rPr>
              <a:t>ellipse</a:t>
            </a: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7820E97-8298-4940-9A56-AFD413C38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Poll Question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D567EF7-EFB1-FE4B-BA60-B874F4210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1143000"/>
          </a:xfrm>
        </p:spPr>
        <p:txBody>
          <a:bodyPr/>
          <a:lstStyle/>
          <a:p>
            <a:pPr marL="0" indent="0" eaLnBrk="1" hangingPunct="1">
              <a:buFont typeface="Times" pitchFamily="2" charset="0"/>
              <a:buNone/>
            </a:pPr>
            <a:r>
              <a:rPr lang="en-US" altLang="en-US"/>
              <a:t>At which position is the satellite </a:t>
            </a:r>
            <a:r>
              <a:rPr lang="en-US" altLang="en-US">
                <a:solidFill>
                  <a:schemeClr val="accent2"/>
                </a:solidFill>
              </a:rPr>
              <a:t>speeding up</a:t>
            </a:r>
            <a:r>
              <a:rPr lang="en-US" altLang="en-US"/>
              <a:t>?</a:t>
            </a:r>
          </a:p>
        </p:txBody>
      </p:sp>
      <p:pic>
        <p:nvPicPr>
          <p:cNvPr id="19463" name="Picture 6" descr="orbit">
            <a:extLst>
              <a:ext uri="{FF2B5EF4-FFF2-40B4-BE49-F238E27FC236}">
                <a16:creationId xmlns:a16="http://schemas.microsoft.com/office/drawing/2014/main" id="{9CC8CB0B-FDA5-CC4E-8515-0125B428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2838" y="2689225"/>
            <a:ext cx="4673600" cy="2647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7">
            <a:extLst>
              <a:ext uri="{FF2B5EF4-FFF2-40B4-BE49-F238E27FC236}">
                <a16:creationId xmlns:a16="http://schemas.microsoft.com/office/drawing/2014/main" id="{941B7A27-757C-B74D-B177-9289894E2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0"/>
            <a:ext cx="533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A.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B.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C.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D.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None of these.</a:t>
            </a:r>
          </a:p>
        </p:txBody>
      </p:sp>
    </p:spTree>
    <p:extLst>
      <p:ext uri="{BB962C8B-B14F-4D97-AF65-F5344CB8AC3E}">
        <p14:creationId xmlns:p14="http://schemas.microsoft.com/office/powerpoint/2010/main" val="394005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F4122DF-A978-5847-8ECE-51B60A78C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Quick Question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4F1F7B5-19F0-AB4C-8B60-3669A82DC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1143000"/>
          </a:xfrm>
        </p:spPr>
        <p:txBody>
          <a:bodyPr/>
          <a:lstStyle/>
          <a:p>
            <a:pPr marL="0" indent="0" eaLnBrk="1" hangingPunct="1">
              <a:buFont typeface="Times" pitchFamily="2" charset="0"/>
              <a:buNone/>
            </a:pPr>
            <a:r>
              <a:rPr lang="en-US" altLang="en-US"/>
              <a:t>At which position is the satellite </a:t>
            </a:r>
            <a:r>
              <a:rPr lang="en-US" altLang="en-US">
                <a:solidFill>
                  <a:schemeClr val="accent2"/>
                </a:solidFill>
              </a:rPr>
              <a:t>slowing down</a:t>
            </a:r>
            <a:r>
              <a:rPr lang="en-US" altLang="en-US"/>
              <a:t>?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95DD4F5E-82F7-F34E-ADB1-44AB6FE1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0"/>
            <a:ext cx="533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A.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B.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C.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D.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None of these.</a:t>
            </a:r>
          </a:p>
        </p:txBody>
      </p:sp>
      <p:pic>
        <p:nvPicPr>
          <p:cNvPr id="8" name="Picture 6" descr="orbit">
            <a:extLst>
              <a:ext uri="{FF2B5EF4-FFF2-40B4-BE49-F238E27FC236}">
                <a16:creationId xmlns:a16="http://schemas.microsoft.com/office/drawing/2014/main" id="{853C375D-76D6-CD4F-A30C-A1F06D48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2838" y="2689225"/>
            <a:ext cx="4673600" cy="2647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8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9A61-08E3-1142-BEF9-C55017E87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/>
              <a:t>Gravitational Potential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55AFF-91AE-334A-8C94-6554796C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810000" cy="685800"/>
          </a:xfrm>
        </p:spPr>
        <p:txBody>
          <a:bodyPr/>
          <a:lstStyle/>
          <a:p>
            <a:r>
              <a:rPr lang="en-US" dirty="0"/>
              <a:t>for real this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427A1-48FA-A549-A424-A7F3D3AD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449382"/>
            <a:ext cx="3276779" cy="4191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4308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AECF2AC-3BB3-554C-907A-0DB58EBA1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Poll Question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A4D2ED4-1FB9-CB45-AD81-A26340AD7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1828800"/>
          </a:xfrm>
        </p:spPr>
        <p:txBody>
          <a:bodyPr/>
          <a:lstStyle/>
          <a:p>
            <a:pPr marL="0" indent="0" eaLnBrk="1" hangingPunct="1">
              <a:buFont typeface="Times" pitchFamily="2" charset="0"/>
              <a:buNone/>
            </a:pPr>
            <a:r>
              <a:rPr lang="en-US" altLang="en-US"/>
              <a:t>At which position is the satellite changing its </a:t>
            </a:r>
            <a:r>
              <a:rPr lang="en-US" altLang="en-US">
                <a:solidFill>
                  <a:schemeClr val="accent2"/>
                </a:solidFill>
              </a:rPr>
              <a:t>direction</a:t>
            </a:r>
            <a:r>
              <a:rPr lang="en-US" altLang="en-US"/>
              <a:t> but not its speed? 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9B789090-5D8F-DB4D-9598-C8AEE138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A.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B.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C.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Position D.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Times" pitchFamily="2" charset="0"/>
              <a:buAutoNum type="alphaUcPeriod"/>
            </a:pPr>
            <a:r>
              <a:rPr lang="en-US" altLang="en-US" sz="3200" b="0">
                <a:solidFill>
                  <a:srgbClr val="003366"/>
                </a:solidFill>
              </a:rPr>
              <a:t>None of these.</a:t>
            </a:r>
          </a:p>
        </p:txBody>
      </p:sp>
      <p:pic>
        <p:nvPicPr>
          <p:cNvPr id="8" name="Picture 6" descr="orbit">
            <a:extLst>
              <a:ext uri="{FF2B5EF4-FFF2-40B4-BE49-F238E27FC236}">
                <a16:creationId xmlns:a16="http://schemas.microsoft.com/office/drawing/2014/main" id="{D6CA378A-CEF2-B94E-9B80-FDA8BB15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2838" y="2689225"/>
            <a:ext cx="4673600" cy="2647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3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78A20EC-0EC5-FB46-AFB0-4FF45BB2A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Group Work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D5FB62C-01BA-9C4F-A33A-EB449F476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 startAt="3"/>
            </a:pPr>
            <a:r>
              <a:rPr lang="en-US" altLang="en-US"/>
              <a:t>Rank the positions in </a:t>
            </a:r>
            <a:r>
              <a:rPr lang="en-US" altLang="en-US">
                <a:solidFill>
                  <a:schemeClr val="accent2"/>
                </a:solidFill>
              </a:rPr>
              <a:t>descending</a:t>
            </a:r>
            <a:r>
              <a:rPr lang="en-US" altLang="en-US"/>
              <a:t> order of: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2" charset="0"/>
              <a:buAutoNum type="alphaLcPeriod"/>
            </a:pPr>
            <a:r>
              <a:rPr lang="en-US" altLang="en-US"/>
              <a:t>Gravitational force.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2" charset="0"/>
              <a:buAutoNum type="alphaLcPeriod"/>
            </a:pPr>
            <a:r>
              <a:rPr lang="en-US" altLang="en-US"/>
              <a:t>Acceleration.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2" charset="0"/>
              <a:buAutoNum type="alphaLcPeriod"/>
            </a:pPr>
            <a:r>
              <a:rPr lang="en-US" altLang="en-US"/>
              <a:t>Speed.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2" charset="0"/>
              <a:buAutoNum type="alphaLcPeriod"/>
            </a:pPr>
            <a:r>
              <a:rPr lang="en-US" altLang="en-US"/>
              <a:t>Kinetic energy.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2" charset="0"/>
              <a:buAutoNum type="alphaLcPeriod"/>
            </a:pPr>
            <a:r>
              <a:rPr lang="en-US" altLang="en-US"/>
              <a:t>Gravitational potential energy.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2" charset="0"/>
              <a:buAutoNum type="alphaLcPeriod"/>
            </a:pPr>
            <a:r>
              <a:rPr lang="en-US" altLang="en-US"/>
              <a:t>Total energy.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2" charset="0"/>
              <a:buAutoNum type="alphaLcPeriod"/>
            </a:pPr>
            <a:r>
              <a:rPr lang="en-US" altLang="en-US"/>
              <a:t>Angular momentum.</a:t>
            </a:r>
          </a:p>
        </p:txBody>
      </p:sp>
      <p:pic>
        <p:nvPicPr>
          <p:cNvPr id="7" name="Picture 6" descr="orbit">
            <a:extLst>
              <a:ext uri="{FF2B5EF4-FFF2-40B4-BE49-F238E27FC236}">
                <a16:creationId xmlns:a16="http://schemas.microsoft.com/office/drawing/2014/main" id="{E28F5243-E565-424B-88AD-2D20CAAA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2838" y="2689225"/>
            <a:ext cx="4673600" cy="2647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12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6947B5C-0AF7-834A-A576-9D020B71E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Closed Orbits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5414D-BDA6-EC4B-9152-57F9A595BE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/>
              <a:t>U</a:t>
            </a:r>
            <a:r>
              <a:rPr lang="en-US" altLang="en-US" baseline="-25000"/>
              <a:t>g</a:t>
            </a:r>
            <a:r>
              <a:rPr lang="en-US" altLang="en-US"/>
              <a:t> + </a:t>
            </a:r>
            <a:r>
              <a:rPr lang="en-US" altLang="en-US" i="1"/>
              <a:t>K</a:t>
            </a:r>
            <a:r>
              <a:rPr lang="en-US" altLang="en-US" baseline="-25000"/>
              <a:t>tr</a:t>
            </a:r>
            <a:r>
              <a:rPr lang="en-US" altLang="en-US"/>
              <a:t> = constant &lt; 0</a:t>
            </a:r>
          </a:p>
          <a:p>
            <a:r>
              <a:rPr lang="en-US" altLang="en-US"/>
              <a:t>The closer the satellite is to the main body, the faster it moves</a:t>
            </a:r>
          </a:p>
          <a:p>
            <a:r>
              <a:rPr lang="en-US" altLang="en-US"/>
              <a:t>Objects do not meet at rest without a non-conservative force acting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>
            <a:extLst>
              <a:ext uri="{FF2B5EF4-FFF2-40B4-BE49-F238E27FC236}">
                <a16:creationId xmlns:a16="http://schemas.microsoft.com/office/drawing/2014/main" id="{F12EECA2-0432-4C44-970F-EDEBA3C98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problems</a:t>
            </a:r>
          </a:p>
        </p:txBody>
      </p:sp>
      <p:sp>
        <p:nvSpPr>
          <p:cNvPr id="23554" name="Rectangle 1027">
            <a:extLst>
              <a:ext uri="{FF2B5EF4-FFF2-40B4-BE49-F238E27FC236}">
                <a16:creationId xmlns:a16="http://schemas.microsoft.com/office/drawing/2014/main" id="{6B249FE4-A6AE-BC48-93B6-544B80044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accent2"/>
              </a:buClr>
              <a:buFont typeface="+mj-lt"/>
              <a:buAutoNum type="arabicPeriod" startAt="3"/>
            </a:pPr>
            <a:r>
              <a:rPr lang="en-US" altLang="en-US" dirty="0"/>
              <a:t>Find the </a:t>
            </a:r>
            <a:r>
              <a:rPr lang="en-US" altLang="en-US" dirty="0">
                <a:solidFill>
                  <a:schemeClr val="accent2"/>
                </a:solidFill>
              </a:rPr>
              <a:t>tangential speed </a:t>
            </a:r>
            <a:r>
              <a:rPr lang="en-US" altLang="en-US" i="1" dirty="0">
                <a:solidFill>
                  <a:schemeClr val="accent1"/>
                </a:solidFill>
              </a:rPr>
              <a:t>v</a:t>
            </a:r>
            <a:r>
              <a:rPr lang="en-US" altLang="en-US" dirty="0"/>
              <a:t> of an object in </a:t>
            </a:r>
            <a:r>
              <a:rPr lang="en-US" altLang="en-US" dirty="0">
                <a:solidFill>
                  <a:schemeClr val="accent4"/>
                </a:solidFill>
              </a:rPr>
              <a:t>circular</a:t>
            </a:r>
            <a:r>
              <a:rPr lang="en-US" altLang="en-US" dirty="0"/>
              <a:t> orbit a distance </a:t>
            </a:r>
            <a:r>
              <a:rPr lang="en-US" altLang="en-US" i="1" dirty="0">
                <a:solidFill>
                  <a:schemeClr val="accent1"/>
                </a:solidFill>
              </a:rPr>
              <a:t>r</a:t>
            </a:r>
            <a:r>
              <a:rPr lang="en-US" altLang="en-US" dirty="0"/>
              <a:t> from an attractor of mass </a:t>
            </a:r>
            <a:r>
              <a:rPr lang="en-US" altLang="en-US" i="1" dirty="0">
                <a:solidFill>
                  <a:schemeClr val="accent1"/>
                </a:solidFill>
              </a:rPr>
              <a:t>M</a:t>
            </a:r>
            <a:r>
              <a:rPr lang="en-US" altLang="en-US" dirty="0"/>
              <a:t>.</a:t>
            </a:r>
          </a:p>
          <a:p>
            <a:pPr marL="971550" lvl="1" indent="-514350" eaLnBrk="1" hangingPunct="1">
              <a:buClr>
                <a:srgbClr val="006600"/>
              </a:buClr>
            </a:pPr>
            <a:r>
              <a:rPr lang="en-US" altLang="en-US" dirty="0">
                <a:solidFill>
                  <a:srgbClr val="006600"/>
                </a:solidFill>
              </a:rPr>
              <a:t>Use the fact that the centripetal force is the force of gravity.</a:t>
            </a:r>
          </a:p>
          <a:p>
            <a:pPr marL="514350" indent="-514350" eaLnBrk="1" hangingPunct="1">
              <a:buClr>
                <a:schemeClr val="accent2"/>
              </a:buClr>
              <a:buFontTx/>
              <a:buAutoNum type="arabicPeriod" startAt="3"/>
            </a:pPr>
            <a:r>
              <a:rPr lang="en-US" altLang="en-US" dirty="0"/>
              <a:t>Find the </a:t>
            </a:r>
            <a:r>
              <a:rPr lang="en-US" altLang="en-US" dirty="0">
                <a:solidFill>
                  <a:schemeClr val="accent2"/>
                </a:solidFill>
              </a:rPr>
              <a:t>orbital period </a:t>
            </a:r>
            <a:r>
              <a:rPr lang="en-US" altLang="en-US" i="1" dirty="0">
                <a:solidFill>
                  <a:schemeClr val="accent1"/>
                </a:solidFill>
              </a:rPr>
              <a:t>T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as well.</a:t>
            </a:r>
          </a:p>
          <a:p>
            <a:pPr marL="971550" lvl="1" indent="-514350" eaLnBrk="1" hangingPunct="1">
              <a:buClr>
                <a:srgbClr val="006600"/>
              </a:buClr>
            </a:pPr>
            <a:r>
              <a:rPr lang="en-US" altLang="en-US" dirty="0">
                <a:solidFill>
                  <a:srgbClr val="006600"/>
                </a:solidFill>
              </a:rPr>
              <a:t>Use the fact that </a:t>
            </a:r>
            <a:r>
              <a:rPr lang="en-US" altLang="en-US" i="1" dirty="0">
                <a:solidFill>
                  <a:srgbClr val="006600"/>
                </a:solidFill>
              </a:rPr>
              <a:t>v</a:t>
            </a:r>
            <a:r>
              <a:rPr lang="en-US" altLang="en-US" dirty="0">
                <a:solidFill>
                  <a:srgbClr val="006600"/>
                </a:solidFill>
              </a:rPr>
              <a:t> = 2</a:t>
            </a:r>
            <a:r>
              <a:rPr lang="en-US" altLang="en-US" i="1" dirty="0">
                <a:solidFill>
                  <a:srgbClr val="006600"/>
                </a:solidFill>
                <a:latin typeface="Symbol" pitchFamily="2" charset="2"/>
              </a:rPr>
              <a:t>p</a:t>
            </a:r>
            <a:r>
              <a:rPr lang="en-US" altLang="en-US" i="1" dirty="0">
                <a:solidFill>
                  <a:srgbClr val="006600"/>
                </a:solidFill>
              </a:rPr>
              <a:t>r</a:t>
            </a:r>
            <a:r>
              <a:rPr lang="en-US" altLang="en-US" dirty="0">
                <a:solidFill>
                  <a:srgbClr val="006600"/>
                </a:solidFill>
              </a:rPr>
              <a:t>/</a:t>
            </a:r>
            <a:r>
              <a:rPr lang="en-US" altLang="en-US" i="1" dirty="0">
                <a:solidFill>
                  <a:srgbClr val="006600"/>
                </a:solidFill>
              </a:rPr>
              <a:t>T</a:t>
            </a:r>
            <a:r>
              <a:rPr lang="en-US" altLang="en-US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>
            <a:extLst>
              <a:ext uri="{FF2B5EF4-FFF2-40B4-BE49-F238E27FC236}">
                <a16:creationId xmlns:a16="http://schemas.microsoft.com/office/drawing/2014/main" id="{D39E253F-01A2-AE44-8D2E-09AED5484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Kepler’s Laws</a:t>
            </a:r>
          </a:p>
        </p:txBody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25A891B8-AE14-264C-8C34-0349DA05F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/>
              <a:t>of planetary motion</a:t>
            </a:r>
          </a:p>
        </p:txBody>
      </p:sp>
      <p:sp>
        <p:nvSpPr>
          <p:cNvPr id="24579" name="Rectangle 1028">
            <a:extLst>
              <a:ext uri="{FF2B5EF4-FFF2-40B4-BE49-F238E27FC236}">
                <a16:creationId xmlns:a16="http://schemas.microsoft.com/office/drawing/2014/main" id="{2AB7CE20-4620-434A-BC5D-7E0E573B6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itchFamily="2" charset="0"/>
              <a:buAutoNum type="arabicPeriod"/>
            </a:pPr>
            <a:r>
              <a:rPr lang="en-US" altLang="en-US" b="0" dirty="0"/>
              <a:t>Planets travel in elliptical paths with one focus at the Sun.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n-US" altLang="en-US" b="0" dirty="0"/>
              <a:t>In equal times, a planet’s path traces out equal areas.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n-US" altLang="en-US" b="0" dirty="0"/>
              <a:t>The square of a planet’s orbital period is directly proportional to the cube of the semi-major axis of the orbit.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2D9D8E-03E4-714C-A57E-90218273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" y="3950749"/>
            <a:ext cx="2576744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8B6B5-62EC-EE4B-8AE7-ADD2E02C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 Area Law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D112-0B59-F845-ADFB-456B4B0A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6172200" cy="593724"/>
          </a:xfrm>
        </p:spPr>
        <p:txBody>
          <a:bodyPr/>
          <a:lstStyle/>
          <a:p>
            <a:r>
              <a:rPr lang="en-US" dirty="0"/>
              <a:t>Over a short ∆</a:t>
            </a:r>
            <a:r>
              <a:rPr lang="en-US" i="1" dirty="0"/>
              <a:t>t</a:t>
            </a:r>
            <a:r>
              <a:rPr lang="en-US" dirty="0"/>
              <a:t>, arc is linear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88846E3-C6CE-8C43-B620-1DACBB10E408}"/>
              </a:ext>
            </a:extLst>
          </p:cNvPr>
          <p:cNvSpPr/>
          <p:nvPr/>
        </p:nvSpPr>
        <p:spPr bwMode="auto">
          <a:xfrm>
            <a:off x="1447800" y="5270500"/>
            <a:ext cx="1123950" cy="723900"/>
          </a:xfrm>
          <a:custGeom>
            <a:avLst/>
            <a:gdLst>
              <a:gd name="connsiteX0" fmla="*/ 0 w 1136650"/>
              <a:gd name="connsiteY0" fmla="*/ 0 h 723900"/>
              <a:gd name="connsiteX1" fmla="*/ 1136650 w 1136650"/>
              <a:gd name="connsiteY1" fmla="*/ 641350 h 723900"/>
              <a:gd name="connsiteX2" fmla="*/ 812800 w 1136650"/>
              <a:gd name="connsiteY2" fmla="*/ 723900 h 723900"/>
              <a:gd name="connsiteX3" fmla="*/ 0 w 1136650"/>
              <a:gd name="connsiteY3" fmla="*/ 0 h 723900"/>
              <a:gd name="connsiteX0" fmla="*/ 0 w 1136650"/>
              <a:gd name="connsiteY0" fmla="*/ 0 h 742950"/>
              <a:gd name="connsiteX1" fmla="*/ 1136650 w 1136650"/>
              <a:gd name="connsiteY1" fmla="*/ 641350 h 742950"/>
              <a:gd name="connsiteX2" fmla="*/ 803275 w 1136650"/>
              <a:gd name="connsiteY2" fmla="*/ 742950 h 742950"/>
              <a:gd name="connsiteX3" fmla="*/ 0 w 1136650"/>
              <a:gd name="connsiteY3" fmla="*/ 0 h 742950"/>
              <a:gd name="connsiteX0" fmla="*/ 0 w 1133475"/>
              <a:gd name="connsiteY0" fmla="*/ 0 h 742950"/>
              <a:gd name="connsiteX1" fmla="*/ 1133475 w 1133475"/>
              <a:gd name="connsiteY1" fmla="*/ 635000 h 742950"/>
              <a:gd name="connsiteX2" fmla="*/ 803275 w 1133475"/>
              <a:gd name="connsiteY2" fmla="*/ 742950 h 742950"/>
              <a:gd name="connsiteX3" fmla="*/ 0 w 1133475"/>
              <a:gd name="connsiteY3" fmla="*/ 0 h 742950"/>
              <a:gd name="connsiteX0" fmla="*/ 0 w 1133475"/>
              <a:gd name="connsiteY0" fmla="*/ 0 h 723900"/>
              <a:gd name="connsiteX1" fmla="*/ 1133475 w 1133475"/>
              <a:gd name="connsiteY1" fmla="*/ 635000 h 723900"/>
              <a:gd name="connsiteX2" fmla="*/ 781050 w 1133475"/>
              <a:gd name="connsiteY2" fmla="*/ 723900 h 723900"/>
              <a:gd name="connsiteX3" fmla="*/ 0 w 1133475"/>
              <a:gd name="connsiteY3" fmla="*/ 0 h 723900"/>
              <a:gd name="connsiteX0" fmla="*/ 0 w 1123950"/>
              <a:gd name="connsiteY0" fmla="*/ 0 h 723900"/>
              <a:gd name="connsiteX1" fmla="*/ 1123950 w 1123950"/>
              <a:gd name="connsiteY1" fmla="*/ 615950 h 723900"/>
              <a:gd name="connsiteX2" fmla="*/ 781050 w 1123950"/>
              <a:gd name="connsiteY2" fmla="*/ 723900 h 723900"/>
              <a:gd name="connsiteX3" fmla="*/ 0 w 1123950"/>
              <a:gd name="connsiteY3" fmla="*/ 0 h 723900"/>
              <a:gd name="connsiteX0" fmla="*/ 0 w 1123950"/>
              <a:gd name="connsiteY0" fmla="*/ 0 h 723900"/>
              <a:gd name="connsiteX1" fmla="*/ 1123950 w 1123950"/>
              <a:gd name="connsiteY1" fmla="*/ 615950 h 723900"/>
              <a:gd name="connsiteX2" fmla="*/ 771525 w 1123950"/>
              <a:gd name="connsiteY2" fmla="*/ 723900 h 723900"/>
              <a:gd name="connsiteX3" fmla="*/ 0 w 1123950"/>
              <a:gd name="connsiteY3" fmla="*/ 0 h 723900"/>
              <a:gd name="connsiteX0" fmla="*/ 0 w 1123950"/>
              <a:gd name="connsiteY0" fmla="*/ 0 h 723900"/>
              <a:gd name="connsiteX1" fmla="*/ 1123950 w 1123950"/>
              <a:gd name="connsiteY1" fmla="*/ 615950 h 723900"/>
              <a:gd name="connsiteX2" fmla="*/ 784225 w 1123950"/>
              <a:gd name="connsiteY2" fmla="*/ 723900 h 723900"/>
              <a:gd name="connsiteX3" fmla="*/ 0 w 1123950"/>
              <a:gd name="connsiteY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0" h="723900">
                <a:moveTo>
                  <a:pt x="0" y="0"/>
                </a:moveTo>
                <a:lnTo>
                  <a:pt x="1123950" y="615950"/>
                </a:lnTo>
                <a:lnTo>
                  <a:pt x="784225" y="723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2910091-A3D8-6D40-85A4-972371A7D87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133601"/>
                <a:ext cx="2438400" cy="592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003366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003366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3366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kern="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2910091-A3D8-6D40-85A4-972371A7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33601"/>
                <a:ext cx="2438400" cy="592138"/>
              </a:xfrm>
              <a:prstGeom prst="rect">
                <a:avLst/>
              </a:prstGeom>
              <a:blipFill>
                <a:blip r:embed="rId3"/>
                <a:stretch>
                  <a:fillRect l="-5208" t="-6383" b="-212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C02275-8B07-ED46-9B2B-6D8A3746F781}"/>
              </a:ext>
            </a:extLst>
          </p:cNvPr>
          <p:cNvSpPr txBox="1">
            <a:spLocks/>
          </p:cNvSpPr>
          <p:nvPr/>
        </p:nvSpPr>
        <p:spPr bwMode="auto">
          <a:xfrm>
            <a:off x="457200" y="2682876"/>
            <a:ext cx="6324600" cy="59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r>
              <a:rPr lang="en-US" b="0" kern="0" dirty="0"/>
              <a:t>Area = ½ of </a:t>
            </a:r>
            <a:r>
              <a:rPr lang="en-US" b="0" kern="0" dirty="0">
                <a:solidFill>
                  <a:schemeClr val="accent5">
                    <a:lumMod val="75000"/>
                  </a:schemeClr>
                </a:solidFill>
              </a:rPr>
              <a:t>parallelogram</a:t>
            </a:r>
            <a:r>
              <a:rPr lang="en-US" b="0" kern="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DC7FAA7-AAE5-964B-B6FA-62ECE82AA0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216276"/>
                <a:ext cx="3505200" cy="593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003366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003366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3366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9pPr>
              </a:lstStyle>
              <a:p>
                <a:r>
                  <a:rPr lang="en-US" b="0" kern="0" dirty="0"/>
                  <a:t>Area = ½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kern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b="0" i="1" kern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kern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kern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kern="0" dirty="0">
                    <a:solidFill>
                      <a:schemeClr val="accent4"/>
                    </a:solidFill>
                  </a:rPr>
                  <a:t> </a:t>
                </a:r>
                <a:endParaRPr lang="en-US" b="0" kern="0" dirty="0"/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DC7FAA7-AAE5-964B-B6FA-62ECE82AA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216276"/>
                <a:ext cx="3505200" cy="593724"/>
              </a:xfrm>
              <a:prstGeom prst="rect">
                <a:avLst/>
              </a:prstGeom>
              <a:blipFill>
                <a:blip r:embed="rId4"/>
                <a:stretch>
                  <a:fillRect l="-4348" t="-10417" b="-270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5885AF3-6802-F34C-B369-C5112D5588C5}"/>
              </a:ext>
            </a:extLst>
          </p:cNvPr>
          <p:cNvSpPr txBox="1">
            <a:spLocks/>
          </p:cNvSpPr>
          <p:nvPr/>
        </p:nvSpPr>
        <p:spPr bwMode="auto">
          <a:xfrm>
            <a:off x="3801035" y="4054476"/>
            <a:ext cx="4495800" cy="1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>
              <a:buClr>
                <a:schemeClr val="tx2"/>
              </a:buClr>
            </a:pPr>
            <a:r>
              <a:rPr lang="en-US" b="0" kern="0" dirty="0">
                <a:solidFill>
                  <a:schemeClr val="accent6"/>
                </a:solidFill>
              </a:rPr>
              <a:t>Angular momentum</a:t>
            </a:r>
            <a:r>
              <a:rPr lang="en-US" b="0" kern="0" dirty="0"/>
              <a:t> is </a:t>
            </a:r>
            <a:r>
              <a:rPr lang="en-US" b="0" kern="0" dirty="0">
                <a:solidFill>
                  <a:schemeClr val="accent2"/>
                </a:solidFill>
              </a:rPr>
              <a:t>conserved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A3D169-C50B-674D-9535-2AE8708F560B}"/>
                  </a:ext>
                </a:extLst>
              </p:cNvPr>
              <p:cNvSpPr txBox="1"/>
              <p:nvPr/>
            </p:nvSpPr>
            <p:spPr>
              <a:xfrm>
                <a:off x="1882514" y="5206789"/>
                <a:ext cx="476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A3D169-C50B-674D-9535-2AE8708F5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14" y="5206789"/>
                <a:ext cx="476412" cy="523220"/>
              </a:xfrm>
              <a:prstGeom prst="rect">
                <a:avLst/>
              </a:prstGeom>
              <a:blipFill>
                <a:blip r:embed="rId5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308E39-E7DB-134A-AD46-15AEF4B8EF45}"/>
                  </a:ext>
                </a:extLst>
              </p:cNvPr>
              <p:cNvSpPr txBox="1"/>
              <p:nvPr/>
            </p:nvSpPr>
            <p:spPr>
              <a:xfrm>
                <a:off x="2209800" y="5867400"/>
                <a:ext cx="689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⃑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308E39-E7DB-134A-AD46-15AEF4B8E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867400"/>
                <a:ext cx="689612" cy="523220"/>
              </a:xfrm>
              <a:prstGeom prst="rect">
                <a:avLst/>
              </a:prstGeom>
              <a:blipFill>
                <a:blip r:embed="rId6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>
            <a:extLst>
              <a:ext uri="{FF2B5EF4-FFF2-40B4-BE49-F238E27FC236}">
                <a16:creationId xmlns:a16="http://schemas.microsoft.com/office/drawing/2014/main" id="{89D1476F-AE36-0F49-83FC-1925DD361F2F}"/>
              </a:ext>
            </a:extLst>
          </p:cNvPr>
          <p:cNvSpPr/>
          <p:nvPr/>
        </p:nvSpPr>
        <p:spPr bwMode="auto">
          <a:xfrm>
            <a:off x="1117600" y="5258667"/>
            <a:ext cx="1454150" cy="735106"/>
          </a:xfrm>
          <a:custGeom>
            <a:avLst/>
            <a:gdLst>
              <a:gd name="connsiteX0" fmla="*/ 0 w 1136650"/>
              <a:gd name="connsiteY0" fmla="*/ 0 h 723900"/>
              <a:gd name="connsiteX1" fmla="*/ 1136650 w 1136650"/>
              <a:gd name="connsiteY1" fmla="*/ 641350 h 723900"/>
              <a:gd name="connsiteX2" fmla="*/ 812800 w 1136650"/>
              <a:gd name="connsiteY2" fmla="*/ 723900 h 723900"/>
              <a:gd name="connsiteX3" fmla="*/ 0 w 1136650"/>
              <a:gd name="connsiteY3" fmla="*/ 0 h 723900"/>
              <a:gd name="connsiteX0" fmla="*/ 0 w 1136650"/>
              <a:gd name="connsiteY0" fmla="*/ 0 h 742950"/>
              <a:gd name="connsiteX1" fmla="*/ 1136650 w 1136650"/>
              <a:gd name="connsiteY1" fmla="*/ 641350 h 742950"/>
              <a:gd name="connsiteX2" fmla="*/ 803275 w 1136650"/>
              <a:gd name="connsiteY2" fmla="*/ 742950 h 742950"/>
              <a:gd name="connsiteX3" fmla="*/ 0 w 1136650"/>
              <a:gd name="connsiteY3" fmla="*/ 0 h 742950"/>
              <a:gd name="connsiteX0" fmla="*/ 0 w 1133475"/>
              <a:gd name="connsiteY0" fmla="*/ 0 h 742950"/>
              <a:gd name="connsiteX1" fmla="*/ 1133475 w 1133475"/>
              <a:gd name="connsiteY1" fmla="*/ 635000 h 742950"/>
              <a:gd name="connsiteX2" fmla="*/ 803275 w 1133475"/>
              <a:gd name="connsiteY2" fmla="*/ 742950 h 742950"/>
              <a:gd name="connsiteX3" fmla="*/ 0 w 1133475"/>
              <a:gd name="connsiteY3" fmla="*/ 0 h 742950"/>
              <a:gd name="connsiteX0" fmla="*/ 0 w 1133475"/>
              <a:gd name="connsiteY0" fmla="*/ 75809 h 818759"/>
              <a:gd name="connsiteX1" fmla="*/ 387350 w 1133475"/>
              <a:gd name="connsiteY1" fmla="*/ 4278 h 818759"/>
              <a:gd name="connsiteX2" fmla="*/ 1133475 w 1133475"/>
              <a:gd name="connsiteY2" fmla="*/ 710809 h 818759"/>
              <a:gd name="connsiteX3" fmla="*/ 803275 w 1133475"/>
              <a:gd name="connsiteY3" fmla="*/ 818759 h 818759"/>
              <a:gd name="connsiteX4" fmla="*/ 0 w 1133475"/>
              <a:gd name="connsiteY4" fmla="*/ 75809 h 818759"/>
              <a:gd name="connsiteX0" fmla="*/ 0 w 1133475"/>
              <a:gd name="connsiteY0" fmla="*/ 71531 h 814481"/>
              <a:gd name="connsiteX1" fmla="*/ 387350 w 1133475"/>
              <a:gd name="connsiteY1" fmla="*/ 0 h 814481"/>
              <a:gd name="connsiteX2" fmla="*/ 1133475 w 1133475"/>
              <a:gd name="connsiteY2" fmla="*/ 706531 h 814481"/>
              <a:gd name="connsiteX3" fmla="*/ 803275 w 1133475"/>
              <a:gd name="connsiteY3" fmla="*/ 814481 h 814481"/>
              <a:gd name="connsiteX4" fmla="*/ 0 w 1133475"/>
              <a:gd name="connsiteY4" fmla="*/ 71531 h 814481"/>
              <a:gd name="connsiteX0" fmla="*/ 0 w 1133475"/>
              <a:gd name="connsiteY0" fmla="*/ 71531 h 814481"/>
              <a:gd name="connsiteX1" fmla="*/ 387350 w 1133475"/>
              <a:gd name="connsiteY1" fmla="*/ 0 h 814481"/>
              <a:gd name="connsiteX2" fmla="*/ 1133475 w 1133475"/>
              <a:gd name="connsiteY2" fmla="*/ 706531 h 814481"/>
              <a:gd name="connsiteX3" fmla="*/ 803275 w 1133475"/>
              <a:gd name="connsiteY3" fmla="*/ 814481 h 814481"/>
              <a:gd name="connsiteX4" fmla="*/ 0 w 1133475"/>
              <a:gd name="connsiteY4" fmla="*/ 71531 h 814481"/>
              <a:gd name="connsiteX0" fmla="*/ 0 w 1133475"/>
              <a:gd name="connsiteY0" fmla="*/ 96931 h 839881"/>
              <a:gd name="connsiteX1" fmla="*/ 368300 w 1133475"/>
              <a:gd name="connsiteY1" fmla="*/ 0 h 839881"/>
              <a:gd name="connsiteX2" fmla="*/ 1133475 w 1133475"/>
              <a:gd name="connsiteY2" fmla="*/ 731931 h 839881"/>
              <a:gd name="connsiteX3" fmla="*/ 803275 w 1133475"/>
              <a:gd name="connsiteY3" fmla="*/ 839881 h 839881"/>
              <a:gd name="connsiteX4" fmla="*/ 0 w 1133475"/>
              <a:gd name="connsiteY4" fmla="*/ 96931 h 839881"/>
              <a:gd name="connsiteX0" fmla="*/ 0 w 1133475"/>
              <a:gd name="connsiteY0" fmla="*/ 109631 h 852581"/>
              <a:gd name="connsiteX1" fmla="*/ 342900 w 1133475"/>
              <a:gd name="connsiteY1" fmla="*/ 0 h 852581"/>
              <a:gd name="connsiteX2" fmla="*/ 1133475 w 1133475"/>
              <a:gd name="connsiteY2" fmla="*/ 744631 h 852581"/>
              <a:gd name="connsiteX3" fmla="*/ 803275 w 1133475"/>
              <a:gd name="connsiteY3" fmla="*/ 852581 h 852581"/>
              <a:gd name="connsiteX4" fmla="*/ 0 w 1133475"/>
              <a:gd name="connsiteY4" fmla="*/ 109631 h 852581"/>
              <a:gd name="connsiteX0" fmla="*/ 0 w 1438275"/>
              <a:gd name="connsiteY0" fmla="*/ 198531 h 852581"/>
              <a:gd name="connsiteX1" fmla="*/ 647700 w 1438275"/>
              <a:gd name="connsiteY1" fmla="*/ 0 h 852581"/>
              <a:gd name="connsiteX2" fmla="*/ 1438275 w 1438275"/>
              <a:gd name="connsiteY2" fmla="*/ 744631 h 852581"/>
              <a:gd name="connsiteX3" fmla="*/ 1108075 w 1438275"/>
              <a:gd name="connsiteY3" fmla="*/ 852581 h 852581"/>
              <a:gd name="connsiteX4" fmla="*/ 0 w 1438275"/>
              <a:gd name="connsiteY4" fmla="*/ 198531 h 852581"/>
              <a:gd name="connsiteX0" fmla="*/ 0 w 1438275"/>
              <a:gd name="connsiteY0" fmla="*/ 103281 h 757331"/>
              <a:gd name="connsiteX1" fmla="*/ 349250 w 1438275"/>
              <a:gd name="connsiteY1" fmla="*/ 0 h 757331"/>
              <a:gd name="connsiteX2" fmla="*/ 1438275 w 1438275"/>
              <a:gd name="connsiteY2" fmla="*/ 649381 h 757331"/>
              <a:gd name="connsiteX3" fmla="*/ 1108075 w 1438275"/>
              <a:gd name="connsiteY3" fmla="*/ 757331 h 757331"/>
              <a:gd name="connsiteX4" fmla="*/ 0 w 1438275"/>
              <a:gd name="connsiteY4" fmla="*/ 103281 h 757331"/>
              <a:gd name="connsiteX0" fmla="*/ 0 w 1450975"/>
              <a:gd name="connsiteY0" fmla="*/ 115981 h 757331"/>
              <a:gd name="connsiteX1" fmla="*/ 361950 w 1450975"/>
              <a:gd name="connsiteY1" fmla="*/ 0 h 757331"/>
              <a:gd name="connsiteX2" fmla="*/ 1450975 w 1450975"/>
              <a:gd name="connsiteY2" fmla="*/ 649381 h 757331"/>
              <a:gd name="connsiteX3" fmla="*/ 1120775 w 1450975"/>
              <a:gd name="connsiteY3" fmla="*/ 757331 h 757331"/>
              <a:gd name="connsiteX4" fmla="*/ 0 w 1450975"/>
              <a:gd name="connsiteY4" fmla="*/ 115981 h 757331"/>
              <a:gd name="connsiteX0" fmla="*/ 0 w 1450975"/>
              <a:gd name="connsiteY0" fmla="*/ 115981 h 757331"/>
              <a:gd name="connsiteX1" fmla="*/ 298450 w 1450975"/>
              <a:gd name="connsiteY1" fmla="*/ 0 h 757331"/>
              <a:gd name="connsiteX2" fmla="*/ 1450975 w 1450975"/>
              <a:gd name="connsiteY2" fmla="*/ 649381 h 757331"/>
              <a:gd name="connsiteX3" fmla="*/ 1120775 w 1450975"/>
              <a:gd name="connsiteY3" fmla="*/ 757331 h 757331"/>
              <a:gd name="connsiteX4" fmla="*/ 0 w 1450975"/>
              <a:gd name="connsiteY4" fmla="*/ 115981 h 757331"/>
              <a:gd name="connsiteX0" fmla="*/ 0 w 1476375"/>
              <a:gd name="connsiteY0" fmla="*/ 109631 h 757331"/>
              <a:gd name="connsiteX1" fmla="*/ 323850 w 1476375"/>
              <a:gd name="connsiteY1" fmla="*/ 0 h 757331"/>
              <a:gd name="connsiteX2" fmla="*/ 1476375 w 1476375"/>
              <a:gd name="connsiteY2" fmla="*/ 649381 h 757331"/>
              <a:gd name="connsiteX3" fmla="*/ 1146175 w 1476375"/>
              <a:gd name="connsiteY3" fmla="*/ 757331 h 757331"/>
              <a:gd name="connsiteX4" fmla="*/ 0 w 1476375"/>
              <a:gd name="connsiteY4" fmla="*/ 109631 h 757331"/>
              <a:gd name="connsiteX0" fmla="*/ 0 w 1476375"/>
              <a:gd name="connsiteY0" fmla="*/ 109631 h 744631"/>
              <a:gd name="connsiteX1" fmla="*/ 323850 w 1476375"/>
              <a:gd name="connsiteY1" fmla="*/ 0 h 744631"/>
              <a:gd name="connsiteX2" fmla="*/ 1476375 w 1476375"/>
              <a:gd name="connsiteY2" fmla="*/ 649381 h 744631"/>
              <a:gd name="connsiteX3" fmla="*/ 1111250 w 1476375"/>
              <a:gd name="connsiteY3" fmla="*/ 744631 h 744631"/>
              <a:gd name="connsiteX4" fmla="*/ 0 w 1476375"/>
              <a:gd name="connsiteY4" fmla="*/ 109631 h 744631"/>
              <a:gd name="connsiteX0" fmla="*/ 0 w 1498600"/>
              <a:gd name="connsiteY0" fmla="*/ 96931 h 744631"/>
              <a:gd name="connsiteX1" fmla="*/ 346075 w 1498600"/>
              <a:gd name="connsiteY1" fmla="*/ 0 h 744631"/>
              <a:gd name="connsiteX2" fmla="*/ 1498600 w 1498600"/>
              <a:gd name="connsiteY2" fmla="*/ 649381 h 744631"/>
              <a:gd name="connsiteX3" fmla="*/ 1133475 w 1498600"/>
              <a:gd name="connsiteY3" fmla="*/ 744631 h 744631"/>
              <a:gd name="connsiteX4" fmla="*/ 0 w 1498600"/>
              <a:gd name="connsiteY4" fmla="*/ 96931 h 744631"/>
              <a:gd name="connsiteX0" fmla="*/ 0 w 1498600"/>
              <a:gd name="connsiteY0" fmla="*/ 96931 h 731931"/>
              <a:gd name="connsiteX1" fmla="*/ 346075 w 1498600"/>
              <a:gd name="connsiteY1" fmla="*/ 0 h 731931"/>
              <a:gd name="connsiteX2" fmla="*/ 1498600 w 1498600"/>
              <a:gd name="connsiteY2" fmla="*/ 649381 h 731931"/>
              <a:gd name="connsiteX3" fmla="*/ 1114425 w 1498600"/>
              <a:gd name="connsiteY3" fmla="*/ 731931 h 731931"/>
              <a:gd name="connsiteX4" fmla="*/ 0 w 1498600"/>
              <a:gd name="connsiteY4" fmla="*/ 96931 h 731931"/>
              <a:gd name="connsiteX0" fmla="*/ 0 w 1498600"/>
              <a:gd name="connsiteY0" fmla="*/ 74706 h 709706"/>
              <a:gd name="connsiteX1" fmla="*/ 377825 w 1498600"/>
              <a:gd name="connsiteY1" fmla="*/ 0 h 709706"/>
              <a:gd name="connsiteX2" fmla="*/ 1498600 w 1498600"/>
              <a:gd name="connsiteY2" fmla="*/ 627156 h 709706"/>
              <a:gd name="connsiteX3" fmla="*/ 1114425 w 1498600"/>
              <a:gd name="connsiteY3" fmla="*/ 709706 h 709706"/>
              <a:gd name="connsiteX4" fmla="*/ 0 w 1498600"/>
              <a:gd name="connsiteY4" fmla="*/ 74706 h 709706"/>
              <a:gd name="connsiteX0" fmla="*/ 0 w 1498600"/>
              <a:gd name="connsiteY0" fmla="*/ 74706 h 735106"/>
              <a:gd name="connsiteX1" fmla="*/ 377825 w 1498600"/>
              <a:gd name="connsiteY1" fmla="*/ 0 h 735106"/>
              <a:gd name="connsiteX2" fmla="*/ 1498600 w 1498600"/>
              <a:gd name="connsiteY2" fmla="*/ 627156 h 735106"/>
              <a:gd name="connsiteX3" fmla="*/ 1149350 w 1498600"/>
              <a:gd name="connsiteY3" fmla="*/ 735106 h 735106"/>
              <a:gd name="connsiteX4" fmla="*/ 0 w 1498600"/>
              <a:gd name="connsiteY4" fmla="*/ 74706 h 735106"/>
              <a:gd name="connsiteX0" fmla="*/ 0 w 1441450"/>
              <a:gd name="connsiteY0" fmla="*/ 81056 h 735106"/>
              <a:gd name="connsiteX1" fmla="*/ 320675 w 1441450"/>
              <a:gd name="connsiteY1" fmla="*/ 0 h 735106"/>
              <a:gd name="connsiteX2" fmla="*/ 1441450 w 1441450"/>
              <a:gd name="connsiteY2" fmla="*/ 627156 h 735106"/>
              <a:gd name="connsiteX3" fmla="*/ 1092200 w 1441450"/>
              <a:gd name="connsiteY3" fmla="*/ 735106 h 735106"/>
              <a:gd name="connsiteX4" fmla="*/ 0 w 1441450"/>
              <a:gd name="connsiteY4" fmla="*/ 81056 h 735106"/>
              <a:gd name="connsiteX0" fmla="*/ 0 w 1454150"/>
              <a:gd name="connsiteY0" fmla="*/ 93756 h 735106"/>
              <a:gd name="connsiteX1" fmla="*/ 333375 w 1454150"/>
              <a:gd name="connsiteY1" fmla="*/ 0 h 735106"/>
              <a:gd name="connsiteX2" fmla="*/ 1454150 w 1454150"/>
              <a:gd name="connsiteY2" fmla="*/ 627156 h 735106"/>
              <a:gd name="connsiteX3" fmla="*/ 1104900 w 1454150"/>
              <a:gd name="connsiteY3" fmla="*/ 735106 h 735106"/>
              <a:gd name="connsiteX4" fmla="*/ 0 w 1454150"/>
              <a:gd name="connsiteY4" fmla="*/ 93756 h 735106"/>
              <a:gd name="connsiteX0" fmla="*/ 0 w 1454150"/>
              <a:gd name="connsiteY0" fmla="*/ 103281 h 735106"/>
              <a:gd name="connsiteX1" fmla="*/ 333375 w 1454150"/>
              <a:gd name="connsiteY1" fmla="*/ 0 h 735106"/>
              <a:gd name="connsiteX2" fmla="*/ 1454150 w 1454150"/>
              <a:gd name="connsiteY2" fmla="*/ 627156 h 735106"/>
              <a:gd name="connsiteX3" fmla="*/ 1104900 w 1454150"/>
              <a:gd name="connsiteY3" fmla="*/ 735106 h 735106"/>
              <a:gd name="connsiteX4" fmla="*/ 0 w 1454150"/>
              <a:gd name="connsiteY4" fmla="*/ 103281 h 73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150" h="735106">
                <a:moveTo>
                  <a:pt x="0" y="103281"/>
                </a:moveTo>
                <a:lnTo>
                  <a:pt x="333375" y="0"/>
                </a:lnTo>
                <a:lnTo>
                  <a:pt x="1454150" y="627156"/>
                </a:lnTo>
                <a:lnTo>
                  <a:pt x="1104900" y="735106"/>
                </a:lnTo>
                <a:lnTo>
                  <a:pt x="0" y="10328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6F902D3A-3020-7C4D-A5A2-BC6BDC9905A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0" y="3246438"/>
                <a:ext cx="3409950" cy="593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003366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003366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3366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b="0" kern="0" dirty="0"/>
                  <a:t>= ½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b="0" i="1" kern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b="0" i="1" kern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⃑"/>
                                <m:ctrlPr>
                                  <a:rPr lang="en-US" b="0" i="1" kern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b="0" kern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6F902D3A-3020-7C4D-A5A2-BC6BDC99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246438"/>
                <a:ext cx="3409950" cy="593724"/>
              </a:xfrm>
              <a:prstGeom prst="rect">
                <a:avLst/>
              </a:prstGeom>
              <a:blipFill>
                <a:blip r:embed="rId7"/>
                <a:stretch>
                  <a:fillRect l="-4461" t="-129787" b="-202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8" grpId="0"/>
      <p:bldP spid="19" grpId="0"/>
      <p:bldP spid="20" grpId="0"/>
      <p:bldP spid="21" grpId="0"/>
      <p:bldP spid="15" grpId="0" animBg="1"/>
      <p:bldP spid="2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AB14C68-6AFE-2748-B1DF-BD4848F03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Problem 12.51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3E5FE91-B902-E149-B775-54F7645EA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Calculate the </a:t>
            </a:r>
            <a:r>
              <a:rPr lang="en-US" altLang="en-US" dirty="0">
                <a:solidFill>
                  <a:schemeClr val="accent2"/>
                </a:solidFill>
              </a:rPr>
              <a:t>orbital distance of the Moon </a:t>
            </a:r>
            <a:r>
              <a:rPr lang="en-US" altLang="en-US" dirty="0"/>
              <a:t>based on the observation that the Moon orbits the Earth once every </a:t>
            </a:r>
            <a:r>
              <a:rPr lang="en-US" altLang="en-US" dirty="0">
                <a:solidFill>
                  <a:schemeClr val="accent1"/>
                </a:solidFill>
              </a:rPr>
              <a:t>27.3</a:t>
            </a:r>
            <a:r>
              <a:rPr lang="en-US" altLang="en-US" dirty="0"/>
              <a:t> days.  The mass of the Moon is </a:t>
            </a:r>
            <a:r>
              <a:rPr lang="en-US" altLang="en-US" dirty="0">
                <a:solidFill>
                  <a:schemeClr val="accent1"/>
                </a:solidFill>
              </a:rPr>
              <a:t>7.35 </a:t>
            </a:r>
            <a:r>
              <a:rPr lang="en-US" altLang="en-US" dirty="0">
                <a:solidFill>
                  <a:schemeClr val="accent1"/>
                </a:solidFill>
                <a:sym typeface="Symbol" pitchFamily="2" charset="2"/>
              </a:rPr>
              <a:t> 10</a:t>
            </a:r>
            <a:r>
              <a:rPr lang="en-US" altLang="en-US" baseline="30000" dirty="0">
                <a:solidFill>
                  <a:schemeClr val="accent1"/>
                </a:solidFill>
                <a:sym typeface="Symbol" pitchFamily="2" charset="2"/>
              </a:rPr>
              <a:t>22</a:t>
            </a:r>
            <a:r>
              <a:rPr lang="en-US" altLang="en-US" dirty="0">
                <a:solidFill>
                  <a:schemeClr val="accent1"/>
                </a:solidFill>
                <a:sym typeface="Symbol" pitchFamily="2" charset="2"/>
              </a:rPr>
              <a:t> kg </a:t>
            </a:r>
            <a:r>
              <a:rPr lang="en-US" altLang="en-US" dirty="0">
                <a:sym typeface="Symbol" pitchFamily="2" charset="2"/>
              </a:rPr>
              <a:t>and the mass of the Earth is </a:t>
            </a:r>
            <a:r>
              <a:rPr lang="en-US" altLang="en-US" dirty="0">
                <a:solidFill>
                  <a:schemeClr val="accent1"/>
                </a:solidFill>
              </a:rPr>
              <a:t>6.0</a:t>
            </a:r>
            <a:r>
              <a:rPr lang="en-US" altLang="en-US" dirty="0">
                <a:solidFill>
                  <a:schemeClr val="accent1"/>
                </a:solidFill>
                <a:sym typeface="Symbol" pitchFamily="2" charset="2"/>
              </a:rPr>
              <a:t>10</a:t>
            </a:r>
            <a:r>
              <a:rPr lang="en-US" altLang="en-US" baseline="30000" dirty="0">
                <a:solidFill>
                  <a:schemeClr val="accent1"/>
                </a:solidFill>
                <a:sym typeface="Symbol" pitchFamily="2" charset="2"/>
              </a:rPr>
              <a:t>24</a:t>
            </a:r>
            <a:r>
              <a:rPr lang="en-US" altLang="en-US" dirty="0">
                <a:solidFill>
                  <a:schemeClr val="accent1"/>
                </a:solidFill>
                <a:sym typeface="Symbol" pitchFamily="2" charset="2"/>
              </a:rPr>
              <a:t> kg</a:t>
            </a:r>
            <a:r>
              <a:rPr lang="en-US" altLang="en-US" dirty="0">
                <a:sym typeface="Symbol" pitchFamily="2" charset="2"/>
              </a:rPr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80B948-B9F1-4348-9425-1F8ECB19F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Problem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12B8D10-2B0F-724C-AA9D-E190DC679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The planet Uranus has a radius of </a:t>
            </a:r>
            <a:r>
              <a:rPr lang="en-US" altLang="en-US" sz="2800" dirty="0">
                <a:solidFill>
                  <a:schemeClr val="accent1"/>
                </a:solidFill>
              </a:rPr>
              <a:t>25,362 km </a:t>
            </a:r>
            <a:r>
              <a:rPr lang="en-US" altLang="en-US" sz="2800" dirty="0"/>
              <a:t>and a surface gravity of </a:t>
            </a:r>
            <a:r>
              <a:rPr lang="en-US" altLang="en-US" sz="2800" dirty="0">
                <a:solidFill>
                  <a:schemeClr val="accent1"/>
                </a:solidFill>
              </a:rPr>
              <a:t>8.87 N/kg </a:t>
            </a:r>
            <a:r>
              <a:rPr lang="en-US" altLang="en-US" sz="2800" dirty="0"/>
              <a:t>at its poles.  Its moon Miranda is in a circular orbit at a distance of </a:t>
            </a:r>
            <a:r>
              <a:rPr lang="en-US" altLang="en-US" sz="2800" dirty="0">
                <a:solidFill>
                  <a:schemeClr val="accent1"/>
                </a:solidFill>
              </a:rPr>
              <a:t>129,560 km </a:t>
            </a:r>
            <a:r>
              <a:rPr lang="en-US" altLang="en-US" sz="2800" dirty="0"/>
              <a:t>from Uranus’s center.  Miranda has a mass of </a:t>
            </a:r>
            <a:r>
              <a:rPr lang="en-US" altLang="en-US" sz="2800" dirty="0">
                <a:solidFill>
                  <a:schemeClr val="accent1"/>
                </a:solidFill>
              </a:rPr>
              <a:t>6.6 </a:t>
            </a:r>
            <a:r>
              <a:rPr lang="en-US" altLang="en-US" sz="2800" dirty="0">
                <a:solidFill>
                  <a:schemeClr val="accent1"/>
                </a:solidFill>
                <a:sym typeface="Symbol" pitchFamily="2" charset="2"/>
              </a:rPr>
              <a:t></a:t>
            </a:r>
            <a:r>
              <a:rPr lang="en-US" altLang="en-US" sz="2800" dirty="0">
                <a:solidFill>
                  <a:schemeClr val="accent1"/>
                </a:solidFill>
              </a:rPr>
              <a:t> 10</a:t>
            </a:r>
            <a:r>
              <a:rPr lang="en-US" altLang="en-US" sz="2800" baseline="30000" dirty="0">
                <a:solidFill>
                  <a:schemeClr val="accent1"/>
                </a:solidFill>
              </a:rPr>
              <a:t>19</a:t>
            </a:r>
            <a:r>
              <a:rPr lang="en-US" altLang="en-US" sz="2800" dirty="0">
                <a:solidFill>
                  <a:schemeClr val="accent1"/>
                </a:solidFill>
              </a:rPr>
              <a:t> kg </a:t>
            </a:r>
            <a:r>
              <a:rPr lang="en-US" altLang="en-US" sz="2800" dirty="0"/>
              <a:t>and a radius of </a:t>
            </a:r>
            <a:r>
              <a:rPr lang="en-US" altLang="en-US" sz="2800" dirty="0">
                <a:solidFill>
                  <a:schemeClr val="accent1"/>
                </a:solidFill>
              </a:rPr>
              <a:t>235 km</a:t>
            </a:r>
            <a:r>
              <a:rPr lang="en-US" altLang="en-US" sz="2800" dirty="0"/>
              <a:t>.  </a:t>
            </a:r>
          </a:p>
          <a:p>
            <a:pPr marL="920750" lvl="1" indent="-460375">
              <a:buClr>
                <a:schemeClr val="accent2"/>
              </a:buClr>
              <a:buFont typeface="Times" pitchFamily="2" charset="0"/>
              <a:buAutoNum type="alphaLcPeriod"/>
            </a:pPr>
            <a:r>
              <a:rPr lang="en-US" altLang="en-US" sz="2400" dirty="0"/>
              <a:t>Calculate the mass of Uranus from the given data.</a:t>
            </a:r>
          </a:p>
        </p:txBody>
      </p:sp>
    </p:spTree>
    <p:extLst>
      <p:ext uri="{BB962C8B-B14F-4D97-AF65-F5344CB8AC3E}">
        <p14:creationId xmlns:p14="http://schemas.microsoft.com/office/powerpoint/2010/main" val="1727898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B3821B2-DDB4-6943-BF0F-D3F999C19F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Problem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42321CE-A56C-2347-B951-146F670817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The planet Uranus has a radius of 25,362 km and a surface gravity of 8.87 N/kg at its poles.  Its moon Miranda is in a circular orbit at a distance of 129,560 km from Uranus’s center.  Miranda has a mass of 6.6 </a:t>
            </a:r>
            <a:r>
              <a:rPr lang="en-US" altLang="en-US" sz="2800" dirty="0">
                <a:sym typeface="Symbol" pitchFamily="2" charset="2"/>
              </a:rPr>
              <a:t></a:t>
            </a:r>
            <a:r>
              <a:rPr lang="en-US" altLang="en-US" sz="2800" dirty="0"/>
              <a:t> 10</a:t>
            </a:r>
            <a:r>
              <a:rPr lang="en-US" altLang="en-US" sz="2800" baseline="30000" dirty="0"/>
              <a:t>19</a:t>
            </a:r>
            <a:r>
              <a:rPr lang="en-US" altLang="en-US" sz="2800" dirty="0"/>
              <a:t> kg and a radius of 235 km.  </a:t>
            </a:r>
          </a:p>
          <a:p>
            <a:pPr marL="920750" lvl="1" indent="-460375">
              <a:buClr>
                <a:schemeClr val="accent2"/>
              </a:buClr>
              <a:buFont typeface="Times" pitchFamily="2" charset="0"/>
              <a:buAutoNum type="alphaLcPeriod" startAt="2"/>
            </a:pPr>
            <a:r>
              <a:rPr lang="en-US" altLang="en-US" sz="2400" dirty="0"/>
              <a:t>Calculate the magnitude of Miranda’s orbital acceleration due to its orbital motion about Uranus.</a:t>
            </a:r>
          </a:p>
        </p:txBody>
      </p:sp>
    </p:spTree>
    <p:extLst>
      <p:ext uri="{BB962C8B-B14F-4D97-AF65-F5344CB8AC3E}">
        <p14:creationId xmlns:p14="http://schemas.microsoft.com/office/powerpoint/2010/main" val="144545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ABA2548-DB38-874D-92B5-D75A736CD7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Problem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E2F86F6-4637-F44A-B075-78586C43EC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The planet Uranus has a radius of 25,362 km and a surface gravity of 8.87 N/kg at its poles.  Its moon Miranda is in a circular orbit at a distance of 129,560 km from Uranus’s center.  Miranda has a mass of 6.6 </a:t>
            </a:r>
            <a:r>
              <a:rPr lang="en-US" altLang="en-US" sz="2800" dirty="0">
                <a:sym typeface="Symbol" pitchFamily="2" charset="2"/>
              </a:rPr>
              <a:t></a:t>
            </a:r>
            <a:r>
              <a:rPr lang="en-US" altLang="en-US" sz="2800" dirty="0"/>
              <a:t> 10</a:t>
            </a:r>
            <a:r>
              <a:rPr lang="en-US" altLang="en-US" sz="2800" baseline="30000" dirty="0"/>
              <a:t>19</a:t>
            </a:r>
            <a:r>
              <a:rPr lang="en-US" altLang="en-US" sz="2800" dirty="0"/>
              <a:t> kg and a radius of 235 km.  </a:t>
            </a:r>
          </a:p>
          <a:p>
            <a:pPr marL="920750" lvl="1" indent="-460375">
              <a:buClr>
                <a:schemeClr val="accent2"/>
              </a:buClr>
              <a:buFont typeface="Times" pitchFamily="2" charset="0"/>
              <a:buAutoNum type="alphaLcPeriod" startAt="3"/>
            </a:pPr>
            <a:r>
              <a:rPr lang="en-US" altLang="en-US" sz="2400" dirty="0"/>
              <a:t>Calculate the acceleration due to Miranda’s gravity at the surface of Miranda.</a:t>
            </a:r>
          </a:p>
        </p:txBody>
      </p:sp>
    </p:spTree>
    <p:extLst>
      <p:ext uri="{BB962C8B-B14F-4D97-AF65-F5344CB8AC3E}">
        <p14:creationId xmlns:p14="http://schemas.microsoft.com/office/powerpoint/2010/main" val="199959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E8D0BAC-A3E9-D24C-B5BF-401B0CAD4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Historical Background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334C225-C91D-C546-897C-4A1BA4026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Earthly and celestial objects thought fundamentally different</a:t>
            </a:r>
          </a:p>
          <a:p>
            <a:pPr lvl="1" eaLnBrk="1" hangingPunct="1"/>
            <a:r>
              <a:rPr lang="en-US" altLang="en-US"/>
              <a:t>Earthly objects seek a lowly position</a:t>
            </a:r>
          </a:p>
          <a:p>
            <a:pPr lvl="1" eaLnBrk="1" hangingPunct="1"/>
            <a:r>
              <a:rPr lang="en-US" altLang="en-US"/>
              <a:t>Celestial objects move in perfect circles</a:t>
            </a:r>
          </a:p>
        </p:txBody>
      </p:sp>
    </p:spTree>
    <p:extLst>
      <p:ext uri="{BB962C8B-B14F-4D97-AF65-F5344CB8AC3E}">
        <p14:creationId xmlns:p14="http://schemas.microsoft.com/office/powerpoint/2010/main" val="932592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3787C35-024A-7E46-8EAA-887FCEB6B1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Problem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C008040-8F2E-B54B-ABAA-B0DC45070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The planet Uranus has a radius of 25,362 km and a surface gravity of 8.87 N/kg at its poles.  Its moon Miranda is in a circular orbit at a distance of 129,560 km from Uranus’s center.  Miranda has a mass of 6.6 </a:t>
            </a:r>
            <a:r>
              <a:rPr lang="en-US" altLang="en-US" sz="2800" dirty="0">
                <a:sym typeface="Symbol" pitchFamily="2" charset="2"/>
              </a:rPr>
              <a:t></a:t>
            </a:r>
            <a:r>
              <a:rPr lang="en-US" altLang="en-US" sz="2800" dirty="0"/>
              <a:t> 10</a:t>
            </a:r>
            <a:r>
              <a:rPr lang="en-US" altLang="en-US" sz="2800" baseline="30000" dirty="0"/>
              <a:t>19</a:t>
            </a:r>
            <a:r>
              <a:rPr lang="en-US" altLang="en-US" sz="2800" dirty="0"/>
              <a:t> kg and a radius of 235 km.  </a:t>
            </a:r>
          </a:p>
          <a:p>
            <a:pPr marL="920750" lvl="1" indent="-460375">
              <a:buClr>
                <a:schemeClr val="accent2"/>
              </a:buClr>
              <a:buFont typeface="Times" pitchFamily="2" charset="0"/>
              <a:buAutoNum type="alphaLcPeriod" startAt="4"/>
            </a:pPr>
            <a:r>
              <a:rPr lang="en-US" altLang="en-US" sz="2400" dirty="0"/>
              <a:t>Do the answers to parts b and c mean that an object released 1 m above Miranda’s surface on the side toward Uranus will fall </a:t>
            </a:r>
            <a:r>
              <a:rPr lang="en-US" altLang="en-US" sz="2400" i="1" dirty="0"/>
              <a:t>up</a:t>
            </a:r>
            <a:r>
              <a:rPr lang="en-US" altLang="en-US" sz="2400" dirty="0"/>
              <a:t> relative to Miranda?  Explain what is happening.</a:t>
            </a:r>
          </a:p>
        </p:txBody>
      </p:sp>
    </p:spTree>
    <p:extLst>
      <p:ext uri="{BB962C8B-B14F-4D97-AF65-F5344CB8AC3E}">
        <p14:creationId xmlns:p14="http://schemas.microsoft.com/office/powerpoint/2010/main" val="208679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E21B8A4-B113-FE44-851F-8DA41D690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Newton’s Insight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98C8BAF-67C9-E24D-8C82-6E20E2B26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force pulling us to the ground is the same force curving the moon’s path: </a:t>
            </a:r>
            <a:r>
              <a:rPr lang="en-US" altLang="en-US">
                <a:solidFill>
                  <a:schemeClr val="accent2"/>
                </a:solidFill>
              </a:rPr>
              <a:t>gravity</a:t>
            </a:r>
            <a:r>
              <a:rPr lang="en-US" alt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2200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40659D8-89E7-7046-84FE-0732FA833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Newton’s Law of Universal Gravitation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0AD68B3-F2A7-AE43-A904-23E5AE8AD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Force between two objects: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05C13DCF-4EC9-444E-983C-50D3BB936A3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514600"/>
            <a:ext cx="2514600" cy="1189038"/>
            <a:chOff x="1296" y="1824"/>
            <a:chExt cx="1584" cy="749"/>
          </a:xfrm>
        </p:grpSpPr>
        <p:sp>
          <p:nvSpPr>
            <p:cNvPr id="10246" name="Text Box 4">
              <a:extLst>
                <a:ext uri="{FF2B5EF4-FFF2-40B4-BE49-F238E27FC236}">
                  <a16:creationId xmlns:a16="http://schemas.microsoft.com/office/drawing/2014/main" id="{751CBB23-8851-3A48-917C-DC53FE6AB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016"/>
              <a:ext cx="8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3200" b="0" i="1">
                  <a:solidFill>
                    <a:srgbClr val="800000"/>
                  </a:solidFill>
                </a:rPr>
                <a:t>F</a:t>
              </a:r>
              <a:r>
                <a:rPr lang="en-US" altLang="en-US" sz="3200" b="0">
                  <a:solidFill>
                    <a:srgbClr val="800000"/>
                  </a:solidFill>
                </a:rPr>
                <a:t> </a:t>
              </a:r>
              <a:r>
                <a:rPr lang="en-US" altLang="en-US" sz="3200" b="0"/>
                <a:t>=</a:t>
              </a:r>
              <a:r>
                <a:rPr lang="en-US" altLang="en-US" sz="3200" b="0">
                  <a:solidFill>
                    <a:srgbClr val="800000"/>
                  </a:solidFill>
                </a:rPr>
                <a:t> </a:t>
              </a:r>
              <a:r>
                <a:rPr lang="en-US" altLang="en-US" sz="3200" b="0" i="1">
                  <a:solidFill>
                    <a:srgbClr val="800000"/>
                  </a:solidFill>
                </a:rPr>
                <a:t>G</a:t>
              </a:r>
              <a:endParaRPr lang="en-US" altLang="en-US" sz="3200" b="0">
                <a:solidFill>
                  <a:srgbClr val="800000"/>
                </a:solidFill>
              </a:endParaRPr>
            </a:p>
          </p:txBody>
        </p:sp>
        <p:grpSp>
          <p:nvGrpSpPr>
            <p:cNvPr id="10247" name="Group 8">
              <a:extLst>
                <a:ext uri="{FF2B5EF4-FFF2-40B4-BE49-F238E27FC236}">
                  <a16:creationId xmlns:a16="http://schemas.microsoft.com/office/drawing/2014/main" id="{9A6C20F2-42A9-B744-9C9D-97A6D718F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824"/>
              <a:ext cx="768" cy="749"/>
              <a:chOff x="2112" y="1824"/>
              <a:chExt cx="768" cy="749"/>
            </a:xfrm>
          </p:grpSpPr>
          <p:sp>
            <p:nvSpPr>
              <p:cNvPr id="10248" name="Text Box 5">
                <a:extLst>
                  <a:ext uri="{FF2B5EF4-FFF2-40B4-BE49-F238E27FC236}">
                    <a16:creationId xmlns:a16="http://schemas.microsoft.com/office/drawing/2014/main" id="{B57F1291-6E4B-1C42-8036-1003A2371D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824"/>
                <a:ext cx="76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0" i="1">
                    <a:solidFill>
                      <a:srgbClr val="800000"/>
                    </a:solidFill>
                  </a:rPr>
                  <a:t>m</a:t>
                </a:r>
                <a:r>
                  <a:rPr lang="en-US" altLang="en-US" sz="3200" b="0" baseline="-25000">
                    <a:solidFill>
                      <a:srgbClr val="800000"/>
                    </a:solidFill>
                  </a:rPr>
                  <a:t>1</a:t>
                </a:r>
                <a:r>
                  <a:rPr lang="en-US" altLang="en-US" sz="3200" b="0" i="1">
                    <a:solidFill>
                      <a:srgbClr val="800000"/>
                    </a:solidFill>
                  </a:rPr>
                  <a:t>m</a:t>
                </a:r>
                <a:r>
                  <a:rPr lang="en-US" altLang="en-US" sz="3200" b="0" baseline="-25000">
                    <a:solidFill>
                      <a:srgbClr val="800000"/>
                    </a:solidFill>
                  </a:rPr>
                  <a:t>2</a:t>
                </a:r>
                <a:endParaRPr lang="en-US" altLang="en-US" sz="3200" b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0249" name="Text Box 6">
                <a:extLst>
                  <a:ext uri="{FF2B5EF4-FFF2-40B4-BE49-F238E27FC236}">
                    <a16:creationId xmlns:a16="http://schemas.microsoft.com/office/drawing/2014/main" id="{B2ADDFE8-0CEC-5745-914E-13442D82C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208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0" i="1">
                    <a:solidFill>
                      <a:srgbClr val="800000"/>
                    </a:solidFill>
                  </a:rPr>
                  <a:t>d</a:t>
                </a:r>
                <a:r>
                  <a:rPr lang="en-US" altLang="en-US" sz="3200" b="0" i="1" baseline="30000">
                    <a:solidFill>
                      <a:srgbClr val="800000"/>
                    </a:solidFill>
                  </a:rPr>
                  <a:t>2</a:t>
                </a:r>
                <a:endParaRPr lang="en-US" altLang="en-US" sz="3200" b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0250" name="Line 7">
                <a:extLst>
                  <a:ext uri="{FF2B5EF4-FFF2-40B4-BE49-F238E27FC236}">
                    <a16:creationId xmlns:a16="http://schemas.microsoft.com/office/drawing/2014/main" id="{80FDE782-C863-8A4C-B624-4D9BB3825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20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954" name="Text Box 10">
            <a:extLst>
              <a:ext uri="{FF2B5EF4-FFF2-40B4-BE49-F238E27FC236}">
                <a16:creationId xmlns:a16="http://schemas.microsoft.com/office/drawing/2014/main" id="{E5C37524-6FE9-F44B-AFD2-9730501DF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86200"/>
            <a:ext cx="762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4025" indent="-4540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0" i="1">
                <a:solidFill>
                  <a:schemeClr val="accent2"/>
                </a:solidFill>
              </a:rPr>
              <a:t>m</a:t>
            </a:r>
            <a:r>
              <a:rPr lang="en-US" altLang="en-US" sz="2800" b="0" baseline="-25000">
                <a:solidFill>
                  <a:schemeClr val="accent2"/>
                </a:solidFill>
              </a:rPr>
              <a:t>1</a:t>
            </a:r>
            <a:r>
              <a:rPr lang="en-US" altLang="en-US" sz="2800" b="0">
                <a:solidFill>
                  <a:srgbClr val="003366"/>
                </a:solidFill>
              </a:rPr>
              <a:t>, </a:t>
            </a:r>
            <a:r>
              <a:rPr lang="en-US" altLang="en-US" sz="2800" b="0" i="1">
                <a:solidFill>
                  <a:schemeClr val="accent2"/>
                </a:solidFill>
              </a:rPr>
              <a:t>m</a:t>
            </a:r>
            <a:r>
              <a:rPr lang="en-US" altLang="en-US" sz="2800" b="0" baseline="-25000">
                <a:solidFill>
                  <a:schemeClr val="accent2"/>
                </a:solidFill>
              </a:rPr>
              <a:t>2</a:t>
            </a:r>
            <a:r>
              <a:rPr lang="en-US" altLang="en-US" sz="2800" b="0">
                <a:solidFill>
                  <a:srgbClr val="003366"/>
                </a:solidFill>
              </a:rPr>
              <a:t>: masses of the objects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0" i="1">
                <a:solidFill>
                  <a:schemeClr val="accent2"/>
                </a:solidFill>
              </a:rPr>
              <a:t>d</a:t>
            </a:r>
            <a:r>
              <a:rPr lang="en-US" altLang="en-US" sz="2800" b="0">
                <a:solidFill>
                  <a:srgbClr val="003366"/>
                </a:solidFill>
              </a:rPr>
              <a:t>: distance between objects’ centers of mass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0" i="1">
                <a:solidFill>
                  <a:schemeClr val="accent2"/>
                </a:solidFill>
              </a:rPr>
              <a:t>G</a:t>
            </a:r>
            <a:r>
              <a:rPr lang="en-US" altLang="en-US" sz="2800" b="0">
                <a:solidFill>
                  <a:srgbClr val="003366"/>
                </a:solidFill>
              </a:rPr>
              <a:t>: universal gravitational constant, </a:t>
            </a:r>
            <a:br>
              <a:rPr lang="en-US" altLang="en-US" sz="2800" b="0">
                <a:solidFill>
                  <a:srgbClr val="003366"/>
                </a:solidFill>
              </a:rPr>
            </a:br>
            <a:r>
              <a:rPr lang="en-US" altLang="en-US" sz="2800" b="0">
                <a:solidFill>
                  <a:srgbClr val="003366"/>
                </a:solidFill>
              </a:rPr>
              <a:t>6.672 </a:t>
            </a:r>
            <a:r>
              <a:rPr lang="en-US" altLang="en-US" sz="2800" b="0">
                <a:solidFill>
                  <a:srgbClr val="003366"/>
                </a:solidFill>
                <a:sym typeface="Symbol" pitchFamily="2" charset="2"/>
              </a:rPr>
              <a:t></a:t>
            </a:r>
            <a:r>
              <a:rPr lang="en-US" altLang="en-US" sz="2800" b="0">
                <a:solidFill>
                  <a:srgbClr val="003366"/>
                </a:solidFill>
              </a:rPr>
              <a:t> 10</a:t>
            </a:r>
            <a:r>
              <a:rPr lang="en-US" altLang="en-US" sz="2800" b="0" baseline="30000">
                <a:solidFill>
                  <a:srgbClr val="003366"/>
                </a:solidFill>
              </a:rPr>
              <a:t>–11</a:t>
            </a:r>
            <a:r>
              <a:rPr lang="en-US" altLang="en-US" sz="2800" b="0">
                <a:solidFill>
                  <a:srgbClr val="003366"/>
                </a:solidFill>
              </a:rPr>
              <a:t> Nm</a:t>
            </a:r>
            <a:r>
              <a:rPr lang="en-US" altLang="en-US" sz="2800" b="0" baseline="30000">
                <a:solidFill>
                  <a:srgbClr val="003366"/>
                </a:solidFill>
              </a:rPr>
              <a:t>2</a:t>
            </a:r>
            <a:r>
              <a:rPr lang="en-US" altLang="en-US" sz="2800" b="0">
                <a:solidFill>
                  <a:srgbClr val="003366"/>
                </a:solidFill>
              </a:rPr>
              <a:t>/kg</a:t>
            </a:r>
            <a:r>
              <a:rPr lang="en-US" altLang="en-US" sz="2800" b="0" baseline="30000">
                <a:solidFill>
                  <a:srgbClr val="00336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610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628AB3F-8073-C649-AA73-F253D75EC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Gravity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080F3AB-42BE-AD4D-A8C4-0BCB3C4B5FF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5000"/>
            <a:ext cx="2514600" cy="1189038"/>
            <a:chOff x="1296" y="1824"/>
            <a:chExt cx="1584" cy="749"/>
          </a:xfrm>
        </p:grpSpPr>
        <p:sp>
          <p:nvSpPr>
            <p:cNvPr id="11269" name="Text Box 5">
              <a:extLst>
                <a:ext uri="{FF2B5EF4-FFF2-40B4-BE49-F238E27FC236}">
                  <a16:creationId xmlns:a16="http://schemas.microsoft.com/office/drawing/2014/main" id="{318060FF-E180-CC43-8E2C-AD125711A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016"/>
              <a:ext cx="8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3200" b="0" i="1">
                  <a:solidFill>
                    <a:srgbClr val="800000"/>
                  </a:solidFill>
                </a:rPr>
                <a:t>F</a:t>
              </a:r>
              <a:r>
                <a:rPr lang="en-US" altLang="en-US" sz="3200" b="0">
                  <a:solidFill>
                    <a:srgbClr val="800000"/>
                  </a:solidFill>
                </a:rPr>
                <a:t> </a:t>
              </a:r>
              <a:r>
                <a:rPr lang="en-US" altLang="en-US" sz="3200" b="0"/>
                <a:t>=</a:t>
              </a:r>
              <a:r>
                <a:rPr lang="en-US" altLang="en-US" sz="3200" b="0">
                  <a:solidFill>
                    <a:srgbClr val="800000"/>
                  </a:solidFill>
                </a:rPr>
                <a:t> </a:t>
              </a:r>
              <a:r>
                <a:rPr lang="en-US" altLang="en-US" sz="3200" b="0" i="1">
                  <a:solidFill>
                    <a:srgbClr val="800000"/>
                  </a:solidFill>
                </a:rPr>
                <a:t>G</a:t>
              </a:r>
              <a:endParaRPr lang="en-US" altLang="en-US" sz="3200" b="0">
                <a:solidFill>
                  <a:srgbClr val="800000"/>
                </a:solidFill>
              </a:endParaRPr>
            </a:p>
          </p:txBody>
        </p:sp>
        <p:grpSp>
          <p:nvGrpSpPr>
            <p:cNvPr id="11270" name="Group 6">
              <a:extLst>
                <a:ext uri="{FF2B5EF4-FFF2-40B4-BE49-F238E27FC236}">
                  <a16:creationId xmlns:a16="http://schemas.microsoft.com/office/drawing/2014/main" id="{06FA09C8-A581-D247-99B2-B64DA4069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824"/>
              <a:ext cx="768" cy="749"/>
              <a:chOff x="2112" y="1824"/>
              <a:chExt cx="768" cy="749"/>
            </a:xfrm>
          </p:grpSpPr>
          <p:sp>
            <p:nvSpPr>
              <p:cNvPr id="11271" name="Text Box 7">
                <a:extLst>
                  <a:ext uri="{FF2B5EF4-FFF2-40B4-BE49-F238E27FC236}">
                    <a16:creationId xmlns:a16="http://schemas.microsoft.com/office/drawing/2014/main" id="{5A5CD095-8DE1-DA4E-8582-222B3E963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824"/>
                <a:ext cx="76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0" i="1">
                    <a:solidFill>
                      <a:srgbClr val="800000"/>
                    </a:solidFill>
                  </a:rPr>
                  <a:t>m</a:t>
                </a:r>
                <a:r>
                  <a:rPr lang="en-US" altLang="en-US" sz="3200" b="0" baseline="-25000">
                    <a:solidFill>
                      <a:srgbClr val="800000"/>
                    </a:solidFill>
                  </a:rPr>
                  <a:t>1</a:t>
                </a:r>
                <a:r>
                  <a:rPr lang="en-US" altLang="en-US" sz="3200" b="0" i="1">
                    <a:solidFill>
                      <a:srgbClr val="800000"/>
                    </a:solidFill>
                  </a:rPr>
                  <a:t>m</a:t>
                </a:r>
                <a:r>
                  <a:rPr lang="en-US" altLang="en-US" sz="3200" b="0" baseline="-25000">
                    <a:solidFill>
                      <a:srgbClr val="800000"/>
                    </a:solidFill>
                  </a:rPr>
                  <a:t>2</a:t>
                </a:r>
                <a:endParaRPr lang="en-US" altLang="en-US" sz="3200" b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1272" name="Text Box 8">
                <a:extLst>
                  <a:ext uri="{FF2B5EF4-FFF2-40B4-BE49-F238E27FC236}">
                    <a16:creationId xmlns:a16="http://schemas.microsoft.com/office/drawing/2014/main" id="{4B4B77EC-76C3-8B49-8E88-35876C50A6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208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0" i="1">
                    <a:solidFill>
                      <a:srgbClr val="800000"/>
                    </a:solidFill>
                  </a:rPr>
                  <a:t>d</a:t>
                </a:r>
                <a:r>
                  <a:rPr lang="en-US" altLang="en-US" sz="3200" b="0" i="1" baseline="30000">
                    <a:solidFill>
                      <a:srgbClr val="800000"/>
                    </a:solidFill>
                  </a:rPr>
                  <a:t>2</a:t>
                </a:r>
                <a:endParaRPr lang="en-US" altLang="en-US" sz="3200" b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1273" name="Line 9">
                <a:extLst>
                  <a:ext uri="{FF2B5EF4-FFF2-40B4-BE49-F238E27FC236}">
                    <a16:creationId xmlns:a16="http://schemas.microsoft.com/office/drawing/2014/main" id="{E869227E-27EB-A34D-AC22-1C9E8F980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20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3291" name="Rectangle 11">
            <a:extLst>
              <a:ext uri="{FF2B5EF4-FFF2-40B4-BE49-F238E27FC236}">
                <a16:creationId xmlns:a16="http://schemas.microsoft.com/office/drawing/2014/main" id="{A4B1E4AC-4DF3-EF47-8480-DEF216719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direction is </a:t>
            </a:r>
            <a:r>
              <a:rPr lang="en-US" altLang="en-US">
                <a:solidFill>
                  <a:schemeClr val="accent2"/>
                </a:solidFill>
              </a:rPr>
              <a:t>toward</a:t>
            </a:r>
            <a:r>
              <a:rPr lang="en-US" altLang="en-US"/>
              <a:t> the other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magnitude </a:t>
            </a:r>
            <a:r>
              <a:rPr lang="en-US" altLang="en-US">
                <a:solidFill>
                  <a:schemeClr val="accent2"/>
                </a:solidFill>
              </a:rPr>
              <a:t>decreases</a:t>
            </a:r>
            <a:r>
              <a:rPr lang="en-US" altLang="en-US"/>
              <a:t> as (distance)</a:t>
            </a:r>
            <a:r>
              <a:rPr lang="en-US" altLang="en-US" baseline="30000"/>
              <a:t>2</a:t>
            </a:r>
            <a:r>
              <a:rPr lang="en-US" altLang="en-US"/>
              <a:t> increases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altLang="en-US">
                <a:solidFill>
                  <a:schemeClr val="accent2"/>
                </a:solidFill>
              </a:rPr>
              <a:t>never</a:t>
            </a:r>
            <a:r>
              <a:rPr lang="en-US" altLang="en-US"/>
              <a:t> becomes zero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altLang="en-US">
                <a:solidFill>
                  <a:schemeClr val="accent2"/>
                </a:solidFill>
              </a:rPr>
              <a:t>infinite</a:t>
            </a:r>
            <a:r>
              <a:rPr lang="en-US" altLang="en-US"/>
              <a:t> at zero separation (?!)</a:t>
            </a:r>
          </a:p>
        </p:txBody>
      </p:sp>
    </p:spTree>
    <p:extLst>
      <p:ext uri="{BB962C8B-B14F-4D97-AF65-F5344CB8AC3E}">
        <p14:creationId xmlns:p14="http://schemas.microsoft.com/office/powerpoint/2010/main" val="30101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636063-7C0B-6449-9516-6F478C261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Poll Question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A084367C-43AC-0746-99B3-961A26DAC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The planet Saturn is about </a:t>
            </a:r>
            <a:r>
              <a:rPr lang="en-US" altLang="en-US" sz="2800" dirty="0">
                <a:solidFill>
                  <a:srgbClr val="006600"/>
                </a:solidFill>
              </a:rPr>
              <a:t>10</a:t>
            </a:r>
            <a:r>
              <a:rPr lang="en-US" altLang="en-US" sz="2800" dirty="0"/>
              <a:t> times farther from the Sun than Earth.  Its mass is about </a:t>
            </a:r>
            <a:r>
              <a:rPr lang="en-US" altLang="en-US" sz="2800" dirty="0">
                <a:solidFill>
                  <a:srgbClr val="006600"/>
                </a:solidFill>
              </a:rPr>
              <a:t>100</a:t>
            </a:r>
            <a:r>
              <a:rPr lang="en-US" altLang="en-US" sz="2800" dirty="0"/>
              <a:t> times that of earth.  How does its </a:t>
            </a:r>
            <a:r>
              <a:rPr lang="en-US" altLang="en-US" sz="2800" dirty="0">
                <a:solidFill>
                  <a:schemeClr val="accent2"/>
                </a:solidFill>
              </a:rPr>
              <a:t>gravitational attraction to the Sun </a:t>
            </a:r>
            <a:r>
              <a:rPr lang="en-US" altLang="en-US" sz="2800" dirty="0"/>
              <a:t>compare to Earth’s?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100 times weaker.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10 times weaker.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About the same.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10 times stronger.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100 times stronger.</a:t>
            </a:r>
          </a:p>
        </p:txBody>
      </p:sp>
    </p:spTree>
    <p:extLst>
      <p:ext uri="{BB962C8B-B14F-4D97-AF65-F5344CB8AC3E}">
        <p14:creationId xmlns:p14="http://schemas.microsoft.com/office/powerpoint/2010/main" val="283283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976F9F44-0ACE-B543-BFB7-46EB1417A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Poll Question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C58D0F2B-80AE-1848-8CD1-84344C2F08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The planet Saturn is about </a:t>
            </a:r>
            <a:r>
              <a:rPr lang="en-US" altLang="en-US" sz="2800" dirty="0">
                <a:solidFill>
                  <a:srgbClr val="006600"/>
                </a:solidFill>
              </a:rPr>
              <a:t>10</a:t>
            </a:r>
            <a:r>
              <a:rPr lang="en-US" altLang="en-US" sz="2800" dirty="0"/>
              <a:t> times farther from the Sun than Earth.  Its mass is about </a:t>
            </a:r>
            <a:r>
              <a:rPr lang="en-US" altLang="en-US" sz="2800" dirty="0">
                <a:solidFill>
                  <a:srgbClr val="006600"/>
                </a:solidFill>
              </a:rPr>
              <a:t>100</a:t>
            </a:r>
            <a:r>
              <a:rPr lang="en-US" altLang="en-US" sz="2800" dirty="0"/>
              <a:t> times that of earth.  How does its </a:t>
            </a:r>
            <a:r>
              <a:rPr lang="en-US" altLang="en-US" sz="2800" dirty="0">
                <a:solidFill>
                  <a:schemeClr val="tx2"/>
                </a:solidFill>
              </a:rPr>
              <a:t>gravitational </a:t>
            </a:r>
            <a:r>
              <a:rPr lang="en-US" altLang="en-US" sz="2800" dirty="0">
                <a:solidFill>
                  <a:schemeClr val="accent2"/>
                </a:solidFill>
              </a:rPr>
              <a:t>acceleration toward the Sun </a:t>
            </a:r>
            <a:r>
              <a:rPr lang="en-US" altLang="en-US" sz="2800" dirty="0"/>
              <a:t>compare to Earth’s?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100 times smaller.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10 times smaller.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About the same.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10 times larger.</a:t>
            </a:r>
          </a:p>
          <a:p>
            <a:pPr marL="460375" indent="-460375">
              <a:buClr>
                <a:schemeClr val="accent2"/>
              </a:buClr>
              <a:buFontTx/>
              <a:buAutoNum type="alphaUcPeriod"/>
            </a:pPr>
            <a:r>
              <a:rPr lang="en-US" altLang="en-US" sz="2800" dirty="0"/>
              <a:t>100 times larger.</a:t>
            </a:r>
          </a:p>
        </p:txBody>
      </p:sp>
    </p:spTree>
    <p:extLst>
      <p:ext uri="{BB962C8B-B14F-4D97-AF65-F5344CB8AC3E}">
        <p14:creationId xmlns:p14="http://schemas.microsoft.com/office/powerpoint/2010/main" val="132797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91C6EB8-B048-BB49-B63A-8A0968A91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Gravity between Real Objects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0D3B88E-94B3-AD41-96EE-F32C78589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/>
              <a:t>The actual force acting on an object is the sum of all forces on all its particles from all the particles of the other object!</a:t>
            </a:r>
          </a:p>
        </p:txBody>
      </p:sp>
      <p:grpSp>
        <p:nvGrpSpPr>
          <p:cNvPr id="23556" name="Group 31">
            <a:extLst>
              <a:ext uri="{FF2B5EF4-FFF2-40B4-BE49-F238E27FC236}">
                <a16:creationId xmlns:a16="http://schemas.microsoft.com/office/drawing/2014/main" id="{FEAF2448-4CDF-DA41-AB2C-DBB147C71E7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2247900" cy="2133600"/>
            <a:chOff x="576" y="1056"/>
            <a:chExt cx="1416" cy="1344"/>
          </a:xfrm>
        </p:grpSpPr>
        <p:sp>
          <p:nvSpPr>
            <p:cNvPr id="23573" name="Oval 4">
              <a:extLst>
                <a:ext uri="{FF2B5EF4-FFF2-40B4-BE49-F238E27FC236}">
                  <a16:creationId xmlns:a16="http://schemas.microsoft.com/office/drawing/2014/main" id="{D7069850-F27F-9542-AEF8-82BDFCBE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56"/>
              <a:ext cx="1344" cy="13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4" name="Freeform 5">
              <a:extLst>
                <a:ext uri="{FF2B5EF4-FFF2-40B4-BE49-F238E27FC236}">
                  <a16:creationId xmlns:a16="http://schemas.microsoft.com/office/drawing/2014/main" id="{972144F4-9D45-5043-8DF6-61A1FC8ED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" y="1328"/>
              <a:ext cx="1212" cy="1060"/>
            </a:xfrm>
            <a:custGeom>
              <a:avLst/>
              <a:gdLst>
                <a:gd name="T0" fmla="*/ 148 w 1212"/>
                <a:gd name="T1" fmla="*/ 28 h 1060"/>
                <a:gd name="T2" fmla="*/ 128 w 1212"/>
                <a:gd name="T3" fmla="*/ 116 h 1060"/>
                <a:gd name="T4" fmla="*/ 40 w 1212"/>
                <a:gd name="T5" fmla="*/ 152 h 1060"/>
                <a:gd name="T6" fmla="*/ 16 w 1212"/>
                <a:gd name="T7" fmla="*/ 272 h 1060"/>
                <a:gd name="T8" fmla="*/ 68 w 1212"/>
                <a:gd name="T9" fmla="*/ 332 h 1060"/>
                <a:gd name="T10" fmla="*/ 176 w 1212"/>
                <a:gd name="T11" fmla="*/ 288 h 1060"/>
                <a:gd name="T12" fmla="*/ 340 w 1212"/>
                <a:gd name="T13" fmla="*/ 280 h 1060"/>
                <a:gd name="T14" fmla="*/ 316 w 1212"/>
                <a:gd name="T15" fmla="*/ 408 h 1060"/>
                <a:gd name="T16" fmla="*/ 364 w 1212"/>
                <a:gd name="T17" fmla="*/ 396 h 1060"/>
                <a:gd name="T18" fmla="*/ 380 w 1212"/>
                <a:gd name="T19" fmla="*/ 404 h 1060"/>
                <a:gd name="T20" fmla="*/ 404 w 1212"/>
                <a:gd name="T21" fmla="*/ 276 h 1060"/>
                <a:gd name="T22" fmla="*/ 432 w 1212"/>
                <a:gd name="T23" fmla="*/ 404 h 1060"/>
                <a:gd name="T24" fmla="*/ 504 w 1212"/>
                <a:gd name="T25" fmla="*/ 392 h 1060"/>
                <a:gd name="T26" fmla="*/ 492 w 1212"/>
                <a:gd name="T27" fmla="*/ 312 h 1060"/>
                <a:gd name="T28" fmla="*/ 516 w 1212"/>
                <a:gd name="T29" fmla="*/ 308 h 1060"/>
                <a:gd name="T30" fmla="*/ 580 w 1212"/>
                <a:gd name="T31" fmla="*/ 328 h 1060"/>
                <a:gd name="T32" fmla="*/ 648 w 1212"/>
                <a:gd name="T33" fmla="*/ 228 h 1060"/>
                <a:gd name="T34" fmla="*/ 640 w 1212"/>
                <a:gd name="T35" fmla="*/ 284 h 1060"/>
                <a:gd name="T36" fmla="*/ 648 w 1212"/>
                <a:gd name="T37" fmla="*/ 388 h 1060"/>
                <a:gd name="T38" fmla="*/ 768 w 1212"/>
                <a:gd name="T39" fmla="*/ 432 h 1060"/>
                <a:gd name="T40" fmla="*/ 720 w 1212"/>
                <a:gd name="T41" fmla="*/ 484 h 1060"/>
                <a:gd name="T42" fmla="*/ 708 w 1212"/>
                <a:gd name="T43" fmla="*/ 536 h 1060"/>
                <a:gd name="T44" fmla="*/ 580 w 1212"/>
                <a:gd name="T45" fmla="*/ 572 h 1060"/>
                <a:gd name="T46" fmla="*/ 456 w 1212"/>
                <a:gd name="T47" fmla="*/ 552 h 1060"/>
                <a:gd name="T48" fmla="*/ 424 w 1212"/>
                <a:gd name="T49" fmla="*/ 504 h 1060"/>
                <a:gd name="T50" fmla="*/ 336 w 1212"/>
                <a:gd name="T51" fmla="*/ 540 h 1060"/>
                <a:gd name="T52" fmla="*/ 276 w 1212"/>
                <a:gd name="T53" fmla="*/ 540 h 1060"/>
                <a:gd name="T54" fmla="*/ 264 w 1212"/>
                <a:gd name="T55" fmla="*/ 516 h 1060"/>
                <a:gd name="T56" fmla="*/ 228 w 1212"/>
                <a:gd name="T57" fmla="*/ 488 h 1060"/>
                <a:gd name="T58" fmla="*/ 196 w 1212"/>
                <a:gd name="T59" fmla="*/ 412 h 1060"/>
                <a:gd name="T60" fmla="*/ 148 w 1212"/>
                <a:gd name="T61" fmla="*/ 384 h 1060"/>
                <a:gd name="T62" fmla="*/ 84 w 1212"/>
                <a:gd name="T63" fmla="*/ 528 h 1060"/>
                <a:gd name="T64" fmla="*/ 64 w 1212"/>
                <a:gd name="T65" fmla="*/ 576 h 1060"/>
                <a:gd name="T66" fmla="*/ 132 w 1212"/>
                <a:gd name="T67" fmla="*/ 736 h 1060"/>
                <a:gd name="T68" fmla="*/ 392 w 1212"/>
                <a:gd name="T69" fmla="*/ 904 h 1060"/>
                <a:gd name="T70" fmla="*/ 412 w 1212"/>
                <a:gd name="T71" fmla="*/ 924 h 1060"/>
                <a:gd name="T72" fmla="*/ 496 w 1212"/>
                <a:gd name="T73" fmla="*/ 996 h 1060"/>
                <a:gd name="T74" fmla="*/ 1108 w 1212"/>
                <a:gd name="T75" fmla="*/ 180 h 10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2"/>
                <a:gd name="T115" fmla="*/ 0 h 1060"/>
                <a:gd name="T116" fmla="*/ 1212 w 1212"/>
                <a:gd name="T117" fmla="*/ 1060 h 10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2" h="1060">
                  <a:moveTo>
                    <a:pt x="184" y="0"/>
                  </a:moveTo>
                  <a:cubicBezTo>
                    <a:pt x="169" y="4"/>
                    <a:pt x="148" y="28"/>
                    <a:pt x="148" y="28"/>
                  </a:cubicBezTo>
                  <a:cubicBezTo>
                    <a:pt x="134" y="67"/>
                    <a:pt x="143" y="37"/>
                    <a:pt x="136" y="84"/>
                  </a:cubicBezTo>
                  <a:cubicBezTo>
                    <a:pt x="134" y="94"/>
                    <a:pt x="136" y="109"/>
                    <a:pt x="128" y="116"/>
                  </a:cubicBezTo>
                  <a:cubicBezTo>
                    <a:pt x="110" y="128"/>
                    <a:pt x="82" y="123"/>
                    <a:pt x="64" y="136"/>
                  </a:cubicBezTo>
                  <a:cubicBezTo>
                    <a:pt x="56" y="141"/>
                    <a:pt x="40" y="152"/>
                    <a:pt x="40" y="152"/>
                  </a:cubicBezTo>
                  <a:cubicBezTo>
                    <a:pt x="31" y="165"/>
                    <a:pt x="21" y="172"/>
                    <a:pt x="16" y="188"/>
                  </a:cubicBezTo>
                  <a:cubicBezTo>
                    <a:pt x="12" y="212"/>
                    <a:pt x="0" y="248"/>
                    <a:pt x="16" y="272"/>
                  </a:cubicBezTo>
                  <a:cubicBezTo>
                    <a:pt x="28" y="290"/>
                    <a:pt x="27" y="276"/>
                    <a:pt x="36" y="296"/>
                  </a:cubicBezTo>
                  <a:cubicBezTo>
                    <a:pt x="47" y="321"/>
                    <a:pt x="41" y="323"/>
                    <a:pt x="68" y="332"/>
                  </a:cubicBezTo>
                  <a:cubicBezTo>
                    <a:pt x="92" y="330"/>
                    <a:pt x="121" y="339"/>
                    <a:pt x="140" y="324"/>
                  </a:cubicBezTo>
                  <a:cubicBezTo>
                    <a:pt x="159" y="308"/>
                    <a:pt x="144" y="298"/>
                    <a:pt x="176" y="288"/>
                  </a:cubicBezTo>
                  <a:cubicBezTo>
                    <a:pt x="195" y="258"/>
                    <a:pt x="211" y="254"/>
                    <a:pt x="244" y="244"/>
                  </a:cubicBezTo>
                  <a:cubicBezTo>
                    <a:pt x="304" y="247"/>
                    <a:pt x="317" y="234"/>
                    <a:pt x="340" y="280"/>
                  </a:cubicBezTo>
                  <a:cubicBezTo>
                    <a:pt x="338" y="306"/>
                    <a:pt x="344" y="375"/>
                    <a:pt x="308" y="388"/>
                  </a:cubicBezTo>
                  <a:cubicBezTo>
                    <a:pt x="304" y="397"/>
                    <a:pt x="297" y="405"/>
                    <a:pt x="316" y="408"/>
                  </a:cubicBezTo>
                  <a:cubicBezTo>
                    <a:pt x="324" y="408"/>
                    <a:pt x="332" y="405"/>
                    <a:pt x="340" y="404"/>
                  </a:cubicBezTo>
                  <a:cubicBezTo>
                    <a:pt x="348" y="401"/>
                    <a:pt x="364" y="396"/>
                    <a:pt x="364" y="396"/>
                  </a:cubicBezTo>
                  <a:cubicBezTo>
                    <a:pt x="365" y="400"/>
                    <a:pt x="364" y="406"/>
                    <a:pt x="368" y="408"/>
                  </a:cubicBezTo>
                  <a:cubicBezTo>
                    <a:pt x="371" y="409"/>
                    <a:pt x="379" y="408"/>
                    <a:pt x="380" y="404"/>
                  </a:cubicBezTo>
                  <a:cubicBezTo>
                    <a:pt x="383" y="383"/>
                    <a:pt x="377" y="369"/>
                    <a:pt x="372" y="352"/>
                  </a:cubicBezTo>
                  <a:cubicBezTo>
                    <a:pt x="374" y="320"/>
                    <a:pt x="370" y="287"/>
                    <a:pt x="404" y="276"/>
                  </a:cubicBezTo>
                  <a:cubicBezTo>
                    <a:pt x="411" y="298"/>
                    <a:pt x="420" y="318"/>
                    <a:pt x="428" y="340"/>
                  </a:cubicBezTo>
                  <a:cubicBezTo>
                    <a:pt x="429" y="361"/>
                    <a:pt x="427" y="383"/>
                    <a:pt x="432" y="404"/>
                  </a:cubicBezTo>
                  <a:cubicBezTo>
                    <a:pt x="434" y="415"/>
                    <a:pt x="468" y="400"/>
                    <a:pt x="468" y="400"/>
                  </a:cubicBezTo>
                  <a:cubicBezTo>
                    <a:pt x="496" y="419"/>
                    <a:pt x="492" y="426"/>
                    <a:pt x="504" y="392"/>
                  </a:cubicBezTo>
                  <a:cubicBezTo>
                    <a:pt x="502" y="373"/>
                    <a:pt x="502" y="354"/>
                    <a:pt x="500" y="336"/>
                  </a:cubicBezTo>
                  <a:cubicBezTo>
                    <a:pt x="498" y="327"/>
                    <a:pt x="492" y="312"/>
                    <a:pt x="492" y="312"/>
                  </a:cubicBezTo>
                  <a:cubicBezTo>
                    <a:pt x="493" y="306"/>
                    <a:pt x="495" y="290"/>
                    <a:pt x="508" y="296"/>
                  </a:cubicBezTo>
                  <a:cubicBezTo>
                    <a:pt x="512" y="297"/>
                    <a:pt x="512" y="304"/>
                    <a:pt x="516" y="308"/>
                  </a:cubicBezTo>
                  <a:cubicBezTo>
                    <a:pt x="526" y="318"/>
                    <a:pt x="549" y="327"/>
                    <a:pt x="564" y="332"/>
                  </a:cubicBezTo>
                  <a:cubicBezTo>
                    <a:pt x="569" y="330"/>
                    <a:pt x="577" y="332"/>
                    <a:pt x="580" y="328"/>
                  </a:cubicBezTo>
                  <a:cubicBezTo>
                    <a:pt x="580" y="327"/>
                    <a:pt x="568" y="269"/>
                    <a:pt x="568" y="268"/>
                  </a:cubicBezTo>
                  <a:cubicBezTo>
                    <a:pt x="577" y="239"/>
                    <a:pt x="620" y="234"/>
                    <a:pt x="648" y="228"/>
                  </a:cubicBezTo>
                  <a:cubicBezTo>
                    <a:pt x="672" y="231"/>
                    <a:pt x="684" y="228"/>
                    <a:pt x="692" y="252"/>
                  </a:cubicBezTo>
                  <a:cubicBezTo>
                    <a:pt x="682" y="281"/>
                    <a:pt x="670" y="279"/>
                    <a:pt x="640" y="284"/>
                  </a:cubicBezTo>
                  <a:cubicBezTo>
                    <a:pt x="623" y="289"/>
                    <a:pt x="613" y="286"/>
                    <a:pt x="608" y="304"/>
                  </a:cubicBezTo>
                  <a:cubicBezTo>
                    <a:pt x="611" y="379"/>
                    <a:pt x="590" y="391"/>
                    <a:pt x="648" y="388"/>
                  </a:cubicBezTo>
                  <a:cubicBezTo>
                    <a:pt x="678" y="386"/>
                    <a:pt x="709" y="385"/>
                    <a:pt x="740" y="384"/>
                  </a:cubicBezTo>
                  <a:cubicBezTo>
                    <a:pt x="775" y="360"/>
                    <a:pt x="781" y="392"/>
                    <a:pt x="768" y="432"/>
                  </a:cubicBezTo>
                  <a:cubicBezTo>
                    <a:pt x="764" y="442"/>
                    <a:pt x="748" y="442"/>
                    <a:pt x="740" y="448"/>
                  </a:cubicBezTo>
                  <a:cubicBezTo>
                    <a:pt x="729" y="464"/>
                    <a:pt x="723" y="467"/>
                    <a:pt x="720" y="484"/>
                  </a:cubicBezTo>
                  <a:cubicBezTo>
                    <a:pt x="716" y="497"/>
                    <a:pt x="716" y="511"/>
                    <a:pt x="712" y="524"/>
                  </a:cubicBezTo>
                  <a:cubicBezTo>
                    <a:pt x="710" y="528"/>
                    <a:pt x="711" y="533"/>
                    <a:pt x="708" y="536"/>
                  </a:cubicBezTo>
                  <a:cubicBezTo>
                    <a:pt x="689" y="549"/>
                    <a:pt x="636" y="557"/>
                    <a:pt x="612" y="564"/>
                  </a:cubicBezTo>
                  <a:cubicBezTo>
                    <a:pt x="601" y="566"/>
                    <a:pt x="580" y="572"/>
                    <a:pt x="580" y="572"/>
                  </a:cubicBezTo>
                  <a:cubicBezTo>
                    <a:pt x="543" y="565"/>
                    <a:pt x="514" y="558"/>
                    <a:pt x="476" y="556"/>
                  </a:cubicBezTo>
                  <a:cubicBezTo>
                    <a:pt x="469" y="554"/>
                    <a:pt x="461" y="555"/>
                    <a:pt x="456" y="552"/>
                  </a:cubicBezTo>
                  <a:cubicBezTo>
                    <a:pt x="444" y="544"/>
                    <a:pt x="456" y="522"/>
                    <a:pt x="448" y="512"/>
                  </a:cubicBezTo>
                  <a:cubicBezTo>
                    <a:pt x="442" y="505"/>
                    <a:pt x="424" y="504"/>
                    <a:pt x="424" y="504"/>
                  </a:cubicBezTo>
                  <a:cubicBezTo>
                    <a:pt x="398" y="508"/>
                    <a:pt x="372" y="507"/>
                    <a:pt x="348" y="516"/>
                  </a:cubicBezTo>
                  <a:cubicBezTo>
                    <a:pt x="345" y="522"/>
                    <a:pt x="342" y="535"/>
                    <a:pt x="336" y="540"/>
                  </a:cubicBezTo>
                  <a:cubicBezTo>
                    <a:pt x="328" y="544"/>
                    <a:pt x="312" y="548"/>
                    <a:pt x="312" y="548"/>
                  </a:cubicBezTo>
                  <a:cubicBezTo>
                    <a:pt x="299" y="545"/>
                    <a:pt x="284" y="548"/>
                    <a:pt x="276" y="540"/>
                  </a:cubicBezTo>
                  <a:cubicBezTo>
                    <a:pt x="273" y="537"/>
                    <a:pt x="273" y="531"/>
                    <a:pt x="272" y="528"/>
                  </a:cubicBezTo>
                  <a:cubicBezTo>
                    <a:pt x="269" y="523"/>
                    <a:pt x="267" y="519"/>
                    <a:pt x="264" y="516"/>
                  </a:cubicBezTo>
                  <a:cubicBezTo>
                    <a:pt x="256" y="509"/>
                    <a:pt x="246" y="506"/>
                    <a:pt x="240" y="500"/>
                  </a:cubicBezTo>
                  <a:cubicBezTo>
                    <a:pt x="236" y="496"/>
                    <a:pt x="232" y="492"/>
                    <a:pt x="228" y="488"/>
                  </a:cubicBezTo>
                  <a:cubicBezTo>
                    <a:pt x="221" y="469"/>
                    <a:pt x="211" y="453"/>
                    <a:pt x="204" y="436"/>
                  </a:cubicBezTo>
                  <a:cubicBezTo>
                    <a:pt x="200" y="428"/>
                    <a:pt x="203" y="416"/>
                    <a:pt x="196" y="412"/>
                  </a:cubicBezTo>
                  <a:cubicBezTo>
                    <a:pt x="187" y="406"/>
                    <a:pt x="181" y="397"/>
                    <a:pt x="172" y="392"/>
                  </a:cubicBezTo>
                  <a:cubicBezTo>
                    <a:pt x="164" y="387"/>
                    <a:pt x="148" y="384"/>
                    <a:pt x="148" y="384"/>
                  </a:cubicBezTo>
                  <a:cubicBezTo>
                    <a:pt x="136" y="401"/>
                    <a:pt x="137" y="416"/>
                    <a:pt x="120" y="428"/>
                  </a:cubicBezTo>
                  <a:cubicBezTo>
                    <a:pt x="99" y="459"/>
                    <a:pt x="102" y="496"/>
                    <a:pt x="84" y="528"/>
                  </a:cubicBezTo>
                  <a:cubicBezTo>
                    <a:pt x="68" y="554"/>
                    <a:pt x="81" y="522"/>
                    <a:pt x="68" y="564"/>
                  </a:cubicBezTo>
                  <a:cubicBezTo>
                    <a:pt x="66" y="568"/>
                    <a:pt x="64" y="576"/>
                    <a:pt x="64" y="576"/>
                  </a:cubicBezTo>
                  <a:cubicBezTo>
                    <a:pt x="64" y="595"/>
                    <a:pt x="59" y="667"/>
                    <a:pt x="76" y="700"/>
                  </a:cubicBezTo>
                  <a:cubicBezTo>
                    <a:pt x="89" y="727"/>
                    <a:pt x="111" y="722"/>
                    <a:pt x="132" y="736"/>
                  </a:cubicBezTo>
                  <a:cubicBezTo>
                    <a:pt x="174" y="764"/>
                    <a:pt x="214" y="799"/>
                    <a:pt x="264" y="816"/>
                  </a:cubicBezTo>
                  <a:cubicBezTo>
                    <a:pt x="302" y="854"/>
                    <a:pt x="335" y="894"/>
                    <a:pt x="392" y="904"/>
                  </a:cubicBezTo>
                  <a:cubicBezTo>
                    <a:pt x="396" y="906"/>
                    <a:pt x="400" y="908"/>
                    <a:pt x="404" y="912"/>
                  </a:cubicBezTo>
                  <a:cubicBezTo>
                    <a:pt x="407" y="915"/>
                    <a:pt x="408" y="921"/>
                    <a:pt x="412" y="924"/>
                  </a:cubicBezTo>
                  <a:cubicBezTo>
                    <a:pt x="428" y="935"/>
                    <a:pt x="442" y="934"/>
                    <a:pt x="456" y="952"/>
                  </a:cubicBezTo>
                  <a:cubicBezTo>
                    <a:pt x="471" y="971"/>
                    <a:pt x="475" y="982"/>
                    <a:pt x="496" y="996"/>
                  </a:cubicBezTo>
                  <a:cubicBezTo>
                    <a:pt x="503" y="1017"/>
                    <a:pt x="547" y="1041"/>
                    <a:pt x="560" y="1060"/>
                  </a:cubicBezTo>
                  <a:cubicBezTo>
                    <a:pt x="1064" y="976"/>
                    <a:pt x="1212" y="556"/>
                    <a:pt x="1108" y="180"/>
                  </a:cubicBezTo>
                  <a:cubicBezTo>
                    <a:pt x="646" y="90"/>
                    <a:pt x="184" y="0"/>
                    <a:pt x="184" y="0"/>
                  </a:cubicBez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6">
              <a:extLst>
                <a:ext uri="{FF2B5EF4-FFF2-40B4-BE49-F238E27FC236}">
                  <a16:creationId xmlns:a16="http://schemas.microsoft.com/office/drawing/2014/main" id="{C4F72B7A-FFB5-ED43-8C64-4BDC3F194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1065"/>
              <a:ext cx="940" cy="590"/>
            </a:xfrm>
            <a:custGeom>
              <a:avLst/>
              <a:gdLst>
                <a:gd name="T0" fmla="*/ 772 w 940"/>
                <a:gd name="T1" fmla="*/ 210 h 590"/>
                <a:gd name="T2" fmla="*/ 940 w 940"/>
                <a:gd name="T3" fmla="*/ 582 h 590"/>
                <a:gd name="T4" fmla="*/ 0 w 940"/>
                <a:gd name="T5" fmla="*/ 258 h 590"/>
                <a:gd name="T6" fmla="*/ 148 w 940"/>
                <a:gd name="T7" fmla="*/ 254 h 590"/>
                <a:gd name="T8" fmla="*/ 184 w 940"/>
                <a:gd name="T9" fmla="*/ 274 h 590"/>
                <a:gd name="T10" fmla="*/ 248 w 940"/>
                <a:gd name="T11" fmla="*/ 286 h 590"/>
                <a:gd name="T12" fmla="*/ 364 w 940"/>
                <a:gd name="T13" fmla="*/ 270 h 590"/>
                <a:gd name="T14" fmla="*/ 340 w 940"/>
                <a:gd name="T15" fmla="*/ 182 h 590"/>
                <a:gd name="T16" fmla="*/ 308 w 940"/>
                <a:gd name="T17" fmla="*/ 166 h 590"/>
                <a:gd name="T18" fmla="*/ 304 w 940"/>
                <a:gd name="T19" fmla="*/ 138 h 590"/>
                <a:gd name="T20" fmla="*/ 224 w 940"/>
                <a:gd name="T21" fmla="*/ 94 h 590"/>
                <a:gd name="T22" fmla="*/ 196 w 940"/>
                <a:gd name="T23" fmla="*/ 198 h 590"/>
                <a:gd name="T24" fmla="*/ 136 w 940"/>
                <a:gd name="T25" fmla="*/ 174 h 590"/>
                <a:gd name="T26" fmla="*/ 88 w 940"/>
                <a:gd name="T27" fmla="*/ 170 h 590"/>
                <a:gd name="T28" fmla="*/ 132 w 940"/>
                <a:gd name="T29" fmla="*/ 114 h 590"/>
                <a:gd name="T30" fmla="*/ 160 w 940"/>
                <a:gd name="T31" fmla="*/ 66 h 590"/>
                <a:gd name="T32" fmla="*/ 184 w 940"/>
                <a:gd name="T33" fmla="*/ 58 h 590"/>
                <a:gd name="T34" fmla="*/ 276 w 940"/>
                <a:gd name="T35" fmla="*/ 30 h 590"/>
                <a:gd name="T36" fmla="*/ 388 w 940"/>
                <a:gd name="T37" fmla="*/ 2 h 590"/>
                <a:gd name="T38" fmla="*/ 772 w 940"/>
                <a:gd name="T39" fmla="*/ 210 h 5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0"/>
                <a:gd name="T61" fmla="*/ 0 h 590"/>
                <a:gd name="T62" fmla="*/ 940 w 940"/>
                <a:gd name="T63" fmla="*/ 590 h 5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0" h="590">
                  <a:moveTo>
                    <a:pt x="772" y="210"/>
                  </a:moveTo>
                  <a:cubicBezTo>
                    <a:pt x="848" y="302"/>
                    <a:pt x="924" y="394"/>
                    <a:pt x="940" y="582"/>
                  </a:cubicBezTo>
                  <a:cubicBezTo>
                    <a:pt x="811" y="590"/>
                    <a:pt x="132" y="313"/>
                    <a:pt x="0" y="258"/>
                  </a:cubicBezTo>
                  <a:cubicBezTo>
                    <a:pt x="80" y="234"/>
                    <a:pt x="118" y="253"/>
                    <a:pt x="148" y="254"/>
                  </a:cubicBezTo>
                  <a:cubicBezTo>
                    <a:pt x="161" y="258"/>
                    <a:pt x="170" y="269"/>
                    <a:pt x="184" y="274"/>
                  </a:cubicBezTo>
                  <a:cubicBezTo>
                    <a:pt x="204" y="280"/>
                    <a:pt x="226" y="281"/>
                    <a:pt x="248" y="286"/>
                  </a:cubicBezTo>
                  <a:cubicBezTo>
                    <a:pt x="302" y="283"/>
                    <a:pt x="327" y="294"/>
                    <a:pt x="364" y="270"/>
                  </a:cubicBezTo>
                  <a:cubicBezTo>
                    <a:pt x="376" y="231"/>
                    <a:pt x="378" y="194"/>
                    <a:pt x="340" y="182"/>
                  </a:cubicBezTo>
                  <a:cubicBezTo>
                    <a:pt x="305" y="186"/>
                    <a:pt x="282" y="204"/>
                    <a:pt x="308" y="166"/>
                  </a:cubicBezTo>
                  <a:cubicBezTo>
                    <a:pt x="306" y="156"/>
                    <a:pt x="309" y="145"/>
                    <a:pt x="304" y="138"/>
                  </a:cubicBezTo>
                  <a:cubicBezTo>
                    <a:pt x="296" y="126"/>
                    <a:pt x="237" y="98"/>
                    <a:pt x="224" y="94"/>
                  </a:cubicBezTo>
                  <a:cubicBezTo>
                    <a:pt x="186" y="119"/>
                    <a:pt x="233" y="172"/>
                    <a:pt x="196" y="198"/>
                  </a:cubicBezTo>
                  <a:cubicBezTo>
                    <a:pt x="172" y="194"/>
                    <a:pt x="156" y="178"/>
                    <a:pt x="136" y="174"/>
                  </a:cubicBezTo>
                  <a:cubicBezTo>
                    <a:pt x="120" y="170"/>
                    <a:pt x="104" y="171"/>
                    <a:pt x="88" y="170"/>
                  </a:cubicBezTo>
                  <a:cubicBezTo>
                    <a:pt x="78" y="130"/>
                    <a:pt x="99" y="124"/>
                    <a:pt x="132" y="114"/>
                  </a:cubicBezTo>
                  <a:cubicBezTo>
                    <a:pt x="138" y="103"/>
                    <a:pt x="150" y="69"/>
                    <a:pt x="160" y="66"/>
                  </a:cubicBezTo>
                  <a:cubicBezTo>
                    <a:pt x="168" y="63"/>
                    <a:pt x="184" y="58"/>
                    <a:pt x="184" y="58"/>
                  </a:cubicBezTo>
                  <a:cubicBezTo>
                    <a:pt x="218" y="31"/>
                    <a:pt x="226" y="33"/>
                    <a:pt x="276" y="30"/>
                  </a:cubicBezTo>
                  <a:cubicBezTo>
                    <a:pt x="305" y="0"/>
                    <a:pt x="349" y="2"/>
                    <a:pt x="388" y="2"/>
                  </a:cubicBezTo>
                  <a:cubicBezTo>
                    <a:pt x="656" y="26"/>
                    <a:pt x="772" y="210"/>
                    <a:pt x="772" y="210"/>
                  </a:cubicBez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7" name="Freeform 7">
            <a:extLst>
              <a:ext uri="{FF2B5EF4-FFF2-40B4-BE49-F238E27FC236}">
                <a16:creationId xmlns:a16="http://schemas.microsoft.com/office/drawing/2014/main" id="{0AF3EAF2-C56C-A743-AFB3-41A4CD134DD4}"/>
              </a:ext>
            </a:extLst>
          </p:cNvPr>
          <p:cNvSpPr>
            <a:spLocks/>
          </p:cNvSpPr>
          <p:nvPr/>
        </p:nvSpPr>
        <p:spPr bwMode="auto">
          <a:xfrm>
            <a:off x="2533650" y="2616200"/>
            <a:ext cx="522288" cy="806450"/>
          </a:xfrm>
          <a:custGeom>
            <a:avLst/>
            <a:gdLst>
              <a:gd name="T0" fmla="*/ 273050 w 329"/>
              <a:gd name="T1" fmla="*/ 806450 h 508"/>
              <a:gd name="T2" fmla="*/ 285750 w 329"/>
              <a:gd name="T3" fmla="*/ 679450 h 508"/>
              <a:gd name="T4" fmla="*/ 279400 w 329"/>
              <a:gd name="T5" fmla="*/ 628650 h 508"/>
              <a:gd name="T6" fmla="*/ 266700 w 329"/>
              <a:gd name="T7" fmla="*/ 590550 h 508"/>
              <a:gd name="T8" fmla="*/ 273050 w 329"/>
              <a:gd name="T9" fmla="*/ 508000 h 508"/>
              <a:gd name="T10" fmla="*/ 279400 w 329"/>
              <a:gd name="T11" fmla="*/ 488950 h 508"/>
              <a:gd name="T12" fmla="*/ 260350 w 329"/>
              <a:gd name="T13" fmla="*/ 495300 h 508"/>
              <a:gd name="T14" fmla="*/ 171450 w 329"/>
              <a:gd name="T15" fmla="*/ 546100 h 508"/>
              <a:gd name="T16" fmla="*/ 95250 w 329"/>
              <a:gd name="T17" fmla="*/ 533400 h 508"/>
              <a:gd name="T18" fmla="*/ 82550 w 329"/>
              <a:gd name="T19" fmla="*/ 495300 h 508"/>
              <a:gd name="T20" fmla="*/ 63500 w 329"/>
              <a:gd name="T21" fmla="*/ 355600 h 508"/>
              <a:gd name="T22" fmla="*/ 0 w 329"/>
              <a:gd name="T23" fmla="*/ 196850 h 508"/>
              <a:gd name="T24" fmla="*/ 63500 w 329"/>
              <a:gd name="T25" fmla="*/ 114300 h 508"/>
              <a:gd name="T26" fmla="*/ 101600 w 329"/>
              <a:gd name="T27" fmla="*/ 196850 h 508"/>
              <a:gd name="T28" fmla="*/ 114300 w 329"/>
              <a:gd name="T29" fmla="*/ 234950 h 508"/>
              <a:gd name="T30" fmla="*/ 139700 w 329"/>
              <a:gd name="T31" fmla="*/ 273050 h 508"/>
              <a:gd name="T32" fmla="*/ 165100 w 329"/>
              <a:gd name="T33" fmla="*/ 349250 h 508"/>
              <a:gd name="T34" fmla="*/ 203200 w 329"/>
              <a:gd name="T35" fmla="*/ 425450 h 508"/>
              <a:gd name="T36" fmla="*/ 241300 w 329"/>
              <a:gd name="T37" fmla="*/ 438150 h 508"/>
              <a:gd name="T38" fmla="*/ 431800 w 329"/>
              <a:gd name="T39" fmla="*/ 406400 h 508"/>
              <a:gd name="T40" fmla="*/ 342900 w 329"/>
              <a:gd name="T41" fmla="*/ 241300 h 508"/>
              <a:gd name="T42" fmla="*/ 304800 w 329"/>
              <a:gd name="T43" fmla="*/ 184150 h 508"/>
              <a:gd name="T44" fmla="*/ 292100 w 329"/>
              <a:gd name="T45" fmla="*/ 165100 h 508"/>
              <a:gd name="T46" fmla="*/ 266700 w 329"/>
              <a:gd name="T47" fmla="*/ 95250 h 508"/>
              <a:gd name="T48" fmla="*/ 254000 w 329"/>
              <a:gd name="T49" fmla="*/ 57150 h 508"/>
              <a:gd name="T50" fmla="*/ 514350 w 329"/>
              <a:gd name="T51" fmla="*/ 71438 h 508"/>
              <a:gd name="T52" fmla="*/ 273050 w 329"/>
              <a:gd name="T53" fmla="*/ 806450 h 5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9"/>
              <a:gd name="T82" fmla="*/ 0 h 508"/>
              <a:gd name="T83" fmla="*/ 329 w 329"/>
              <a:gd name="T84" fmla="*/ 508 h 50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9" h="508">
                <a:moveTo>
                  <a:pt x="172" y="508"/>
                </a:moveTo>
                <a:cubicBezTo>
                  <a:pt x="173" y="481"/>
                  <a:pt x="180" y="454"/>
                  <a:pt x="180" y="428"/>
                </a:cubicBezTo>
                <a:cubicBezTo>
                  <a:pt x="180" y="417"/>
                  <a:pt x="178" y="406"/>
                  <a:pt x="176" y="396"/>
                </a:cubicBezTo>
                <a:cubicBezTo>
                  <a:pt x="174" y="387"/>
                  <a:pt x="168" y="372"/>
                  <a:pt x="168" y="372"/>
                </a:cubicBezTo>
                <a:cubicBezTo>
                  <a:pt x="169" y="354"/>
                  <a:pt x="169" y="337"/>
                  <a:pt x="172" y="320"/>
                </a:cubicBezTo>
                <a:cubicBezTo>
                  <a:pt x="172" y="315"/>
                  <a:pt x="178" y="310"/>
                  <a:pt x="176" y="308"/>
                </a:cubicBezTo>
                <a:cubicBezTo>
                  <a:pt x="173" y="305"/>
                  <a:pt x="168" y="310"/>
                  <a:pt x="164" y="312"/>
                </a:cubicBezTo>
                <a:cubicBezTo>
                  <a:pt x="145" y="330"/>
                  <a:pt x="132" y="339"/>
                  <a:pt x="108" y="344"/>
                </a:cubicBezTo>
                <a:cubicBezTo>
                  <a:pt x="92" y="341"/>
                  <a:pt x="74" y="344"/>
                  <a:pt x="60" y="336"/>
                </a:cubicBezTo>
                <a:cubicBezTo>
                  <a:pt x="52" y="331"/>
                  <a:pt x="52" y="312"/>
                  <a:pt x="52" y="312"/>
                </a:cubicBezTo>
                <a:cubicBezTo>
                  <a:pt x="49" y="283"/>
                  <a:pt x="47" y="252"/>
                  <a:pt x="40" y="224"/>
                </a:cubicBezTo>
                <a:cubicBezTo>
                  <a:pt x="31" y="189"/>
                  <a:pt x="11" y="157"/>
                  <a:pt x="0" y="124"/>
                </a:cubicBezTo>
                <a:cubicBezTo>
                  <a:pt x="3" y="93"/>
                  <a:pt x="9" y="79"/>
                  <a:pt x="40" y="72"/>
                </a:cubicBezTo>
                <a:cubicBezTo>
                  <a:pt x="62" y="79"/>
                  <a:pt x="58" y="103"/>
                  <a:pt x="64" y="124"/>
                </a:cubicBezTo>
                <a:cubicBezTo>
                  <a:pt x="66" y="132"/>
                  <a:pt x="67" y="140"/>
                  <a:pt x="72" y="148"/>
                </a:cubicBezTo>
                <a:cubicBezTo>
                  <a:pt x="77" y="156"/>
                  <a:pt x="84" y="162"/>
                  <a:pt x="88" y="172"/>
                </a:cubicBezTo>
                <a:cubicBezTo>
                  <a:pt x="93" y="188"/>
                  <a:pt x="98" y="204"/>
                  <a:pt x="104" y="220"/>
                </a:cubicBezTo>
                <a:cubicBezTo>
                  <a:pt x="107" y="231"/>
                  <a:pt x="115" y="263"/>
                  <a:pt x="128" y="268"/>
                </a:cubicBezTo>
                <a:cubicBezTo>
                  <a:pt x="136" y="270"/>
                  <a:pt x="152" y="276"/>
                  <a:pt x="152" y="276"/>
                </a:cubicBezTo>
                <a:cubicBezTo>
                  <a:pt x="212" y="260"/>
                  <a:pt x="174" y="260"/>
                  <a:pt x="272" y="256"/>
                </a:cubicBezTo>
                <a:cubicBezTo>
                  <a:pt x="286" y="213"/>
                  <a:pt x="248" y="173"/>
                  <a:pt x="216" y="152"/>
                </a:cubicBezTo>
                <a:cubicBezTo>
                  <a:pt x="209" y="142"/>
                  <a:pt x="195" y="121"/>
                  <a:pt x="192" y="116"/>
                </a:cubicBezTo>
                <a:cubicBezTo>
                  <a:pt x="189" y="112"/>
                  <a:pt x="184" y="104"/>
                  <a:pt x="184" y="104"/>
                </a:cubicBezTo>
                <a:cubicBezTo>
                  <a:pt x="179" y="87"/>
                  <a:pt x="172" y="75"/>
                  <a:pt x="168" y="60"/>
                </a:cubicBezTo>
                <a:cubicBezTo>
                  <a:pt x="165" y="51"/>
                  <a:pt x="160" y="36"/>
                  <a:pt x="160" y="36"/>
                </a:cubicBezTo>
                <a:cubicBezTo>
                  <a:pt x="183" y="0"/>
                  <a:pt x="284" y="18"/>
                  <a:pt x="324" y="45"/>
                </a:cubicBezTo>
                <a:cubicBezTo>
                  <a:pt x="329" y="139"/>
                  <a:pt x="324" y="347"/>
                  <a:pt x="172" y="508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6D384E31-B88A-6D4A-8AE8-3F8D8F51B78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76400"/>
            <a:ext cx="6324600" cy="1981200"/>
            <a:chOff x="768" y="1056"/>
            <a:chExt cx="3984" cy="1248"/>
          </a:xfrm>
        </p:grpSpPr>
        <p:sp>
          <p:nvSpPr>
            <p:cNvPr id="23569" name="Line 18">
              <a:extLst>
                <a:ext uri="{FF2B5EF4-FFF2-40B4-BE49-F238E27FC236}">
                  <a16:creationId xmlns:a16="http://schemas.microsoft.com/office/drawing/2014/main" id="{64E7F371-A3F7-C14E-B0E2-E6099F300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056"/>
              <a:ext cx="32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9">
              <a:extLst>
                <a:ext uri="{FF2B5EF4-FFF2-40B4-BE49-F238E27FC236}">
                  <a16:creationId xmlns:a16="http://schemas.microsoft.com/office/drawing/2014/main" id="{B519885E-0209-2749-A799-D1A14766D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488"/>
              <a:ext cx="39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20">
              <a:extLst>
                <a:ext uri="{FF2B5EF4-FFF2-40B4-BE49-F238E27FC236}">
                  <a16:creationId xmlns:a16="http://schemas.microsoft.com/office/drawing/2014/main" id="{5D99E32D-42B7-CB4E-98A2-BB9F0071F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680"/>
              <a:ext cx="29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1">
              <a:extLst>
                <a:ext uri="{FF2B5EF4-FFF2-40B4-BE49-F238E27FC236}">
                  <a16:creationId xmlns:a16="http://schemas.microsoft.com/office/drawing/2014/main" id="{63E6E04D-D77F-794F-A2A7-FC1E8C193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584"/>
              <a:ext cx="360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9" name="Group 30">
            <a:extLst>
              <a:ext uri="{FF2B5EF4-FFF2-40B4-BE49-F238E27FC236}">
                <a16:creationId xmlns:a16="http://schemas.microsoft.com/office/drawing/2014/main" id="{62B3359B-4DCD-5542-9276-5C920DBD397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981200"/>
            <a:ext cx="1905000" cy="749300"/>
            <a:chOff x="3792" y="1248"/>
            <a:chExt cx="1200" cy="472"/>
          </a:xfrm>
        </p:grpSpPr>
        <p:sp>
          <p:nvSpPr>
            <p:cNvPr id="23560" name="Freeform 10">
              <a:extLst>
                <a:ext uri="{FF2B5EF4-FFF2-40B4-BE49-F238E27FC236}">
                  <a16:creationId xmlns:a16="http://schemas.microsoft.com/office/drawing/2014/main" id="{BEC0FFFE-0DF6-6640-99B4-8C1576E0E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248"/>
              <a:ext cx="588" cy="340"/>
            </a:xfrm>
            <a:custGeom>
              <a:avLst/>
              <a:gdLst>
                <a:gd name="T0" fmla="*/ 0 w 588"/>
                <a:gd name="T1" fmla="*/ 332 h 340"/>
                <a:gd name="T2" fmla="*/ 588 w 588"/>
                <a:gd name="T3" fmla="*/ 336 h 340"/>
                <a:gd name="T4" fmla="*/ 296 w 588"/>
                <a:gd name="T5" fmla="*/ 0 h 340"/>
                <a:gd name="T6" fmla="*/ 0 w 588"/>
                <a:gd name="T7" fmla="*/ 332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8"/>
                <a:gd name="T13" fmla="*/ 0 h 340"/>
                <a:gd name="T14" fmla="*/ 588 w 588"/>
                <a:gd name="T15" fmla="*/ 340 h 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8" h="340">
                  <a:moveTo>
                    <a:pt x="0" y="332"/>
                  </a:moveTo>
                  <a:cubicBezTo>
                    <a:pt x="136" y="340"/>
                    <a:pt x="468" y="336"/>
                    <a:pt x="588" y="336"/>
                  </a:cubicBezTo>
                  <a:cubicBezTo>
                    <a:pt x="580" y="236"/>
                    <a:pt x="444" y="0"/>
                    <a:pt x="296" y="0"/>
                  </a:cubicBezTo>
                  <a:cubicBezTo>
                    <a:pt x="148" y="0"/>
                    <a:pt x="32" y="232"/>
                    <a:pt x="0" y="33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Oval 13">
              <a:extLst>
                <a:ext uri="{FF2B5EF4-FFF2-40B4-BE49-F238E27FC236}">
                  <a16:creationId xmlns:a16="http://schemas.microsoft.com/office/drawing/2014/main" id="{7A772B27-4715-234D-A962-A599C18D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376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2" name="Line 14">
              <a:extLst>
                <a:ext uri="{FF2B5EF4-FFF2-40B4-BE49-F238E27FC236}">
                  <a16:creationId xmlns:a16="http://schemas.microsoft.com/office/drawing/2014/main" id="{53E17A9A-22D7-3747-9B1E-E23B4F734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0" y="1328"/>
              <a:ext cx="48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Line 15">
              <a:extLst>
                <a:ext uri="{FF2B5EF4-FFF2-40B4-BE49-F238E27FC236}">
                  <a16:creationId xmlns:a16="http://schemas.microsoft.com/office/drawing/2014/main" id="{B8F81B84-0E64-8C44-8D90-ABC4DE981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328"/>
              <a:ext cx="48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Freeform 9">
              <a:extLst>
                <a:ext uri="{FF2B5EF4-FFF2-40B4-BE49-F238E27FC236}">
                  <a16:creationId xmlns:a16="http://schemas.microsoft.com/office/drawing/2014/main" id="{798EF8AA-62C8-F04B-93F4-D565CEE8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516"/>
              <a:ext cx="1200" cy="204"/>
            </a:xfrm>
            <a:custGeom>
              <a:avLst/>
              <a:gdLst>
                <a:gd name="T0" fmla="*/ 0 w 1200"/>
                <a:gd name="T1" fmla="*/ 196 h 204"/>
                <a:gd name="T2" fmla="*/ 1200 w 1200"/>
                <a:gd name="T3" fmla="*/ 196 h 204"/>
                <a:gd name="T4" fmla="*/ 600 w 1200"/>
                <a:gd name="T5" fmla="*/ 0 h 204"/>
                <a:gd name="T6" fmla="*/ 0 w 1200"/>
                <a:gd name="T7" fmla="*/ 196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204"/>
                <a:gd name="T14" fmla="*/ 1200 w 1200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204">
                  <a:moveTo>
                    <a:pt x="0" y="196"/>
                  </a:moveTo>
                  <a:cubicBezTo>
                    <a:pt x="136" y="204"/>
                    <a:pt x="1080" y="196"/>
                    <a:pt x="1200" y="196"/>
                  </a:cubicBezTo>
                  <a:cubicBezTo>
                    <a:pt x="1088" y="92"/>
                    <a:pt x="800" y="0"/>
                    <a:pt x="600" y="0"/>
                  </a:cubicBezTo>
                  <a:cubicBezTo>
                    <a:pt x="400" y="0"/>
                    <a:pt x="124" y="96"/>
                    <a:pt x="0" y="1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24">
              <a:extLst>
                <a:ext uri="{FF2B5EF4-FFF2-40B4-BE49-F238E27FC236}">
                  <a16:creationId xmlns:a16="http://schemas.microsoft.com/office/drawing/2014/main" id="{04F50F8E-3026-2646-9F80-178318C5B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140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Oval 25">
              <a:extLst>
                <a:ext uri="{FF2B5EF4-FFF2-40B4-BE49-F238E27FC236}">
                  <a16:creationId xmlns:a16="http://schemas.microsoft.com/office/drawing/2014/main" id="{1F9A69EA-2E28-EB4B-9B4B-943EB8EC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14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7" name="Text Box 28">
              <a:extLst>
                <a:ext uri="{FF2B5EF4-FFF2-40B4-BE49-F238E27FC236}">
                  <a16:creationId xmlns:a16="http://schemas.microsoft.com/office/drawing/2014/main" id="{D53D79AA-27E1-7C43-8DCF-B2B8F852B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" y="1347"/>
              <a:ext cx="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568" name="Text Box 29">
              <a:extLst>
                <a:ext uri="{FF2B5EF4-FFF2-40B4-BE49-F238E27FC236}">
                  <a16:creationId xmlns:a16="http://schemas.microsoft.com/office/drawing/2014/main" id="{34647964-2F9B-7141-9B25-22EC9303D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" y="1347"/>
              <a:ext cx="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5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verYellow">
      <a:dk1>
        <a:srgbClr val="000066"/>
      </a:dk1>
      <a:lt1>
        <a:srgbClr val="990066"/>
      </a:lt1>
      <a:dk2>
        <a:srgbClr val="003366"/>
      </a:dk2>
      <a:lt2>
        <a:srgbClr val="663300"/>
      </a:lt2>
      <a:accent1>
        <a:srgbClr val="660099"/>
      </a:accent1>
      <a:accent2>
        <a:srgbClr val="0000FF"/>
      </a:accent2>
      <a:accent3>
        <a:srgbClr val="FF0000"/>
      </a:accent3>
      <a:accent4>
        <a:srgbClr val="005500"/>
      </a:accent4>
      <a:accent5>
        <a:srgbClr val="339900"/>
      </a:accent5>
      <a:accent6>
        <a:srgbClr val="80000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1221</Words>
  <Application>Microsoft Macintosh PowerPoint</Application>
  <PresentationFormat>On-screen Show (4:3)</PresentationFormat>
  <Paragraphs>164</Paragraphs>
  <Slides>30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Symbol</vt:lpstr>
      <vt:lpstr>Times</vt:lpstr>
      <vt:lpstr>Times New Roman</vt:lpstr>
      <vt:lpstr>Default Design</vt:lpstr>
      <vt:lpstr>Orbital Mechanics</vt:lpstr>
      <vt:lpstr>Gravitational Potential Energy</vt:lpstr>
      <vt:lpstr>Historical Background</vt:lpstr>
      <vt:lpstr>Newton’s Insight</vt:lpstr>
      <vt:lpstr>Newton’s Law of Universal Gravitation</vt:lpstr>
      <vt:lpstr>Properties of Gravity</vt:lpstr>
      <vt:lpstr>Poll Question</vt:lpstr>
      <vt:lpstr>Poll Question</vt:lpstr>
      <vt:lpstr>Gravity between Real Objects</vt:lpstr>
      <vt:lpstr>A Lucky Break</vt:lpstr>
      <vt:lpstr>Example problem</vt:lpstr>
      <vt:lpstr>Gravity on Earth</vt:lpstr>
      <vt:lpstr>Gravitational Potential Energy</vt:lpstr>
      <vt:lpstr>Escape Speed</vt:lpstr>
      <vt:lpstr>Example Problem</vt:lpstr>
      <vt:lpstr>Orbits</vt:lpstr>
      <vt:lpstr>Orbits</vt:lpstr>
      <vt:lpstr>Poll Question</vt:lpstr>
      <vt:lpstr>Quick Question</vt:lpstr>
      <vt:lpstr>Poll Question</vt:lpstr>
      <vt:lpstr>Group Work</vt:lpstr>
      <vt:lpstr>Closed Orbits</vt:lpstr>
      <vt:lpstr>Example problems</vt:lpstr>
      <vt:lpstr>Kepler’s Laws</vt:lpstr>
      <vt:lpstr>Equal Area Law (2)</vt:lpstr>
      <vt:lpstr>Example Problem 12.51</vt:lpstr>
      <vt:lpstr>Example Problem</vt:lpstr>
      <vt:lpstr>Example Problem</vt:lpstr>
      <vt:lpstr>Example Problem</vt:lpstr>
      <vt:lpstr>Example Problem</vt:lpstr>
    </vt:vector>
  </TitlesOfParts>
  <Company>John Carroll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Torque</dc:title>
  <dc:creator>Rich Barrans</dc:creator>
  <cp:lastModifiedBy>Richard Barrans</cp:lastModifiedBy>
  <cp:revision>314</cp:revision>
  <cp:lastPrinted>2024-10-21T04:04:43Z</cp:lastPrinted>
  <dcterms:created xsi:type="dcterms:W3CDTF">2003-08-04T19:23:16Z</dcterms:created>
  <dcterms:modified xsi:type="dcterms:W3CDTF">2025-11-14T14:52:26Z</dcterms:modified>
</cp:coreProperties>
</file>