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62" r:id="rId2"/>
    <p:sldId id="541" r:id="rId3"/>
    <p:sldId id="551" r:id="rId4"/>
    <p:sldId id="534" r:id="rId5"/>
    <p:sldId id="559" r:id="rId6"/>
    <p:sldId id="563" r:id="rId7"/>
    <p:sldId id="561" r:id="rId8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>
          <p15:clr>
            <a:srgbClr val="A4A3A4"/>
          </p15:clr>
        </p15:guide>
        <p15:guide id="2" pos="29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4" d="100"/>
          <a:sy n="64" d="100"/>
        </p:scale>
        <p:origin x="2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1452" y="96"/>
      </p:cViewPr>
      <p:guideLst>
        <p:guide orient="horz" pos="2209"/>
        <p:guide pos="29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28A1BB9B-CC3D-6B75-1048-A8311EA5FC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8100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P1210 L07 Ballistic trajectories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2C684DE8-9170-DACC-7FB7-FB76EDEA3C7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0813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574D61C8-3822-EEE5-F316-E7A58A585D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F42392E2-2F49-9A30-D518-DAA76BBD327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0813" y="6657975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F8411F-EDA2-4CBF-824F-83B225EC0D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5652F81D-6475-D08A-73B8-4C4C21641F8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P1210 L07 Ballistic trajectories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4347D3FF-7971-181E-3C3F-3C52C6F01BC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240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8352889-6973-45EA-4ECE-7102F3B612B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EC80CA30-46D3-2EA4-2320-7FE731D8EDB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28988"/>
            <a:ext cx="6772275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299C6CAF-B156-49E9-4B4D-BC3C0A7C07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8E5C46AE-ADCD-1269-80BC-43ACB17B2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6" tIns="46063" rIns="92126" bIns="4606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E2D03206-826E-4ECD-B455-C32928693B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5075F55B-3146-4CC3-5E51-C1E2B63AE4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2B7BA788-D727-BE7D-E56E-2FAD9DA2D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916E6D3A-7B69-B7C2-BC7C-8162FCA80C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6D23D-AC5F-4DF8-8AD6-70571A66675E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9" name="Header Placeholder 1">
            <a:extLst>
              <a:ext uri="{FF2B5EF4-FFF2-40B4-BE49-F238E27FC236}">
                <a16:creationId xmlns:a16="http://schemas.microsoft.com/office/drawing/2014/main" id="{E382FFE5-5749-B055-A0EA-AEA2029D42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L07 Ballistic trajectories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7BD1DB8F-A2AB-605F-F6E9-8120082E62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9B8FFE40-B9C6-BF68-7740-4640F0F23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840288CF-2E5B-B1AA-A75A-ECB08937D0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313BAF-3DEA-4149-8AD8-550108A586EC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7" name="Header Placeholder 1">
            <a:extLst>
              <a:ext uri="{FF2B5EF4-FFF2-40B4-BE49-F238E27FC236}">
                <a16:creationId xmlns:a16="http://schemas.microsoft.com/office/drawing/2014/main" id="{A683DB03-DCE6-8014-E716-6B396F3829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L07 Ballistic trajectories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DECA1928-C0F2-629A-4E24-B67A244201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CF5A701C-53DD-E3E1-348F-5FB3382DE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EBED564-2731-22CC-1BF4-F516C15A35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7BE01E-F67B-4BB3-A2EC-CD8DFDAB741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5" name="Header Placeholder 1">
            <a:extLst>
              <a:ext uri="{FF2B5EF4-FFF2-40B4-BE49-F238E27FC236}">
                <a16:creationId xmlns:a16="http://schemas.microsoft.com/office/drawing/2014/main" id="{90043DD7-C909-FD0A-0035-9647BADCF9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L07 Ballistic trajectories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7ECCB7A2-4D95-62F5-A85F-1E77A60C12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8AC3A941-97D9-0858-9D31-CC082B00D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D1D037A7-49F4-4B30-A941-CFA6A6FFCD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DEC943-4FF9-4CDD-8F2A-9A0C94313308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3" name="Header Placeholder 1">
            <a:extLst>
              <a:ext uri="{FF2B5EF4-FFF2-40B4-BE49-F238E27FC236}">
                <a16:creationId xmlns:a16="http://schemas.microsoft.com/office/drawing/2014/main" id="{B383A361-AF5A-2463-ABA6-38CF35FD669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L07 Ballistic trajectories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B590EE3-D64E-6B08-796D-C747DE3AB3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988F7B99-5CA3-D94F-65A5-D8E4AB6A8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98EAB63-EA69-99A4-8442-DDB1CCBE78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0165DB-3125-4298-A0BE-245B10ECCB5E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4341" name="Header Placeholder 1">
            <a:extLst>
              <a:ext uri="{FF2B5EF4-FFF2-40B4-BE49-F238E27FC236}">
                <a16:creationId xmlns:a16="http://schemas.microsoft.com/office/drawing/2014/main" id="{D8A71B17-4A4E-05ED-FA88-C92B789DE9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L07 Ballistic trajectories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E09392-C95B-F8D8-C93F-F17E872D3C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0094B2-7ADA-6177-436D-5CF2AD3E43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522731-FBEC-1324-1A2F-B24B15A669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6CC09-C0F1-416A-877F-8970FB8E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646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9841A3-2304-77B7-E6B6-51B814B11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455460-8DCC-AF30-20C4-8485EC1558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DC9A5E-FCB6-0B1C-6A56-48AEFABC46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3612D-F02F-4492-8005-AAFBDAA037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963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8417CD-6D13-22CE-F698-314A29E1A6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1D2E40-7629-C59D-09BC-14CE9C19B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5F4E11-1F23-C94F-BB92-6A604FC14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9B265-E4E3-4A3B-997B-4637ED4D6B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37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06664D-BCD8-0CCA-F5ED-6B6A717B33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310D96-D65B-956D-3553-842AADAAC4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3610F4-5EB3-2232-2624-E34034F05B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9E4BC-DD97-4B11-BC59-478898E60D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449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1568E6-6648-5E12-0911-FDFAC859A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E0092E-1850-AB21-4FED-C164667343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1CE1A4-3708-FF01-C8B5-D44B6741D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18EA7-A806-4498-BC00-EBCD446DF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025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21DDD1-77DC-C653-4C47-BFCD489C4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20E8A7-5F15-2EEC-ACBA-161C5B481D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C04127-4BF3-9021-76CD-1A3554B020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EEDF8-0F35-4D26-89C7-E1B6DF4A7B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58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E2BEAD3-FECA-4C74-58FE-11B4C27533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D2F3632-FA76-EBD4-F24D-F958267ABF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EA4801A-F18F-EE7F-340C-2F66CB86ED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F3E6F-638D-4997-8131-611EBCD421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14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FD47DDC-3E72-BC8B-CFAE-3C5F0D97A0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E83148D-3824-7E97-DA91-E593FC80D8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AB06DC8-C94A-8EC8-F8E4-CDC6EDF80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6CEC6-9CD3-41B0-8577-9F6CF0C76B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88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0CD0453-2DF7-F27B-53E2-10CD9A2243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265B470-0B63-5ECF-ED74-50838EB91A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7FBA7EA-682D-7E17-AA09-AC2CF2892E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59FF3-DD1C-4555-BA50-057597662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91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A78A2B-22D1-5AE8-9E63-0948353A87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E37685-7D7E-267D-517C-B67B26BFEF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5A4E90-E1CA-1440-C0D7-4B72FDAF73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52F7B-24D5-4433-8EC4-B39B6BA75A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22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939DC0-F61C-3802-4E99-7A7C8983A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17303B-57A7-61C4-643E-2BDCD29760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36828C-B901-62DF-B175-80CD13856B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6A272-664A-41E5-B89B-E4E5265A46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97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85B892-6A3D-5114-93D3-9A6AFC1FCB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833CE32-295F-6B15-3470-345CF21AA1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8781462-5EF9-A4F9-802F-0BB6EC5C48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AEA3737-0EF3-B236-A39D-C106B58AB7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093CF4-4379-D9F4-10FC-6AE2C521281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8D8BB30A-FF96-4C0B-B47D-392D5E56A5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AC8E6E4B-8783-D431-3A69-32F2FEAA84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89282-6871-DD32-AF94-76807B6AAE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altLang="en-US" dirty="0">
                <a:solidFill>
                  <a:schemeClr val="accent2"/>
                </a:solidFill>
              </a:rPr>
              <a:t>Quiz 1</a:t>
            </a:r>
            <a:r>
              <a:rPr lang="en-US" altLang="en-US" dirty="0"/>
              <a:t> </a:t>
            </a:r>
          </a:p>
          <a:p>
            <a:pPr lvl="1">
              <a:buClr>
                <a:schemeClr val="tx2"/>
              </a:buClr>
            </a:pPr>
            <a:r>
              <a:rPr lang="en-US" altLang="en-US" dirty="0"/>
              <a:t>next Thursday Evening, 5–7, CR 133</a:t>
            </a:r>
          </a:p>
          <a:p>
            <a:pPr lvl="1"/>
            <a:r>
              <a:rPr lang="en-US" altLang="en-US" dirty="0"/>
              <a:t>Constant acceleration kinematics</a:t>
            </a:r>
          </a:p>
          <a:p>
            <a:pPr lvl="1"/>
            <a:r>
              <a:rPr lang="en-US" altLang="en-US" dirty="0"/>
              <a:t>You may bring a 3"×5“ note card</a:t>
            </a:r>
          </a:p>
          <a:p>
            <a:pPr lvl="1"/>
            <a:r>
              <a:rPr lang="en-US" altLang="en-US" dirty="0"/>
              <a:t>You may have a calculator</a:t>
            </a:r>
          </a:p>
          <a:p>
            <a:r>
              <a:rPr lang="en-US" altLang="en-US" dirty="0"/>
              <a:t>Lab 3 Monday</a:t>
            </a:r>
          </a:p>
          <a:p>
            <a:pPr lvl="1"/>
            <a:r>
              <a:rPr lang="en-US" altLang="en-US" dirty="0"/>
              <a:t>You design your experiment</a:t>
            </a:r>
          </a:p>
          <a:p>
            <a:pPr lvl="1"/>
            <a:r>
              <a:rPr lang="en-US" altLang="en-US" dirty="0"/>
              <a:t>Need two instructor checks for credit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76090F8-F864-FFA4-D6BA-488801FC49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4000"/>
              <a:t>Constant Downward Acceleration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764AC56-B70B-3EC9-B98F-FEDC7B9DE0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/>
          <a:p>
            <a:r>
              <a:rPr lang="en-US" altLang="en-US"/>
              <a:t>ballistic trajectories</a:t>
            </a:r>
          </a:p>
        </p:txBody>
      </p:sp>
      <p:sp>
        <p:nvSpPr>
          <p:cNvPr id="5124" name="Text Box 5">
            <a:extLst>
              <a:ext uri="{FF2B5EF4-FFF2-40B4-BE49-F238E27FC236}">
                <a16:creationId xmlns:a16="http://schemas.microsoft.com/office/drawing/2014/main" id="{C777BA0C-7CA7-5BA8-3E0D-32996C424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5116513"/>
            <a:ext cx="68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0">
                <a:solidFill>
                  <a:schemeClr val="tx1"/>
                </a:solidFill>
              </a:rPr>
              <a:t>§3.3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D445C93-A133-B3F3-D867-B4C7965F67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Question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1AA3A17-9BF0-2D30-2C6D-C83889E18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i="1">
                <a:solidFill>
                  <a:srgbClr val="3519CA"/>
                </a:solidFill>
              </a:rPr>
              <a:t>Predict:</a:t>
            </a:r>
            <a:r>
              <a:rPr lang="en-US" altLang="en-US"/>
              <a:t> Which ball will land sooner?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4A990D11-4769-C638-37A5-4F083BEDD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67000"/>
            <a:ext cx="7696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The ball launched horizontally.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The ball dropped vertically.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Both will land at the same time.</a:t>
            </a:r>
          </a:p>
          <a:p>
            <a:pPr>
              <a:buClr>
                <a:schemeClr val="accent2"/>
              </a:buClr>
              <a:buFont typeface="Times" panose="02020603050405020304" pitchFamily="18" charset="0"/>
              <a:buAutoNum type="alphaUcPeriod"/>
            </a:pPr>
            <a:r>
              <a:rPr lang="en-US" altLang="en-US" b="0"/>
              <a:t>It depends on the launch speed.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C273730-C877-A3A5-E2D8-7B52360BA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Ballistic Trajectories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99748FB-B925-03D8-D1C1-59CB477148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Acceleration </a:t>
            </a:r>
            <a:r>
              <a:rPr lang="en-US" altLang="en-US" i="1"/>
              <a:t>a</a:t>
            </a:r>
            <a:r>
              <a:rPr lang="en-US" altLang="en-US"/>
              <a:t> = </a:t>
            </a:r>
            <a:r>
              <a:rPr lang="en-US" altLang="en-US" i="1"/>
              <a:t>g</a:t>
            </a:r>
            <a:r>
              <a:rPr lang="en-US" altLang="en-US"/>
              <a:t> = 9.8 m/s</a:t>
            </a:r>
            <a:r>
              <a:rPr lang="en-US" altLang="en-US" baseline="30000"/>
              <a:t>2</a:t>
            </a:r>
            <a:r>
              <a:rPr lang="en-US" altLang="en-US"/>
              <a:t> downward</a:t>
            </a:r>
          </a:p>
          <a:p>
            <a:pPr lvl="1"/>
            <a:r>
              <a:rPr lang="en-US" altLang="en-US"/>
              <a:t>|</a:t>
            </a:r>
            <a:r>
              <a:rPr lang="en-US" altLang="en-US" i="1"/>
              <a:t>a</a:t>
            </a:r>
            <a:r>
              <a:rPr lang="en-US" altLang="en-US" baseline="-25000">
                <a:solidFill>
                  <a:schemeClr val="accent2"/>
                </a:solidFill>
              </a:rPr>
              <a:t>vertical</a:t>
            </a:r>
            <a:r>
              <a:rPr lang="en-US" altLang="en-US">
                <a:solidFill>
                  <a:schemeClr val="tx1"/>
                </a:solidFill>
              </a:rPr>
              <a:t>|</a:t>
            </a:r>
            <a:r>
              <a:rPr lang="en-US" altLang="en-US"/>
              <a:t> = </a:t>
            </a:r>
            <a:r>
              <a:rPr lang="en-US" altLang="en-US">
                <a:solidFill>
                  <a:schemeClr val="accent2"/>
                </a:solidFill>
              </a:rPr>
              <a:t>9.8 m/s</a:t>
            </a:r>
            <a:r>
              <a:rPr lang="en-US" altLang="en-US" baseline="30000">
                <a:solidFill>
                  <a:schemeClr val="accent2"/>
                </a:solidFill>
              </a:rPr>
              <a:t>2</a:t>
            </a:r>
            <a:endParaRPr lang="en-US" altLang="en-US"/>
          </a:p>
          <a:p>
            <a:pPr lvl="1"/>
            <a:r>
              <a:rPr lang="en-US" altLang="en-US"/>
              <a:t>|</a:t>
            </a:r>
            <a:r>
              <a:rPr lang="en-US" altLang="en-US" i="1"/>
              <a:t>a</a:t>
            </a:r>
            <a:r>
              <a:rPr lang="en-US" altLang="en-US" baseline="-25000">
                <a:solidFill>
                  <a:schemeClr val="accent2"/>
                </a:solidFill>
              </a:rPr>
              <a:t>horizontal</a:t>
            </a:r>
            <a:r>
              <a:rPr lang="en-US" altLang="en-US">
                <a:solidFill>
                  <a:schemeClr val="tx1"/>
                </a:solidFill>
              </a:rPr>
              <a:t>|</a:t>
            </a:r>
            <a:r>
              <a:rPr lang="en-US" altLang="en-US"/>
              <a:t> = </a:t>
            </a:r>
            <a:r>
              <a:rPr lang="en-US" altLang="en-US">
                <a:solidFill>
                  <a:schemeClr val="accent2"/>
                </a:solidFill>
              </a:rPr>
              <a:t>0</a:t>
            </a:r>
            <a:endParaRPr lang="en-US" altLang="en-US"/>
          </a:p>
          <a:p>
            <a:r>
              <a:rPr lang="en-US" altLang="en-US"/>
              <a:t>Vertical and horizontal motion are </a:t>
            </a:r>
            <a:r>
              <a:rPr lang="en-US" altLang="en-US">
                <a:solidFill>
                  <a:schemeClr val="accent2"/>
                </a:solidFill>
              </a:rPr>
              <a:t>independent</a:t>
            </a:r>
            <a:r>
              <a:rPr lang="en-US" altLang="en-US"/>
              <a:t> and can be treated </a:t>
            </a:r>
            <a:r>
              <a:rPr lang="en-US" altLang="en-US">
                <a:solidFill>
                  <a:schemeClr val="accent2"/>
                </a:solidFill>
              </a:rPr>
              <a:t>separately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32CC1D5-1B6F-24AE-1B9D-C9EE86C9D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Ballistic Trajectories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137F993-76D3-1930-86B5-8CD78085A1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3352800"/>
          </a:xfrm>
        </p:spPr>
        <p:txBody>
          <a:bodyPr/>
          <a:lstStyle/>
          <a:p>
            <a:pPr>
              <a:lnSpc>
                <a:spcPts val="4500"/>
              </a:lnSpc>
              <a:buClr>
                <a:schemeClr val="tx2"/>
              </a:buClr>
            </a:pPr>
            <a:r>
              <a:rPr lang="en-US" altLang="en-US" sz="2800" dirty="0">
                <a:solidFill>
                  <a:schemeClr val="accent2"/>
                </a:solidFill>
              </a:rPr>
              <a:t>Flight time </a:t>
            </a:r>
            <a:r>
              <a:rPr lang="en-US" altLang="en-US" sz="2800" i="1" dirty="0">
                <a:solidFill>
                  <a:schemeClr val="accent2"/>
                </a:solidFill>
              </a:rPr>
              <a:t>t</a:t>
            </a:r>
            <a:r>
              <a:rPr lang="en-US" altLang="en-US" sz="2800" dirty="0">
                <a:solidFill>
                  <a:schemeClr val="accent2"/>
                </a:solidFill>
              </a:rPr>
              <a:t> </a:t>
            </a:r>
            <a:r>
              <a:rPr lang="en-US" altLang="en-US" sz="2800" dirty="0"/>
              <a:t>is related to </a:t>
            </a:r>
            <a:r>
              <a:rPr lang="en-US" altLang="en-US" sz="2800" dirty="0">
                <a:solidFill>
                  <a:schemeClr val="accent2"/>
                </a:solidFill>
                <a:latin typeface="Symbol" panose="05050102010706020507" pitchFamily="18" charset="2"/>
              </a:rPr>
              <a:t>D</a:t>
            </a:r>
            <a:r>
              <a:rPr lang="en-US" altLang="en-US" sz="2800" i="1" dirty="0">
                <a:solidFill>
                  <a:schemeClr val="accent2"/>
                </a:solidFill>
              </a:rPr>
              <a:t>y</a:t>
            </a:r>
            <a:r>
              <a:rPr lang="en-US" altLang="en-US" sz="2800" dirty="0"/>
              <a:t> and </a:t>
            </a:r>
            <a:r>
              <a:rPr lang="en-US" altLang="en-US" sz="2800" i="1" dirty="0">
                <a:solidFill>
                  <a:schemeClr val="accent2"/>
                </a:solidFill>
              </a:rPr>
              <a:t>v</a:t>
            </a:r>
            <a:r>
              <a:rPr lang="en-US" altLang="en-US" sz="2800" baseline="-25000" dirty="0">
                <a:solidFill>
                  <a:schemeClr val="accent2"/>
                </a:solidFill>
              </a:rPr>
              <a:t>0</a:t>
            </a:r>
            <a:r>
              <a:rPr lang="en-US" altLang="en-US" sz="2800" i="1" baseline="-25000" dirty="0">
                <a:solidFill>
                  <a:schemeClr val="accent2"/>
                </a:solidFill>
              </a:rPr>
              <a:t>y</a:t>
            </a:r>
          </a:p>
          <a:p>
            <a:pPr lvl="1">
              <a:lnSpc>
                <a:spcPts val="45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altLang="en-US" sz="2400" dirty="0"/>
              <a:t> </a:t>
            </a:r>
            <a:r>
              <a:rPr lang="en-US" altLang="en-US" dirty="0">
                <a:solidFill>
                  <a:schemeClr val="accent2"/>
                </a:solidFill>
                <a:latin typeface="Symbol" panose="05050102010706020507" pitchFamily="18" charset="2"/>
              </a:rPr>
              <a:t>D</a:t>
            </a:r>
            <a:r>
              <a:rPr lang="en-US" altLang="en-US" i="1" dirty="0">
                <a:solidFill>
                  <a:schemeClr val="accent2"/>
                </a:solidFill>
              </a:rPr>
              <a:t>y</a:t>
            </a:r>
            <a:r>
              <a:rPr lang="en-US" altLang="en-US" dirty="0">
                <a:solidFill>
                  <a:schemeClr val="accent2"/>
                </a:solidFill>
              </a:rPr>
              <a:t> = </a:t>
            </a:r>
            <a:r>
              <a:rPr lang="en-US" altLang="en-US" i="1" dirty="0">
                <a:solidFill>
                  <a:schemeClr val="accent2"/>
                </a:solidFill>
              </a:rPr>
              <a:t>v</a:t>
            </a:r>
            <a:r>
              <a:rPr lang="en-US" altLang="en-US" baseline="-25000" dirty="0">
                <a:solidFill>
                  <a:schemeClr val="accent2"/>
                </a:solidFill>
              </a:rPr>
              <a:t>0</a:t>
            </a:r>
            <a:r>
              <a:rPr lang="en-US" altLang="en-US" i="1" baseline="-25000" dirty="0">
                <a:solidFill>
                  <a:schemeClr val="accent2"/>
                </a:solidFill>
              </a:rPr>
              <a:t>y </a:t>
            </a:r>
            <a:r>
              <a:rPr lang="en-US" altLang="en-US" i="1" dirty="0">
                <a:solidFill>
                  <a:schemeClr val="accent2"/>
                </a:solidFill>
              </a:rPr>
              <a:t>t</a:t>
            </a:r>
            <a:r>
              <a:rPr lang="en-US" altLang="en-US" dirty="0">
                <a:solidFill>
                  <a:schemeClr val="accent2"/>
                </a:solidFill>
              </a:rPr>
              <a:t> – </a:t>
            </a:r>
            <a:r>
              <a:rPr lang="en-US" altLang="en-US" sz="2400" dirty="0">
                <a:solidFill>
                  <a:schemeClr val="accent2"/>
                </a:solidFill>
              </a:rPr>
              <a:t>1/2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i="1" dirty="0">
                <a:solidFill>
                  <a:schemeClr val="accent2"/>
                </a:solidFill>
              </a:rPr>
              <a:t>gt</a:t>
            </a:r>
            <a:r>
              <a:rPr lang="en-US" altLang="en-US" baseline="30000" dirty="0">
                <a:solidFill>
                  <a:schemeClr val="accent2"/>
                </a:solidFill>
              </a:rPr>
              <a:t>2</a:t>
            </a: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/>
              <a:t>(for up = +</a:t>
            </a:r>
            <a:r>
              <a:rPr lang="en-US" altLang="en-US" i="1" dirty="0"/>
              <a:t>y</a:t>
            </a:r>
            <a:r>
              <a:rPr lang="en-US" altLang="en-US" dirty="0"/>
              <a:t>)</a:t>
            </a:r>
          </a:p>
          <a:p>
            <a:pPr>
              <a:lnSpc>
                <a:spcPts val="4500"/>
              </a:lnSpc>
              <a:buClr>
                <a:schemeClr val="tx2"/>
              </a:buClr>
            </a:pPr>
            <a:r>
              <a:rPr lang="en-US" altLang="en-US" sz="2800" dirty="0">
                <a:solidFill>
                  <a:schemeClr val="accent2"/>
                </a:solidFill>
              </a:rPr>
              <a:t>Horizontal range </a:t>
            </a:r>
            <a:r>
              <a:rPr lang="en-US" altLang="en-US" sz="2800" dirty="0"/>
              <a:t>is </a:t>
            </a:r>
            <a:r>
              <a:rPr lang="en-US" altLang="en-US" sz="2800" i="1" dirty="0" err="1">
                <a:solidFill>
                  <a:schemeClr val="accent2"/>
                </a:solidFill>
              </a:rPr>
              <a:t>v</a:t>
            </a:r>
            <a:r>
              <a:rPr lang="en-US" altLang="en-US" sz="2800" i="1" baseline="-25000" dirty="0" err="1">
                <a:solidFill>
                  <a:schemeClr val="accent2"/>
                </a:solidFill>
              </a:rPr>
              <a:t>x</a:t>
            </a:r>
            <a:r>
              <a:rPr lang="en-US" altLang="en-US" sz="2800" i="1" dirty="0" err="1">
                <a:solidFill>
                  <a:schemeClr val="accent2"/>
                </a:solidFill>
              </a:rPr>
              <a:t>t</a:t>
            </a:r>
            <a:endParaRPr lang="en-US" altLang="en-US" sz="2800" i="1" dirty="0">
              <a:solidFill>
                <a:schemeClr val="accent2"/>
              </a:solidFill>
            </a:endParaRPr>
          </a:p>
          <a:p>
            <a:pPr lvl="1">
              <a:lnSpc>
                <a:spcPts val="45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chemeClr val="accent2"/>
                </a:solidFill>
                <a:latin typeface="Symbol" panose="05050102010706020507" pitchFamily="18" charset="2"/>
              </a:rPr>
              <a:t>D</a:t>
            </a:r>
            <a:r>
              <a:rPr lang="en-US" altLang="en-US" i="1" dirty="0">
                <a:solidFill>
                  <a:schemeClr val="accent2"/>
                </a:solidFill>
              </a:rPr>
              <a:t>x</a:t>
            </a:r>
            <a:r>
              <a:rPr lang="en-US" altLang="en-US" dirty="0">
                <a:solidFill>
                  <a:schemeClr val="accent2"/>
                </a:solidFill>
              </a:rPr>
              <a:t> = </a:t>
            </a:r>
            <a:r>
              <a:rPr lang="en-US" altLang="en-US" i="1" dirty="0">
                <a:solidFill>
                  <a:schemeClr val="accent2"/>
                </a:solidFill>
              </a:rPr>
              <a:t>v</a:t>
            </a:r>
            <a:r>
              <a:rPr lang="en-US" altLang="en-US" baseline="-25000" dirty="0">
                <a:solidFill>
                  <a:schemeClr val="accent2"/>
                </a:solidFill>
              </a:rPr>
              <a:t>0</a:t>
            </a:r>
            <a:r>
              <a:rPr lang="en-US" altLang="en-US" i="1" baseline="-25000" dirty="0">
                <a:solidFill>
                  <a:schemeClr val="accent2"/>
                </a:solidFill>
              </a:rPr>
              <a:t>x</a:t>
            </a:r>
            <a:r>
              <a:rPr lang="en-US" altLang="en-US" i="1" dirty="0">
                <a:solidFill>
                  <a:schemeClr val="accent2"/>
                </a:solidFill>
              </a:rPr>
              <a:t>t</a:t>
            </a:r>
            <a:r>
              <a:rPr lang="en-US" altLang="en-US" dirty="0">
                <a:solidFill>
                  <a:schemeClr val="accent2"/>
                </a:solidFill>
              </a:rPr>
              <a:t> = </a:t>
            </a:r>
            <a:r>
              <a:rPr lang="en-US" altLang="en-US" i="1" dirty="0" err="1">
                <a:solidFill>
                  <a:schemeClr val="accent2"/>
                </a:solidFill>
              </a:rPr>
              <a:t>v</a:t>
            </a:r>
            <a:r>
              <a:rPr lang="en-US" altLang="en-US" i="1" baseline="-25000" dirty="0" err="1">
                <a:solidFill>
                  <a:schemeClr val="accent2"/>
                </a:solidFill>
              </a:rPr>
              <a:t>x</a:t>
            </a:r>
            <a:r>
              <a:rPr lang="en-US" altLang="en-US" i="1" dirty="0" err="1">
                <a:solidFill>
                  <a:schemeClr val="accent2"/>
                </a:solidFill>
              </a:rPr>
              <a:t>t</a:t>
            </a:r>
            <a:r>
              <a:rPr lang="en-US" altLang="en-US" dirty="0"/>
              <a:t> </a:t>
            </a:r>
            <a:endParaRPr lang="en-US" altLang="en-US" i="1" dirty="0"/>
          </a:p>
        </p:txBody>
      </p:sp>
      <p:grpSp>
        <p:nvGrpSpPr>
          <p:cNvPr id="11268" name="Group 23">
            <a:extLst>
              <a:ext uri="{FF2B5EF4-FFF2-40B4-BE49-F238E27FC236}">
                <a16:creationId xmlns:a16="http://schemas.microsoft.com/office/drawing/2014/main" id="{5ABAFB6C-B3FE-59D2-5A50-A3CD536A0D2E}"/>
              </a:ext>
            </a:extLst>
          </p:cNvPr>
          <p:cNvGrpSpPr>
            <a:grpSpLocks/>
          </p:cNvGrpSpPr>
          <p:nvPr/>
        </p:nvGrpSpPr>
        <p:grpSpPr bwMode="auto">
          <a:xfrm>
            <a:off x="6019800" y="2438400"/>
            <a:ext cx="2149475" cy="1311275"/>
            <a:chOff x="3792" y="1536"/>
            <a:chExt cx="1354" cy="826"/>
          </a:xfrm>
        </p:grpSpPr>
        <p:grpSp>
          <p:nvGrpSpPr>
            <p:cNvPr id="11269" name="Group 19">
              <a:extLst>
                <a:ext uri="{FF2B5EF4-FFF2-40B4-BE49-F238E27FC236}">
                  <a16:creationId xmlns:a16="http://schemas.microsoft.com/office/drawing/2014/main" id="{1CFB4386-CD35-23DA-C6C2-66EB12BA07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6" y="1536"/>
              <a:ext cx="250" cy="624"/>
              <a:chOff x="4896" y="1536"/>
              <a:chExt cx="250" cy="624"/>
            </a:xfrm>
          </p:grpSpPr>
          <p:sp>
            <p:nvSpPr>
              <p:cNvPr id="11278" name="Line 9">
                <a:extLst>
                  <a:ext uri="{FF2B5EF4-FFF2-40B4-BE49-F238E27FC236}">
                    <a16:creationId xmlns:a16="http://schemas.microsoft.com/office/drawing/2014/main" id="{2B381969-981D-1B55-0319-6629C66141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96" y="1536"/>
                <a:ext cx="0" cy="62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Text Box 10">
                <a:extLst>
                  <a:ext uri="{FF2B5EF4-FFF2-40B4-BE49-F238E27FC236}">
                    <a16:creationId xmlns:a16="http://schemas.microsoft.com/office/drawing/2014/main" id="{9D2FA67C-092C-0C24-1B5F-4E2DC90CB34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776"/>
                <a:ext cx="25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0" i="1">
                    <a:solidFill>
                      <a:srgbClr val="000000"/>
                    </a:solidFill>
                  </a:rPr>
                  <a:t>v</a:t>
                </a:r>
                <a:r>
                  <a:rPr lang="en-US" altLang="en-US" sz="2000" b="0" i="1" baseline="-25000">
                    <a:solidFill>
                      <a:srgbClr val="000000"/>
                    </a:solidFill>
                  </a:rPr>
                  <a:t>y</a:t>
                </a: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0" name="Group 20">
              <a:extLst>
                <a:ext uri="{FF2B5EF4-FFF2-40B4-BE49-F238E27FC236}">
                  <a16:creationId xmlns:a16="http://schemas.microsoft.com/office/drawing/2014/main" id="{C2A0FF9C-C622-10FB-0FE0-1203E986B9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2112"/>
              <a:ext cx="1104" cy="250"/>
              <a:chOff x="3792" y="2112"/>
              <a:chExt cx="1104" cy="250"/>
            </a:xfrm>
          </p:grpSpPr>
          <p:sp>
            <p:nvSpPr>
              <p:cNvPr id="11276" name="Line 8">
                <a:extLst>
                  <a:ext uri="{FF2B5EF4-FFF2-40B4-BE49-F238E27FC236}">
                    <a16:creationId xmlns:a16="http://schemas.microsoft.com/office/drawing/2014/main" id="{FD08C234-3E6C-D6C9-6456-EDFA5D3BCB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2160"/>
                <a:ext cx="110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Text Box 11">
                <a:extLst>
                  <a:ext uri="{FF2B5EF4-FFF2-40B4-BE49-F238E27FC236}">
                    <a16:creationId xmlns:a16="http://schemas.microsoft.com/office/drawing/2014/main" id="{F9BFA699-147D-9FC8-B55B-F80F26E088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0" y="2112"/>
                <a:ext cx="25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b="0" i="1">
                    <a:solidFill>
                      <a:srgbClr val="000000"/>
                    </a:solidFill>
                  </a:rPr>
                  <a:t>v</a:t>
                </a:r>
                <a:r>
                  <a:rPr lang="en-US" altLang="en-US" sz="2000" b="0" i="1" baseline="-25000">
                    <a:solidFill>
                      <a:srgbClr val="000000"/>
                    </a:solidFill>
                  </a:rPr>
                  <a:t>x</a:t>
                </a: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1271" name="Group 21">
              <a:extLst>
                <a:ext uri="{FF2B5EF4-FFF2-40B4-BE49-F238E27FC236}">
                  <a16:creationId xmlns:a16="http://schemas.microsoft.com/office/drawing/2014/main" id="{F86C45A5-18FB-BE25-BB3D-46B216DBB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1536"/>
              <a:ext cx="1104" cy="624"/>
              <a:chOff x="3792" y="1536"/>
              <a:chExt cx="1104" cy="624"/>
            </a:xfrm>
          </p:grpSpPr>
          <p:sp>
            <p:nvSpPr>
              <p:cNvPr id="11272" name="Line 7">
                <a:extLst>
                  <a:ext uri="{FF2B5EF4-FFF2-40B4-BE49-F238E27FC236}">
                    <a16:creationId xmlns:a16="http://schemas.microsoft.com/office/drawing/2014/main" id="{99B53369-49BB-E5D1-457F-8071F46852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2" y="1536"/>
                <a:ext cx="1104" cy="624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273" name="Group 15">
                <a:extLst>
                  <a:ext uri="{FF2B5EF4-FFF2-40B4-BE49-F238E27FC236}">
                    <a16:creationId xmlns:a16="http://schemas.microsoft.com/office/drawing/2014/main" id="{38EE1606-FEDE-D036-F5C1-4F56A4E8225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4" y="1622"/>
                <a:ext cx="250" cy="250"/>
                <a:chOff x="4944" y="1200"/>
                <a:chExt cx="250" cy="250"/>
              </a:xfrm>
            </p:grpSpPr>
            <p:sp>
              <p:nvSpPr>
                <p:cNvPr id="11274" name="Text Box 12">
                  <a:extLst>
                    <a:ext uri="{FF2B5EF4-FFF2-40B4-BE49-F238E27FC236}">
                      <a16:creationId xmlns:a16="http://schemas.microsoft.com/office/drawing/2014/main" id="{A0732198-CBA1-A80B-2940-591AA7E49D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44" y="1200"/>
                  <a:ext cx="25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 b="0" i="1">
                      <a:solidFill>
                        <a:srgbClr val="800080"/>
                      </a:solidFill>
                    </a:rPr>
                    <a:t>v</a:t>
                  </a:r>
                  <a:endParaRPr lang="en-US" altLang="en-US" sz="1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75" name="Line 13">
                  <a:extLst>
                    <a:ext uri="{FF2B5EF4-FFF2-40B4-BE49-F238E27FC236}">
                      <a16:creationId xmlns:a16="http://schemas.microsoft.com/office/drawing/2014/main" id="{B73A7B2C-DCB2-4045-4AE4-78097744D6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11" y="1272"/>
                  <a:ext cx="96" cy="0"/>
                </a:xfrm>
                <a:prstGeom prst="line">
                  <a:avLst/>
                </a:prstGeom>
                <a:noFill/>
                <a:ln w="12700">
                  <a:solidFill>
                    <a:srgbClr val="800080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  <p:bldP spid="4099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1C70353-4050-9330-F230-4B68BA25B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Ballistic Trajectories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8F06610-7FFC-C410-B5EF-9A1E9E4E1A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777875"/>
          </a:xfrm>
        </p:spPr>
        <p:txBody>
          <a:bodyPr/>
          <a:lstStyle/>
          <a:p>
            <a:pPr>
              <a:lnSpc>
                <a:spcPts val="4500"/>
              </a:lnSpc>
              <a:buClr>
                <a:schemeClr val="tx2"/>
              </a:buClr>
            </a:pPr>
            <a:r>
              <a:rPr lang="en-US" altLang="en-US"/>
              <a:t>Components of velocity </a:t>
            </a:r>
            <a:r>
              <a:rPr lang="en-US" altLang="en-US" i="1">
                <a:solidFill>
                  <a:schemeClr val="accent2"/>
                </a:solidFill>
              </a:rPr>
              <a:t>v</a:t>
            </a:r>
            <a:r>
              <a:rPr lang="en-US" altLang="en-US" i="1" baseline="-25000">
                <a:solidFill>
                  <a:schemeClr val="accent2"/>
                </a:solidFill>
              </a:rPr>
              <a:t>x</a:t>
            </a:r>
            <a:r>
              <a:rPr lang="en-US" altLang="en-US"/>
              <a:t> and </a:t>
            </a:r>
            <a:r>
              <a:rPr lang="en-US" altLang="en-US" i="1">
                <a:solidFill>
                  <a:schemeClr val="accent2"/>
                </a:solidFill>
              </a:rPr>
              <a:t>v</a:t>
            </a:r>
            <a:r>
              <a:rPr lang="en-US" altLang="en-US" i="1" baseline="-25000">
                <a:solidFill>
                  <a:schemeClr val="accent2"/>
                </a:solidFill>
              </a:rPr>
              <a:t>y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0B1185A-E30D-B511-E953-7A4324CAB510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4130675"/>
            <a:ext cx="8229600" cy="2346325"/>
            <a:chOff x="457200" y="4130674"/>
            <a:chExt cx="8229600" cy="2346326"/>
          </a:xfrm>
        </p:grpSpPr>
        <p:sp>
          <p:nvSpPr>
            <p:cNvPr id="13332" name="Rectangle 3">
              <a:extLst>
                <a:ext uri="{FF2B5EF4-FFF2-40B4-BE49-F238E27FC236}">
                  <a16:creationId xmlns:a16="http://schemas.microsoft.com/office/drawing/2014/main" id="{3E45F73D-C662-75B6-03D0-B148771581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200" y="4130674"/>
              <a:ext cx="8229600" cy="2346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457200" indent="-457200"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800100" indent="-34290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ts val="4500"/>
                </a:lnSpc>
                <a:buClr>
                  <a:schemeClr val="tx2"/>
                </a:buClr>
              </a:pPr>
              <a:r>
                <a:rPr lang="en-US" altLang="en-US" sz="2800" b="0"/>
                <a:t>For </a:t>
              </a:r>
              <a:r>
                <a:rPr lang="en-US" altLang="en-US" sz="2800" b="0" i="1">
                  <a:solidFill>
                    <a:schemeClr val="accent2"/>
                  </a:solidFill>
                  <a:latin typeface="Symbol" panose="05050102010706020507" pitchFamily="18" charset="2"/>
                </a:rPr>
                <a:t>a</a:t>
              </a:r>
              <a:r>
                <a:rPr lang="en-US" altLang="en-US" sz="2800" b="0"/>
                <a:t> </a:t>
              </a:r>
              <a:r>
                <a:rPr lang="en-US" altLang="en-US" b="0"/>
                <a:t>≡</a:t>
              </a:r>
              <a:r>
                <a:rPr lang="en-US" altLang="en-US" sz="2800" b="0"/>
                <a:t> angle </a:t>
              </a:r>
              <a:r>
                <a:rPr lang="en-US" altLang="en-US" sz="2800" b="0">
                  <a:solidFill>
                    <a:schemeClr val="accent2"/>
                  </a:solidFill>
                </a:rPr>
                <a:t>above horizontal </a:t>
              </a:r>
              <a:r>
                <a:rPr lang="en-US" altLang="en-US" sz="2800" b="0"/>
                <a:t>of velocity </a:t>
              </a:r>
              <a:r>
                <a:rPr lang="en-US" altLang="en-US" sz="2800" b="0" i="1"/>
                <a:t>v</a:t>
              </a:r>
              <a:r>
                <a:rPr lang="en-US" altLang="en-US" sz="2800" b="0"/>
                <a:t>:</a:t>
              </a:r>
            </a:p>
            <a:p>
              <a:pPr lvl="1">
                <a:lnSpc>
                  <a:spcPts val="4500"/>
                </a:lnSpc>
                <a:buClr>
                  <a:schemeClr val="tx2"/>
                </a:buClr>
                <a:buFont typeface="Wingdings" panose="05000000000000000000" pitchFamily="2" charset="2"/>
                <a:buChar char="Ø"/>
              </a:pPr>
              <a:r>
                <a:rPr lang="en-US" altLang="en-US" b="0" i="1">
                  <a:solidFill>
                    <a:schemeClr val="accent2"/>
                  </a:solidFill>
                </a:rPr>
                <a:t>v</a:t>
              </a:r>
              <a:r>
                <a:rPr lang="en-US" altLang="en-US" b="0" i="1" baseline="-25000">
                  <a:solidFill>
                    <a:schemeClr val="accent2"/>
                  </a:solidFill>
                </a:rPr>
                <a:t>x</a:t>
              </a:r>
              <a:r>
                <a:rPr lang="en-US" altLang="en-US" b="0"/>
                <a:t> = </a:t>
              </a:r>
              <a:r>
                <a:rPr lang="en-US" altLang="en-US" b="0" i="1">
                  <a:solidFill>
                    <a:schemeClr val="accent2"/>
                  </a:solidFill>
                </a:rPr>
                <a:t>v</a:t>
              </a:r>
              <a:r>
                <a:rPr lang="en-US" altLang="en-US" b="0">
                  <a:solidFill>
                    <a:schemeClr val="accent2"/>
                  </a:solidFill>
                </a:rPr>
                <a:t> cos(</a:t>
              </a:r>
              <a:r>
                <a:rPr lang="en-US" altLang="en-US" b="0" i="1">
                  <a:solidFill>
                    <a:schemeClr val="accent2"/>
                  </a:solidFill>
                  <a:latin typeface="Symbol" panose="05050102010706020507" pitchFamily="18" charset="2"/>
                </a:rPr>
                <a:t>a</a:t>
              </a:r>
              <a:r>
                <a:rPr lang="en-US" altLang="en-US" b="0">
                  <a:solidFill>
                    <a:schemeClr val="accent2"/>
                  </a:solidFill>
                </a:rPr>
                <a:t>)</a:t>
              </a:r>
              <a:endParaRPr lang="en-US" altLang="en-US" b="0"/>
            </a:p>
            <a:p>
              <a:pPr lvl="1">
                <a:lnSpc>
                  <a:spcPts val="4500"/>
                </a:lnSpc>
                <a:buClr>
                  <a:schemeClr val="tx2"/>
                </a:buClr>
                <a:buFont typeface="Wingdings" panose="05000000000000000000" pitchFamily="2" charset="2"/>
                <a:buChar char="Ø"/>
              </a:pPr>
              <a:r>
                <a:rPr lang="en-US" altLang="en-US" b="0" i="1">
                  <a:solidFill>
                    <a:schemeClr val="accent2"/>
                  </a:solidFill>
                </a:rPr>
                <a:t>v</a:t>
              </a:r>
              <a:r>
                <a:rPr lang="en-US" altLang="en-US" b="0" i="1" baseline="-25000">
                  <a:solidFill>
                    <a:schemeClr val="accent2"/>
                  </a:solidFill>
                </a:rPr>
                <a:t>y</a:t>
              </a:r>
              <a:r>
                <a:rPr lang="en-US" altLang="en-US" b="0"/>
                <a:t> = </a:t>
              </a:r>
              <a:r>
                <a:rPr lang="en-US" altLang="en-US" b="0" i="1">
                  <a:solidFill>
                    <a:schemeClr val="accent2"/>
                  </a:solidFill>
                </a:rPr>
                <a:t>v</a:t>
              </a:r>
              <a:r>
                <a:rPr lang="en-US" altLang="en-US" b="0">
                  <a:solidFill>
                    <a:schemeClr val="accent2"/>
                  </a:solidFill>
                </a:rPr>
                <a:t> sin(</a:t>
              </a:r>
              <a:r>
                <a:rPr lang="en-US" altLang="en-US" b="0" i="1">
                  <a:solidFill>
                    <a:schemeClr val="accent2"/>
                  </a:solidFill>
                  <a:latin typeface="Symbol" panose="05050102010706020507" pitchFamily="18" charset="2"/>
                </a:rPr>
                <a:t>a</a:t>
              </a:r>
              <a:r>
                <a:rPr lang="en-US" altLang="en-US" b="0">
                  <a:solidFill>
                    <a:schemeClr val="accent2"/>
                  </a:solidFill>
                </a:rPr>
                <a:t>)</a:t>
              </a:r>
            </a:p>
          </p:txBody>
        </p:sp>
        <p:cxnSp>
          <p:nvCxnSpPr>
            <p:cNvPr id="13333" name="Straight Arrow Connector 4">
              <a:extLst>
                <a:ext uri="{FF2B5EF4-FFF2-40B4-BE49-F238E27FC236}">
                  <a16:creationId xmlns:a16="http://schemas.microsoft.com/office/drawing/2014/main" id="{940CABFC-5AC5-7F26-07C2-A02089C5A0E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658100" y="4343399"/>
              <a:ext cx="228600" cy="1587"/>
            </a:xfrm>
            <a:prstGeom prst="straightConnector1">
              <a:avLst/>
            </a:prstGeom>
            <a:noFill/>
            <a:ln w="222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317" name="Group 23">
            <a:extLst>
              <a:ext uri="{FF2B5EF4-FFF2-40B4-BE49-F238E27FC236}">
                <a16:creationId xmlns:a16="http://schemas.microsoft.com/office/drawing/2014/main" id="{3EC5796C-87BD-B12E-D996-4DE5AA2A5D8C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2400300"/>
            <a:ext cx="3297238" cy="1830388"/>
            <a:chOff x="3791" y="1469"/>
            <a:chExt cx="1452" cy="806"/>
          </a:xfrm>
        </p:grpSpPr>
        <p:grpSp>
          <p:nvGrpSpPr>
            <p:cNvPr id="13318" name="Group 19">
              <a:extLst>
                <a:ext uri="{FF2B5EF4-FFF2-40B4-BE49-F238E27FC236}">
                  <a16:creationId xmlns:a16="http://schemas.microsoft.com/office/drawing/2014/main" id="{BF07A1C7-053C-5C4E-1F66-EA96CF5827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6" y="1469"/>
              <a:ext cx="347" cy="624"/>
              <a:chOff x="4896" y="1469"/>
              <a:chExt cx="347" cy="624"/>
            </a:xfrm>
          </p:grpSpPr>
          <p:sp>
            <p:nvSpPr>
              <p:cNvPr id="13330" name="Line 9">
                <a:extLst>
                  <a:ext uri="{FF2B5EF4-FFF2-40B4-BE49-F238E27FC236}">
                    <a16:creationId xmlns:a16="http://schemas.microsoft.com/office/drawing/2014/main" id="{EE762DD9-C1EC-38F5-0CC9-8BD6F933CA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96" y="1469"/>
                <a:ext cx="0" cy="62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1" name="Text Box 10">
                <a:extLst>
                  <a:ext uri="{FF2B5EF4-FFF2-40B4-BE49-F238E27FC236}">
                    <a16:creationId xmlns:a16="http://schemas.microsoft.com/office/drawing/2014/main" id="{230C4017-D7F3-F696-2037-3E43AFB2EAE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96" y="1709"/>
                <a:ext cx="347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rgbClr val="000000"/>
                    </a:solidFill>
                  </a:rPr>
                  <a:t>v</a:t>
                </a:r>
                <a:r>
                  <a:rPr lang="en-US" altLang="en-US" sz="2800" b="0" i="1" baseline="-25000">
                    <a:solidFill>
                      <a:srgbClr val="000000"/>
                    </a:solidFill>
                  </a:rPr>
                  <a:t>y</a:t>
                </a:r>
                <a:endParaRPr lang="en-US" alt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19" name="Group 20">
              <a:extLst>
                <a:ext uri="{FF2B5EF4-FFF2-40B4-BE49-F238E27FC236}">
                  <a16:creationId xmlns:a16="http://schemas.microsoft.com/office/drawing/2014/main" id="{C5F3B439-40AF-F279-E1A7-BDE51D7FEE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2045"/>
              <a:ext cx="1104" cy="230"/>
              <a:chOff x="3792" y="2045"/>
              <a:chExt cx="1104" cy="230"/>
            </a:xfrm>
          </p:grpSpPr>
          <p:sp>
            <p:nvSpPr>
              <p:cNvPr id="13328" name="Line 8">
                <a:extLst>
                  <a:ext uri="{FF2B5EF4-FFF2-40B4-BE49-F238E27FC236}">
                    <a16:creationId xmlns:a16="http://schemas.microsoft.com/office/drawing/2014/main" id="{27344DDA-1AAB-3FA9-62E2-A4D98AE73F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2093"/>
                <a:ext cx="110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prstDash val="dash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9" name="Text Box 11">
                <a:extLst>
                  <a:ext uri="{FF2B5EF4-FFF2-40B4-BE49-F238E27FC236}">
                    <a16:creationId xmlns:a16="http://schemas.microsoft.com/office/drawing/2014/main" id="{4827CCC1-CDBD-7B7C-9D92-DEF4C9C22E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46" y="2045"/>
                <a:ext cx="250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rgbClr val="000000"/>
                    </a:solidFill>
                  </a:rPr>
                  <a:t>v</a:t>
                </a:r>
                <a:r>
                  <a:rPr lang="en-US" altLang="en-US" sz="2800" b="0" i="1" baseline="-25000">
                    <a:solidFill>
                      <a:srgbClr val="000000"/>
                    </a:solidFill>
                  </a:rPr>
                  <a:t>x</a:t>
                </a:r>
                <a:endParaRPr lang="en-US" alt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3320" name="Group 21">
              <a:extLst>
                <a:ext uri="{FF2B5EF4-FFF2-40B4-BE49-F238E27FC236}">
                  <a16:creationId xmlns:a16="http://schemas.microsoft.com/office/drawing/2014/main" id="{4FC0D923-74E6-2AAB-319A-ECBDA167B4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1469"/>
              <a:ext cx="1104" cy="624"/>
              <a:chOff x="3792" y="1469"/>
              <a:chExt cx="1104" cy="624"/>
            </a:xfrm>
          </p:grpSpPr>
          <p:sp>
            <p:nvSpPr>
              <p:cNvPr id="13324" name="Line 7">
                <a:extLst>
                  <a:ext uri="{FF2B5EF4-FFF2-40B4-BE49-F238E27FC236}">
                    <a16:creationId xmlns:a16="http://schemas.microsoft.com/office/drawing/2014/main" id="{74C3BE0B-0382-8202-B8AE-AC9C3F0E57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92" y="1469"/>
                <a:ext cx="1104" cy="624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325" name="Group 15">
                <a:extLst>
                  <a:ext uri="{FF2B5EF4-FFF2-40B4-BE49-F238E27FC236}">
                    <a16:creationId xmlns:a16="http://schemas.microsoft.com/office/drawing/2014/main" id="{87983734-1B89-6534-3AA6-D732F2C919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214" y="1555"/>
                <a:ext cx="250" cy="330"/>
                <a:chOff x="4944" y="1133"/>
                <a:chExt cx="250" cy="330"/>
              </a:xfrm>
            </p:grpSpPr>
            <p:sp>
              <p:nvSpPr>
                <p:cNvPr id="13326" name="Text Box 12">
                  <a:extLst>
                    <a:ext uri="{FF2B5EF4-FFF2-40B4-BE49-F238E27FC236}">
                      <a16:creationId xmlns:a16="http://schemas.microsoft.com/office/drawing/2014/main" id="{063A0634-87AD-BED0-24D4-BBBF416077B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944" y="1133"/>
                  <a:ext cx="250" cy="3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rgbClr val="003366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800" b="0" i="1">
                      <a:solidFill>
                        <a:srgbClr val="800080"/>
                      </a:solidFill>
                    </a:rPr>
                    <a:t>v</a:t>
                  </a:r>
                  <a:endParaRPr lang="en-US" altLang="en-US" sz="2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327" name="Line 13">
                  <a:extLst>
                    <a:ext uri="{FF2B5EF4-FFF2-40B4-BE49-F238E27FC236}">
                      <a16:creationId xmlns:a16="http://schemas.microsoft.com/office/drawing/2014/main" id="{35EDB0A9-EE0E-B9AE-39C5-60BC1D5A23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91" y="1198"/>
                  <a:ext cx="96" cy="0"/>
                </a:xfrm>
                <a:prstGeom prst="line">
                  <a:avLst/>
                </a:prstGeom>
                <a:noFill/>
                <a:ln w="25400">
                  <a:solidFill>
                    <a:srgbClr val="800080"/>
                  </a:solidFill>
                  <a:round/>
                  <a:headEnd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321" name="Group 22">
              <a:extLst>
                <a:ext uri="{FF2B5EF4-FFF2-40B4-BE49-F238E27FC236}">
                  <a16:creationId xmlns:a16="http://schemas.microsoft.com/office/drawing/2014/main" id="{97E4BED0-A895-048B-CAA4-2EAF27C691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1" y="1860"/>
              <a:ext cx="653" cy="330"/>
              <a:chOff x="3791" y="1860"/>
              <a:chExt cx="653" cy="330"/>
            </a:xfrm>
          </p:grpSpPr>
          <p:sp>
            <p:nvSpPr>
              <p:cNvPr id="13322" name="Arc 16">
                <a:extLst>
                  <a:ext uri="{FF2B5EF4-FFF2-40B4-BE49-F238E27FC236}">
                    <a16:creationId xmlns:a16="http://schemas.microsoft.com/office/drawing/2014/main" id="{CF3677F0-4073-C395-5723-F3C9FED84AC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3791" y="1888"/>
                <a:ext cx="432" cy="208"/>
              </a:xfrm>
              <a:custGeom>
                <a:avLst/>
                <a:gdLst>
                  <a:gd name="T0" fmla="*/ 0 w 21600"/>
                  <a:gd name="T1" fmla="*/ 0 h 10378"/>
                  <a:gd name="T2" fmla="*/ 0 w 21600"/>
                  <a:gd name="T3" fmla="*/ 0 h 10378"/>
                  <a:gd name="T4" fmla="*/ 0 w 21600"/>
                  <a:gd name="T5" fmla="*/ 0 h 1037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10378" fill="none" extrusionOk="0">
                    <a:moveTo>
                      <a:pt x="21600" y="0"/>
                    </a:moveTo>
                    <a:cubicBezTo>
                      <a:pt x="21600" y="3627"/>
                      <a:pt x="20686" y="7196"/>
                      <a:pt x="18943" y="10378"/>
                    </a:cubicBezTo>
                  </a:path>
                  <a:path w="21600" h="10378" stroke="0" extrusionOk="0">
                    <a:moveTo>
                      <a:pt x="21600" y="0"/>
                    </a:moveTo>
                    <a:cubicBezTo>
                      <a:pt x="21600" y="3627"/>
                      <a:pt x="20686" y="7196"/>
                      <a:pt x="18943" y="10378"/>
                    </a:cubicBez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23" name="Text Box 18">
                <a:extLst>
                  <a:ext uri="{FF2B5EF4-FFF2-40B4-BE49-F238E27FC236}">
                    <a16:creationId xmlns:a16="http://schemas.microsoft.com/office/drawing/2014/main" id="{657023EE-B270-2366-5F97-2716DB64671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94" y="1860"/>
                <a:ext cx="250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b="0" i="1">
                    <a:solidFill>
                      <a:schemeClr val="tx1"/>
                    </a:solidFill>
                    <a:latin typeface="Symbol" panose="05050102010706020507" pitchFamily="18" charset="2"/>
                  </a:rPr>
                  <a:t>a</a:t>
                </a:r>
                <a:endParaRPr lang="en-US" altLang="en-US" sz="2800">
                  <a:solidFill>
                    <a:srgbClr val="00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F4CFEFE6-2365-1476-65B1-D084BC4DC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Range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5C304-0474-E9CC-C3F6-50E33B392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How far horizontally does a projectile travel?</a:t>
            </a:r>
          </a:p>
          <a:p>
            <a:pPr>
              <a:defRPr/>
            </a:pPr>
            <a:r>
              <a:rPr lang="en-US" dirty="0"/>
              <a:t>Special case: </a:t>
            </a:r>
            <a:r>
              <a:rPr lang="en-US" dirty="0">
                <a:solidFill>
                  <a:schemeClr val="accent2"/>
                </a:solidFill>
              </a:rPr>
              <a:t>landing</a:t>
            </a:r>
            <a:r>
              <a:rPr lang="en-US" dirty="0"/>
              <a:t> at </a:t>
            </a:r>
            <a:r>
              <a:rPr lang="en-US" dirty="0">
                <a:solidFill>
                  <a:schemeClr val="accent2"/>
                </a:solidFill>
              </a:rPr>
              <a:t>initial height</a:t>
            </a:r>
          </a:p>
          <a:p>
            <a:pPr>
              <a:defRPr/>
            </a:pPr>
            <a:r>
              <a:rPr lang="en-US" dirty="0"/>
              <a:t>What is </a:t>
            </a:r>
            <a:r>
              <a:rPr lang="en-US" i="1" dirty="0"/>
              <a:t>x</a:t>
            </a:r>
            <a:r>
              <a:rPr lang="en-US" dirty="0"/>
              <a:t> when </a:t>
            </a:r>
            <a:r>
              <a:rPr lang="en-US" i="1" dirty="0">
                <a:solidFill>
                  <a:schemeClr val="accent2"/>
                </a:solidFill>
              </a:rPr>
              <a:t>y</a:t>
            </a:r>
            <a:r>
              <a:rPr lang="en-US" dirty="0"/>
              <a:t> = </a:t>
            </a:r>
            <a:r>
              <a:rPr lang="en-US" i="1" dirty="0">
                <a:solidFill>
                  <a:schemeClr val="accent2"/>
                </a:solidFill>
              </a:rPr>
              <a:t>y</a:t>
            </a:r>
            <a:r>
              <a:rPr lang="en-US" baseline="-25000" dirty="0">
                <a:solidFill>
                  <a:schemeClr val="accent2"/>
                </a:solidFill>
              </a:rPr>
              <a:t>0</a:t>
            </a:r>
            <a:r>
              <a:rPr lang="en-US" dirty="0"/>
              <a:t>?</a:t>
            </a:r>
          </a:p>
          <a:p>
            <a:pPr>
              <a:defRPr/>
            </a:pPr>
            <a:r>
              <a:rPr lang="en-US" i="1" dirty="0">
                <a:solidFill>
                  <a:schemeClr val="accent2"/>
                </a:solidFill>
              </a:rPr>
              <a:t>x</a:t>
            </a:r>
            <a:r>
              <a:rPr lang="en-US" dirty="0"/>
              <a:t> = </a:t>
            </a:r>
            <a:r>
              <a:rPr lang="en-US" i="1" dirty="0" err="1">
                <a:solidFill>
                  <a:schemeClr val="accent2"/>
                </a:solidFill>
              </a:rPr>
              <a:t>v</a:t>
            </a:r>
            <a:r>
              <a:rPr lang="en-US" i="1" baseline="-25000" dirty="0" err="1">
                <a:solidFill>
                  <a:schemeClr val="accent2"/>
                </a:solidFill>
              </a:rPr>
              <a:t>x</a:t>
            </a:r>
            <a:r>
              <a:rPr lang="en-US" i="1" dirty="0" err="1">
                <a:solidFill>
                  <a:schemeClr val="accent2"/>
                </a:solidFill>
              </a:rPr>
              <a:t>t</a:t>
            </a:r>
            <a:r>
              <a:rPr lang="en-US" dirty="0"/>
              <a:t>; </a:t>
            </a:r>
            <a:r>
              <a:rPr lang="en-US" i="1" dirty="0">
                <a:solidFill>
                  <a:schemeClr val="accent2"/>
                </a:solidFill>
              </a:rPr>
              <a:t>y</a:t>
            </a:r>
            <a:r>
              <a:rPr lang="en-US" dirty="0"/>
              <a:t> = </a:t>
            </a:r>
            <a:r>
              <a:rPr lang="en-US" i="1" dirty="0">
                <a:solidFill>
                  <a:schemeClr val="accent2"/>
                </a:solidFill>
              </a:rPr>
              <a:t>y</a:t>
            </a:r>
            <a:r>
              <a:rPr lang="en-US" baseline="-25000" dirty="0">
                <a:solidFill>
                  <a:schemeClr val="accent2"/>
                </a:solidFill>
              </a:rPr>
              <a:t>0</a:t>
            </a:r>
            <a:r>
              <a:rPr lang="en-US" dirty="0"/>
              <a:t> + </a:t>
            </a:r>
            <a:r>
              <a:rPr lang="en-US" i="1" dirty="0">
                <a:solidFill>
                  <a:schemeClr val="accent2"/>
                </a:solidFill>
              </a:rPr>
              <a:t>v</a:t>
            </a:r>
            <a:r>
              <a:rPr lang="en-US" baseline="-25000" dirty="0">
                <a:solidFill>
                  <a:schemeClr val="accent2"/>
                </a:solidFill>
              </a:rPr>
              <a:t>0</a:t>
            </a:r>
            <a:r>
              <a:rPr lang="en-US" i="1" baseline="-25000" dirty="0">
                <a:solidFill>
                  <a:schemeClr val="accent2"/>
                </a:solidFill>
              </a:rPr>
              <a:t>y</a:t>
            </a:r>
            <a:r>
              <a:rPr lang="en-US" dirty="0"/>
              <a:t> – </a:t>
            </a:r>
            <a:r>
              <a:rPr lang="en-US" dirty="0">
                <a:solidFill>
                  <a:schemeClr val="accent2"/>
                </a:solidFill>
              </a:rPr>
              <a:t>½ </a:t>
            </a:r>
            <a:r>
              <a:rPr lang="en-US" i="1" dirty="0">
                <a:solidFill>
                  <a:schemeClr val="accent2"/>
                </a:solidFill>
              </a:rPr>
              <a:t>gt</a:t>
            </a:r>
            <a:r>
              <a:rPr lang="en-US" baseline="30000" dirty="0">
                <a:solidFill>
                  <a:schemeClr val="accent2"/>
                </a:solidFill>
              </a:rPr>
              <a:t>2</a:t>
            </a:r>
          </a:p>
          <a:p>
            <a:pPr>
              <a:defRPr/>
            </a:pPr>
            <a:r>
              <a:rPr lang="en-US" dirty="0"/>
              <a:t>Find </a:t>
            </a:r>
            <a:r>
              <a:rPr lang="en-US" i="1" dirty="0">
                <a:solidFill>
                  <a:schemeClr val="accent2"/>
                </a:solidFill>
              </a:rPr>
              <a:t>t</a:t>
            </a:r>
            <a:r>
              <a:rPr lang="en-US" dirty="0"/>
              <a:t>, then </a:t>
            </a:r>
            <a:r>
              <a:rPr lang="en-US" i="1" dirty="0">
                <a:solidFill>
                  <a:schemeClr val="accent2"/>
                </a:solidFill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Custom 3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00FF"/>
      </a:accent2>
      <a:accent3>
        <a:srgbClr val="7030A0"/>
      </a:accent3>
      <a:accent4>
        <a:srgbClr val="002A56"/>
      </a:accent4>
      <a:accent5>
        <a:srgbClr val="DAEDEF"/>
      </a:accent5>
      <a:accent6>
        <a:srgbClr val="0000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3927</TotalTime>
  <Words>260</Words>
  <Application>Microsoft Office PowerPoint</Application>
  <PresentationFormat>On-screen Show (4:3)</PresentationFormat>
  <Paragraphs>56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Symbol</vt:lpstr>
      <vt:lpstr>Times</vt:lpstr>
      <vt:lpstr>Wingdings</vt:lpstr>
      <vt:lpstr>Default Design</vt:lpstr>
      <vt:lpstr>Announcements</vt:lpstr>
      <vt:lpstr>Constant Downward Acceleration</vt:lpstr>
      <vt:lpstr>Question</vt:lpstr>
      <vt:lpstr>Ballistic Trajectories</vt:lpstr>
      <vt:lpstr>Ballistic Trajectories</vt:lpstr>
      <vt:lpstr>Ballistic Trajectories</vt:lpstr>
      <vt:lpstr>Range Equation</vt:lpstr>
    </vt:vector>
  </TitlesOfParts>
  <Manager/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Curved paths</dc:title>
  <dc:subject/>
  <dc:creator>Richard Barrans</dc:creator>
  <cp:keywords/>
  <dc:description/>
  <cp:lastModifiedBy>Richard Barrans</cp:lastModifiedBy>
  <cp:revision>270</cp:revision>
  <cp:lastPrinted>2023-09-13T14:42:18Z</cp:lastPrinted>
  <dcterms:created xsi:type="dcterms:W3CDTF">2003-08-04T19:23:16Z</dcterms:created>
  <dcterms:modified xsi:type="dcterms:W3CDTF">2025-01-31T19:52:17Z</dcterms:modified>
  <cp:category/>
</cp:coreProperties>
</file>