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62" r:id="rId2"/>
    <p:sldId id="560" r:id="rId3"/>
    <p:sldId id="552" r:id="rId4"/>
    <p:sldId id="553" r:id="rId5"/>
    <p:sldId id="554" r:id="rId6"/>
    <p:sldId id="555" r:id="rId7"/>
    <p:sldId id="543" r:id="rId8"/>
    <p:sldId id="544" r:id="rId9"/>
    <p:sldId id="546" r:id="rId10"/>
    <p:sldId id="547" r:id="rId11"/>
    <p:sldId id="548" r:id="rId12"/>
    <p:sldId id="558" r:id="rId13"/>
    <p:sldId id="549" r:id="rId14"/>
    <p:sldId id="556" r:id="rId15"/>
    <p:sldId id="563" r:id="rId16"/>
    <p:sldId id="564" r:id="rId17"/>
    <p:sldId id="565" r:id="rId1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10"/>
    <p:restoredTop sz="90957"/>
  </p:normalViewPr>
  <p:slideViewPr>
    <p:cSldViewPr>
      <p:cViewPr varScale="1">
        <p:scale>
          <a:sx n="68" d="100"/>
          <a:sy n="68" d="100"/>
        </p:scale>
        <p:origin x="208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452" y="96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E98E6254-31F9-C822-8AE0-F8D45048BD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349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P1210 L08 Uniform circular motion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52018C5D-08DB-B43C-9321-3DFCC9C3D7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53D42349-4329-C81B-A902-EC6F36F63D7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8C72E087-2F4D-BB10-CFE0-046ADE553A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43070335-BE50-40B2-B3B9-B3E7871D69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711DDED6-38D5-22D3-4E39-AC7F973960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P1210 L08 Uniform circular motion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735CB9CE-4377-05A1-EB8F-E8D91B8300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A39A3F7-C001-D36F-A8E1-CF901DCF68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BFBE0BAA-77D4-BCC0-B183-C94B2F18088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FC584F30-E345-5119-59D5-25D7B1A29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6569279A-B79A-3CAD-EDA4-6AE6A0A9AB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E92BF0A8-FDF1-4710-AA43-21129DD10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03CF6C5-6463-515B-9592-98781B4E3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03D59670-1030-4211-9BD0-1B070EF00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E938ADD6-AE9A-D884-DA5D-FA35F25A60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4132E5-29C3-4777-9DCB-3720C033E6A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9" name="Header Placeholder 1">
            <a:extLst>
              <a:ext uri="{FF2B5EF4-FFF2-40B4-BE49-F238E27FC236}">
                <a16:creationId xmlns:a16="http://schemas.microsoft.com/office/drawing/2014/main" id="{2AB00A14-3912-387D-EDE3-5EC2E3A36D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A08D3676-F622-B924-0146-051B0AC8AF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E68A0722-BB72-1FC1-3F81-D9208627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EA829BB6-AD20-8A68-A0C1-E28EC83FE5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9B9532-5C41-4AFA-8AF3-3A01FEEDCED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4581" name="Header Placeholder 1">
            <a:extLst>
              <a:ext uri="{FF2B5EF4-FFF2-40B4-BE49-F238E27FC236}">
                <a16:creationId xmlns:a16="http://schemas.microsoft.com/office/drawing/2014/main" id="{9F335FB1-2877-3DD9-7502-DA2C0CCF36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A504F200-7CD0-5D30-E833-66DF3FACB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FE2F92E8-FA78-68CC-EF73-264322073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20370EA2-463C-DFF4-589B-5FA53D17C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783492-5103-4724-8DE3-579EB1F4BB22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6629" name="Header Placeholder 1">
            <a:extLst>
              <a:ext uri="{FF2B5EF4-FFF2-40B4-BE49-F238E27FC236}">
                <a16:creationId xmlns:a16="http://schemas.microsoft.com/office/drawing/2014/main" id="{82EDC36F-E0E3-8D51-186B-E29B297217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E25FF820-02B9-BAF0-8E84-EDE9F3CF5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1DD48B8A-EBAC-0AA4-09EA-6BF197014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904D0415-BCF4-6BA5-666E-B630AEA627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1E7F58-8AA2-40A5-BC03-B9E182850DB8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8677" name="Header Placeholder 1">
            <a:extLst>
              <a:ext uri="{FF2B5EF4-FFF2-40B4-BE49-F238E27FC236}">
                <a16:creationId xmlns:a16="http://schemas.microsoft.com/office/drawing/2014/main" id="{9DD3DC0C-B355-F8A1-8F3E-338A81D1F8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D14F5BED-4534-BDA1-9DE1-BAE214BDFF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3CB71A27-486C-09CB-D6AC-F503D68FE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E3034B80-7CF2-B96A-FE04-2F67C1B14D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3C0128-05AB-494E-9106-8DEAE399CA62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0725" name="Header Placeholder 1">
            <a:extLst>
              <a:ext uri="{FF2B5EF4-FFF2-40B4-BE49-F238E27FC236}">
                <a16:creationId xmlns:a16="http://schemas.microsoft.com/office/drawing/2014/main" id="{31A91D6C-482B-FF51-74A0-BFC0919D77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EC031971-F9AB-179D-FC99-15F4D0CDC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4784893-6CBF-9BF9-F68C-56CC58B7A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EECEF22-E30E-AD92-308D-AF3CF5AC52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963177-2A53-4825-9342-4AB65B67816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7" name="Header Placeholder 1">
            <a:extLst>
              <a:ext uri="{FF2B5EF4-FFF2-40B4-BE49-F238E27FC236}">
                <a16:creationId xmlns:a16="http://schemas.microsoft.com/office/drawing/2014/main" id="{E2838747-B632-03EE-EC83-404EB30A29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DCBC1A15-11E4-790A-5AB8-4FD9A7C3A2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2AA1C4B-AA0F-FC5C-2D0C-0411C0576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98561E4-D1BF-9D3A-2FA5-1AE1636A02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08096-9C59-4630-B400-48DFA64CD3A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5" name="Header Placeholder 1">
            <a:extLst>
              <a:ext uri="{FF2B5EF4-FFF2-40B4-BE49-F238E27FC236}">
                <a16:creationId xmlns:a16="http://schemas.microsoft.com/office/drawing/2014/main" id="{8B40CFD4-BC29-6A91-D0A0-92E4D224CE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D44B97E8-A067-9E96-5BBA-8301E38D0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71493AF4-478A-1689-2BD5-BD9A2B1C1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28EB16A-24CC-886A-9D55-8C46E0D5C1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F366FA-07C2-45A5-AD89-61A25BFE0D77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3" name="Header Placeholder 1">
            <a:extLst>
              <a:ext uri="{FF2B5EF4-FFF2-40B4-BE49-F238E27FC236}">
                <a16:creationId xmlns:a16="http://schemas.microsoft.com/office/drawing/2014/main" id="{8523A5F8-CABB-112C-BAD4-3F628C55B6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98C88902-7EDD-DFFF-DA85-971487E742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23E9A6CA-25A9-F5E1-2DC5-0352E4F61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ADA0D98F-7062-81E5-31F8-5F772BEF5B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18C736-E141-4275-BE51-EF10F91298D7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41" name="Header Placeholder 1">
            <a:extLst>
              <a:ext uri="{FF2B5EF4-FFF2-40B4-BE49-F238E27FC236}">
                <a16:creationId xmlns:a16="http://schemas.microsoft.com/office/drawing/2014/main" id="{1CAE8EE2-A5C5-50E9-CCE1-B17B5380F6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C3464EFB-BBFB-3CB2-2841-67C2C5728C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28A65D06-A263-A9B0-8BF8-E2EEB8BF6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529FD448-90B0-5F60-B421-2E04CB4B2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6CA3FB-42A2-4365-9764-E6F1F129C340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6389" name="Header Placeholder 1">
            <a:extLst>
              <a:ext uri="{FF2B5EF4-FFF2-40B4-BE49-F238E27FC236}">
                <a16:creationId xmlns:a16="http://schemas.microsoft.com/office/drawing/2014/main" id="{F131D504-944E-269F-9CD2-A01FEB3BB0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12A364A-A6EE-BBF6-3A47-4C597C172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1A189EF-8E7E-1514-A60C-A4DE0DAE4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19C6724-7071-8C47-42CC-8BBA0AF444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DB215D-CE3A-4A93-93F8-0C3A6EBC9E72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8437" name="Header Placeholder 1">
            <a:extLst>
              <a:ext uri="{FF2B5EF4-FFF2-40B4-BE49-F238E27FC236}">
                <a16:creationId xmlns:a16="http://schemas.microsoft.com/office/drawing/2014/main" id="{7063581D-8A2D-5103-959B-24A2F7C0ED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51416BF-5489-774A-5BC3-CD41A6F38D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B708DC7-6A71-3DD0-5084-8429F845F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469DBC2-14C8-B130-B033-4A0837CDD9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A24023-A5E7-4762-B2FF-95F51FA890A7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0485" name="Header Placeholder 1">
            <a:extLst>
              <a:ext uri="{FF2B5EF4-FFF2-40B4-BE49-F238E27FC236}">
                <a16:creationId xmlns:a16="http://schemas.microsoft.com/office/drawing/2014/main" id="{1AD9351F-B5A1-832D-942A-243DF95A59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AA92B7DF-520F-873D-650F-11FAD26DA1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6D1011BD-07C9-1A28-FEE3-778EBD3BB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36AA068A-EA5A-6BCC-FEA0-7334A8AE08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DD2B1F-FC12-4D2F-AA95-9387446F15D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3" name="Header Placeholder 1">
            <a:extLst>
              <a:ext uri="{FF2B5EF4-FFF2-40B4-BE49-F238E27FC236}">
                <a16:creationId xmlns:a16="http://schemas.microsoft.com/office/drawing/2014/main" id="{9B2805DA-2EC0-B805-EAB2-F8904E6724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L08 Uniform circular motion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920A59-6C03-DC0C-2946-EEA8D615F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EBE7FE-843E-E09B-2E7A-52AA56227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9682A9-3DE6-A481-C599-C546B26B78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135FA-2452-4C54-ACD3-77F177B51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443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5C3B8D-CBBC-1933-4FC0-AE5506B23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8F67B2-8BAA-F47F-97E4-038E98237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191A22-B7EB-92E5-397F-1C2AF738F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BF665-8466-4BB5-9C8B-DB328A551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98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AB4A68-D1EA-1EE1-1E76-35D6E1298C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43B82F-8388-12E7-8A66-7C1800BF2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C3AB9-0FED-CAF1-FC42-EF00DD08D0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1CAE4-288C-4E8C-BDBF-03EE36FE4A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00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44FADC-85BD-F9A4-6366-DE41D87302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7FFB-3BA4-6455-F2D0-87985C2F14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8A6C2E-80EF-3B88-A2B4-CC5166E03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80F83-A151-421E-AAC3-558DD0434B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06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67B483-AFE6-22E6-862E-855BE0C0F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FA7E8E-4A00-BC84-94E9-76B41E3B02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71BCF-04F0-C001-38A1-6FB3622BC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D60D-B7B4-4B2E-B2BD-AF1836AE3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23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9800D4-F0A0-CF95-59E2-B0611508E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97A710-7067-1EF6-2D07-AC66B8B545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41883E-70CD-F6CF-07C8-B773578BE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423C-4F58-4978-8FCA-6BF76D9A4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51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147FCF-F7B1-ED80-54AF-254B0FA4B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70371D-1505-A78B-AC9F-FD0ABBBE80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3AE740-F952-EA4F-5778-EB1C3BF3DD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8D4FB-E902-470D-AF3E-9DC2989D9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15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8461D8-ADFE-B7AF-8537-001E3E0A82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9129E9-6ECD-68AA-EA0A-DF7A294F6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9751C5-43A0-1ED7-A28C-540376949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6D0E9-2947-4F32-9DD2-B69F7CFC9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56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56EF3CF-24E1-5F6B-7365-03705DD3EB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5BC5E7-781F-C78F-9139-873F45428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B80A5C-7618-0F08-5894-95D7B7006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5B85C-6B39-4512-83ED-C3B5C09E03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914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9B6FD4-EE3A-1C22-EF24-6BA3C1282D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D07C24-5262-0165-A625-F46A3BF1A9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0284EA-4949-725C-1802-4EF5FD224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F2BD1-B5BD-48BC-874D-698A5E2DCB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D57654-2C8F-729C-7E06-A645780615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C968B-B122-2AA8-0FB9-1F06A4E2C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FA9F6C-BE68-AE88-67CB-1B53B40E68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305C3-D0FF-4988-ABF5-25A37F3955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65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034FB7-9B96-90D3-22B6-8BB1D167B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194D77-87BF-F825-A777-E869DDF2F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6CFCAD4-4408-F9BA-F041-E13F987FFB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15219C5-2D21-B398-20E8-8C278B1933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317BE3-E9AD-5DC3-3864-A7217EE86C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90862573-4284-4BBF-9240-01D8D375A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0D4754B-780B-91C6-F10F-3D8ECCE78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65E0C-1F86-B943-01D8-A90190C94E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en-US" dirty="0">
                <a:solidFill>
                  <a:schemeClr val="accent2"/>
                </a:solidFill>
              </a:rPr>
              <a:t>Quiz 1</a:t>
            </a:r>
            <a:r>
              <a:rPr lang="en-US" altLang="en-US" dirty="0"/>
              <a:t> Thursday Evening, 5–7, CR 133</a:t>
            </a:r>
          </a:p>
          <a:p>
            <a:pPr lvl="1"/>
            <a:r>
              <a:rPr lang="en-US" altLang="en-US" dirty="0"/>
              <a:t>Standards 1–4</a:t>
            </a:r>
          </a:p>
          <a:p>
            <a:pPr lvl="1"/>
            <a:r>
              <a:rPr lang="en-US" altLang="en-US" dirty="0"/>
              <a:t>You may bring a 3"×5" note card</a:t>
            </a:r>
          </a:p>
          <a:p>
            <a:pPr lvl="1"/>
            <a:r>
              <a:rPr lang="en-US" altLang="en-US" dirty="0"/>
              <a:t>You may have a calculator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B2579E4-E15A-A198-3D6E-7449B2F73B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/>
              <a:t>Circling </a:t>
            </a:r>
            <a:r>
              <a:rPr lang="en-US" altLang="en-US" sz="4200">
                <a:solidFill>
                  <a:srgbClr val="3519CA"/>
                </a:solidFill>
              </a:rPr>
              <a:t>Velocity</a:t>
            </a:r>
            <a:r>
              <a:rPr lang="en-US" altLang="en-US" sz="4200"/>
              <a:t> and Acceleration</a:t>
            </a:r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A5EC7CC-170F-47B9-4D8C-B278FCE5E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2514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>
                <a:solidFill>
                  <a:srgbClr val="008901"/>
                </a:solidFill>
              </a:rPr>
              <a:t>v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 </a:t>
            </a:r>
            <a:r>
              <a:rPr lang="en-US" altLang="en-US" i="1">
                <a:solidFill>
                  <a:srgbClr val="3519CA"/>
                </a:solidFill>
                <a:sym typeface="Symbol" panose="05050102010706020507" pitchFamily="18" charset="2"/>
              </a:rPr>
              <a:t>r</a:t>
            </a:r>
            <a:r>
              <a:rPr lang="en-US" altLang="en-US">
                <a:sym typeface="Symbol" panose="05050102010706020507" pitchFamily="18" charset="2"/>
              </a:rPr>
              <a:t> always</a:t>
            </a:r>
            <a:r>
              <a:rPr lang="en-US" altLang="en-US"/>
              <a:t> 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C3E2AD11-00BE-0C36-8557-98F26FD4083E}"/>
              </a:ext>
            </a:extLst>
          </p:cNvPr>
          <p:cNvGrpSpPr>
            <a:grpSpLocks/>
          </p:cNvGrpSpPr>
          <p:nvPr/>
        </p:nvGrpSpPr>
        <p:grpSpPr bwMode="auto">
          <a:xfrm>
            <a:off x="5951538" y="3327400"/>
            <a:ext cx="635000" cy="546100"/>
            <a:chOff x="3749" y="2096"/>
            <a:chExt cx="400" cy="344"/>
          </a:xfrm>
        </p:grpSpPr>
        <p:sp>
          <p:nvSpPr>
            <p:cNvPr id="21537" name="Freeform 8">
              <a:extLst>
                <a:ext uri="{FF2B5EF4-FFF2-40B4-BE49-F238E27FC236}">
                  <a16:creationId xmlns:a16="http://schemas.microsoft.com/office/drawing/2014/main" id="{40A3858C-F069-1370-05F5-171825477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2212"/>
              <a:ext cx="116" cy="228"/>
            </a:xfrm>
            <a:custGeom>
              <a:avLst/>
              <a:gdLst>
                <a:gd name="T0" fmla="*/ 116 w 116"/>
                <a:gd name="T1" fmla="*/ 228 h 228"/>
                <a:gd name="T2" fmla="*/ 0 w 116"/>
                <a:gd name="T3" fmla="*/ 0 h 228"/>
                <a:gd name="T4" fmla="*/ 0 60000 65536"/>
                <a:gd name="T5" fmla="*/ 0 60000 65536"/>
                <a:gd name="T6" fmla="*/ 0 w 116"/>
                <a:gd name="T7" fmla="*/ 0 h 228"/>
                <a:gd name="T8" fmla="*/ 116 w 116"/>
                <a:gd name="T9" fmla="*/ 228 h 2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6" h="228">
                  <a:moveTo>
                    <a:pt x="116" y="228"/>
                  </a:moveTo>
                  <a:cubicBezTo>
                    <a:pt x="100" y="156"/>
                    <a:pt x="32" y="44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Text Box 9">
              <a:extLst>
                <a:ext uri="{FF2B5EF4-FFF2-40B4-BE49-F238E27FC236}">
                  <a16:creationId xmlns:a16="http://schemas.microsoft.com/office/drawing/2014/main" id="{8C6F8B82-173C-0A0D-214C-C6C64A6EA8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5" y="2096"/>
              <a:ext cx="3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 i="1">
                  <a:solidFill>
                    <a:schemeClr val="tx1"/>
                  </a:solidFill>
                </a:rPr>
                <a:t>d</a:t>
              </a:r>
              <a:r>
                <a:rPr lang="en-US" altLang="en-US" sz="2800" b="0" i="1">
                  <a:solidFill>
                    <a:schemeClr val="tx1"/>
                  </a:solidFill>
                  <a:latin typeface="Symbol" panose="05050102010706020507" pitchFamily="18" charset="2"/>
                </a:rPr>
                <a:t>q</a:t>
              </a:r>
              <a:endParaRPr lang="en-US" altLang="en-US" sz="2800" b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0E61D47D-7EAD-0A3A-59F2-CE34198CA67F}"/>
              </a:ext>
            </a:extLst>
          </p:cNvPr>
          <p:cNvGrpSpPr>
            <a:grpSpLocks/>
          </p:cNvGrpSpPr>
          <p:nvPr/>
        </p:nvGrpSpPr>
        <p:grpSpPr bwMode="auto">
          <a:xfrm>
            <a:off x="4324350" y="3219450"/>
            <a:ext cx="3633788" cy="1352550"/>
            <a:chOff x="2724" y="2034"/>
            <a:chExt cx="2289" cy="852"/>
          </a:xfrm>
        </p:grpSpPr>
        <p:grpSp>
          <p:nvGrpSpPr>
            <p:cNvPr id="21532" name="Group 15">
              <a:extLst>
                <a:ext uri="{FF2B5EF4-FFF2-40B4-BE49-F238E27FC236}">
                  <a16:creationId xmlns:a16="http://schemas.microsoft.com/office/drawing/2014/main" id="{AB00E710-A9DF-6CF2-C18E-9494359772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9" y="2144"/>
              <a:ext cx="384" cy="327"/>
              <a:chOff x="3600" y="2256"/>
              <a:chExt cx="384" cy="327"/>
            </a:xfrm>
          </p:grpSpPr>
          <p:sp>
            <p:nvSpPr>
              <p:cNvPr id="21535" name="Text Box 16">
                <a:extLst>
                  <a:ext uri="{FF2B5EF4-FFF2-40B4-BE49-F238E27FC236}">
                    <a16:creationId xmlns:a16="http://schemas.microsoft.com/office/drawing/2014/main" id="{48D3B49D-C938-9788-8B11-EEDB4D05E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256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3519CA"/>
                    </a:solidFill>
                  </a:rPr>
                  <a:t>r</a:t>
                </a:r>
                <a:r>
                  <a:rPr lang="en-US" altLang="en-US" sz="2000" b="0" baseline="-25000">
                    <a:solidFill>
                      <a:srgbClr val="3519CA"/>
                    </a:solidFill>
                  </a:rPr>
                  <a:t>0</a:t>
                </a:r>
                <a:endParaRPr lang="en-US" altLang="en-US" sz="2800" b="0" i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536" name="Line 17">
                <a:extLst>
                  <a:ext uri="{FF2B5EF4-FFF2-40B4-BE49-F238E27FC236}">
                    <a16:creationId xmlns:a16="http://schemas.microsoft.com/office/drawing/2014/main" id="{78CC50BA-DFE7-A111-66EC-F4A9B86B2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7" y="2352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3519CA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33" name="Line 18">
              <a:extLst>
                <a:ext uri="{FF2B5EF4-FFF2-40B4-BE49-F238E27FC236}">
                  <a16:creationId xmlns:a16="http://schemas.microsoft.com/office/drawing/2014/main" id="{7CB114F4-3601-BE33-B814-9497611043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4" y="2075"/>
              <a:ext cx="2129" cy="811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" name="Oval 19">
              <a:extLst>
                <a:ext uri="{FF2B5EF4-FFF2-40B4-BE49-F238E27FC236}">
                  <a16:creationId xmlns:a16="http://schemas.microsoft.com/office/drawing/2014/main" id="{B1D27515-0242-F2A7-AED4-4F6FFC4D1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0" y="2034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26">
            <a:extLst>
              <a:ext uri="{FF2B5EF4-FFF2-40B4-BE49-F238E27FC236}">
                <a16:creationId xmlns:a16="http://schemas.microsoft.com/office/drawing/2014/main" id="{06B61F4A-F5DA-8458-029B-6F8BF6CF30EE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2260600"/>
            <a:ext cx="3379788" cy="1978025"/>
            <a:chOff x="2590" y="1424"/>
            <a:chExt cx="2129" cy="1246"/>
          </a:xfrm>
        </p:grpSpPr>
        <p:sp>
          <p:nvSpPr>
            <p:cNvPr id="21527" name="Oval 27">
              <a:extLst>
                <a:ext uri="{FF2B5EF4-FFF2-40B4-BE49-F238E27FC236}">
                  <a16:creationId xmlns:a16="http://schemas.microsoft.com/office/drawing/2014/main" id="{94F6263A-5766-DA81-BEBF-4C999729C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584"/>
              <a:ext cx="96" cy="96"/>
            </a:xfrm>
            <a:prstGeom prst="ellipse">
              <a:avLst/>
            </a:prstGeom>
            <a:solidFill>
              <a:srgbClr val="3519C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21528" name="Group 28">
              <a:extLst>
                <a:ext uri="{FF2B5EF4-FFF2-40B4-BE49-F238E27FC236}">
                  <a16:creationId xmlns:a16="http://schemas.microsoft.com/office/drawing/2014/main" id="{F8FB0C6D-75B3-311D-71E4-3EC5EADEA8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3" y="1424"/>
              <a:ext cx="384" cy="327"/>
              <a:chOff x="4416" y="2352"/>
              <a:chExt cx="384" cy="327"/>
            </a:xfrm>
          </p:grpSpPr>
          <p:sp>
            <p:nvSpPr>
              <p:cNvPr id="21530" name="Text Box 29">
                <a:extLst>
                  <a:ext uri="{FF2B5EF4-FFF2-40B4-BE49-F238E27FC236}">
                    <a16:creationId xmlns:a16="http://schemas.microsoft.com/office/drawing/2014/main" id="{8997E104-117E-A9D2-B0E9-B5C39AF6D3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352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3519CA"/>
                    </a:solidFill>
                  </a:rPr>
                  <a:t>r</a:t>
                </a:r>
                <a:r>
                  <a:rPr lang="en-US" altLang="en-US" sz="2800" b="0" i="1" baseline="-25000">
                    <a:solidFill>
                      <a:srgbClr val="3519CA"/>
                    </a:solidFill>
                  </a:rPr>
                  <a:t>d</a:t>
                </a:r>
                <a:r>
                  <a:rPr lang="en-US" altLang="en-US" sz="2400" b="0" i="1" baseline="-25000">
                    <a:solidFill>
                      <a:srgbClr val="3519CA"/>
                    </a:solidFill>
                  </a:rPr>
                  <a:t>t</a:t>
                </a:r>
                <a:endParaRPr lang="en-US" altLang="en-US" sz="2800" b="0" i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531" name="Line 30">
                <a:extLst>
                  <a:ext uri="{FF2B5EF4-FFF2-40B4-BE49-F238E27FC236}">
                    <a16:creationId xmlns:a16="http://schemas.microsoft.com/office/drawing/2014/main" id="{4D476445-2803-FE69-6EF3-2656F58E59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43" y="2423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3519CA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9" name="Line 31">
              <a:extLst>
                <a:ext uri="{FF2B5EF4-FFF2-40B4-BE49-F238E27FC236}">
                  <a16:creationId xmlns:a16="http://schemas.microsoft.com/office/drawing/2014/main" id="{1BF8F0C5-B2CE-44E2-9935-5BD0A69EB87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845779" flipV="1">
              <a:off x="2590" y="1859"/>
              <a:ext cx="2129" cy="811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5">
            <a:extLst>
              <a:ext uri="{FF2B5EF4-FFF2-40B4-BE49-F238E27FC236}">
                <a16:creationId xmlns:a16="http://schemas.microsoft.com/office/drawing/2014/main" id="{79E4FD13-693E-A3BA-893F-B03EE01AFDF9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1447800"/>
            <a:ext cx="685800" cy="1190625"/>
            <a:chOff x="6629400" y="1447800"/>
            <a:chExt cx="685800" cy="1190625"/>
          </a:xfrm>
        </p:grpSpPr>
        <p:grpSp>
          <p:nvGrpSpPr>
            <p:cNvPr id="21521" name="Group 32">
              <a:extLst>
                <a:ext uri="{FF2B5EF4-FFF2-40B4-BE49-F238E27FC236}">
                  <a16:creationId xmlns:a16="http://schemas.microsoft.com/office/drawing/2014/main" id="{CD99B5EC-7DFD-043A-3489-EB062C935C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29400" y="1447800"/>
              <a:ext cx="685800" cy="1143000"/>
              <a:chOff x="4176" y="912"/>
              <a:chExt cx="432" cy="720"/>
            </a:xfrm>
          </p:grpSpPr>
          <p:grpSp>
            <p:nvGrpSpPr>
              <p:cNvPr id="21523" name="Group 33">
                <a:extLst>
                  <a:ext uri="{FF2B5EF4-FFF2-40B4-BE49-F238E27FC236}">
                    <a16:creationId xmlns:a16="http://schemas.microsoft.com/office/drawing/2014/main" id="{55CA38CC-880B-3266-F1B6-B0A989DF35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24" y="912"/>
                <a:ext cx="384" cy="327"/>
                <a:chOff x="4224" y="912"/>
                <a:chExt cx="384" cy="327"/>
              </a:xfrm>
            </p:grpSpPr>
            <p:sp>
              <p:nvSpPr>
                <p:cNvPr id="21525" name="Text Box 34">
                  <a:extLst>
                    <a:ext uri="{FF2B5EF4-FFF2-40B4-BE49-F238E27FC236}">
                      <a16:creationId xmlns:a16="http://schemas.microsoft.com/office/drawing/2014/main" id="{ECB1C811-F724-11F8-020E-4E97149673A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24" y="912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008901"/>
                      </a:solidFill>
                    </a:rPr>
                    <a:t>v</a:t>
                  </a:r>
                  <a:r>
                    <a:rPr lang="en-US" altLang="en-US" sz="2800" b="0" i="1" baseline="-25000">
                      <a:solidFill>
                        <a:srgbClr val="008901"/>
                      </a:solidFill>
                    </a:rPr>
                    <a:t>d</a:t>
                  </a:r>
                  <a:r>
                    <a:rPr lang="en-US" altLang="en-US" sz="2400" b="0" i="1" baseline="-25000">
                      <a:solidFill>
                        <a:srgbClr val="008901"/>
                      </a:solidFill>
                    </a:rPr>
                    <a:t>t</a:t>
                  </a:r>
                  <a:endParaRPr lang="en-US" altLang="en-US" sz="2800" b="0" i="1">
                    <a:solidFill>
                      <a:srgbClr val="008901"/>
                    </a:solidFill>
                  </a:endParaRPr>
                </a:p>
              </p:txBody>
            </p:sp>
            <p:sp>
              <p:nvSpPr>
                <p:cNvPr id="21526" name="Line 35">
                  <a:extLst>
                    <a:ext uri="{FF2B5EF4-FFF2-40B4-BE49-F238E27FC236}">
                      <a16:creationId xmlns:a16="http://schemas.microsoft.com/office/drawing/2014/main" id="{D7075C56-7954-738E-B4AB-671FF6924A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0" y="1008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008901"/>
                  </a:solidFill>
                  <a:round/>
                  <a:headEnd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24" name="Line 36">
                <a:extLst>
                  <a:ext uri="{FF2B5EF4-FFF2-40B4-BE49-F238E27FC236}">
                    <a16:creationId xmlns:a16="http://schemas.microsoft.com/office/drawing/2014/main" id="{F2AE51E0-1D94-697E-C920-D2CCA1ABB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176" y="960"/>
                <a:ext cx="432" cy="672"/>
              </a:xfrm>
              <a:prstGeom prst="line">
                <a:avLst/>
              </a:prstGeom>
              <a:noFill/>
              <a:ln w="19050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2" name="Freeform 38">
              <a:extLst>
                <a:ext uri="{FF2B5EF4-FFF2-40B4-BE49-F238E27FC236}">
                  <a16:creationId xmlns:a16="http://schemas.microsoft.com/office/drawing/2014/main" id="{E05AC5D5-1C7B-15E7-F96B-1098656608B4}"/>
                </a:ext>
              </a:extLst>
            </p:cNvPr>
            <p:cNvSpPr>
              <a:spLocks/>
            </p:cNvSpPr>
            <p:nvPr/>
          </p:nvSpPr>
          <p:spPr bwMode="auto">
            <a:xfrm rot="-1978426">
              <a:off x="7118350" y="2471738"/>
              <a:ext cx="171450" cy="166687"/>
            </a:xfrm>
            <a:custGeom>
              <a:avLst/>
              <a:gdLst>
                <a:gd name="T0" fmla="*/ 0 w 166687"/>
                <a:gd name="T1" fmla="*/ 1236502 h 142875"/>
                <a:gd name="T2" fmla="*/ 7063 w 166687"/>
                <a:gd name="T3" fmla="*/ 0 h 142875"/>
                <a:gd name="T4" fmla="*/ 247286 w 166687"/>
                <a:gd name="T5" fmla="*/ 0 h 142875"/>
                <a:gd name="T6" fmla="*/ 0 60000 65536"/>
                <a:gd name="T7" fmla="*/ 0 60000 65536"/>
                <a:gd name="T8" fmla="*/ 0 60000 65536"/>
                <a:gd name="T9" fmla="*/ 0 w 166687"/>
                <a:gd name="T10" fmla="*/ 0 h 142875"/>
                <a:gd name="T11" fmla="*/ 166687 w 166687"/>
                <a:gd name="T12" fmla="*/ 142875 h 1428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687" h="142875">
                  <a:moveTo>
                    <a:pt x="0" y="142875"/>
                  </a:moveTo>
                  <a:lnTo>
                    <a:pt x="4762" y="0"/>
                  </a:lnTo>
                  <a:lnTo>
                    <a:pt x="166687" y="0"/>
                  </a:ln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34">
            <a:extLst>
              <a:ext uri="{FF2B5EF4-FFF2-40B4-BE49-F238E27FC236}">
                <a16:creationId xmlns:a16="http://schemas.microsoft.com/office/drawing/2014/main" id="{54DB6D07-F1A7-5735-F733-2F70DF5A6197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2057400"/>
            <a:ext cx="838200" cy="1260475"/>
            <a:chOff x="7239000" y="2057400"/>
            <a:chExt cx="838200" cy="1260475"/>
          </a:xfrm>
        </p:grpSpPr>
        <p:grpSp>
          <p:nvGrpSpPr>
            <p:cNvPr id="21515" name="Group 20">
              <a:extLst>
                <a:ext uri="{FF2B5EF4-FFF2-40B4-BE49-F238E27FC236}">
                  <a16:creationId xmlns:a16="http://schemas.microsoft.com/office/drawing/2014/main" id="{26A11490-97AA-C970-4814-A5E8B564E7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39000" y="2057400"/>
              <a:ext cx="838200" cy="1219200"/>
              <a:chOff x="4560" y="1296"/>
              <a:chExt cx="528" cy="768"/>
            </a:xfrm>
          </p:grpSpPr>
          <p:grpSp>
            <p:nvGrpSpPr>
              <p:cNvPr id="21517" name="Group 21">
                <a:extLst>
                  <a:ext uri="{FF2B5EF4-FFF2-40B4-BE49-F238E27FC236}">
                    <a16:creationId xmlns:a16="http://schemas.microsoft.com/office/drawing/2014/main" id="{902B66A1-0725-C9A0-44EE-336F4CE185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04" y="1536"/>
                <a:ext cx="384" cy="327"/>
                <a:chOff x="4704" y="1536"/>
                <a:chExt cx="384" cy="327"/>
              </a:xfrm>
            </p:grpSpPr>
            <p:sp>
              <p:nvSpPr>
                <p:cNvPr id="21519" name="Text Box 22">
                  <a:extLst>
                    <a:ext uri="{FF2B5EF4-FFF2-40B4-BE49-F238E27FC236}">
                      <a16:creationId xmlns:a16="http://schemas.microsoft.com/office/drawing/2014/main" id="{0C573B63-11EE-608F-107C-6B26E9C56F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04" y="1536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008901"/>
                      </a:solidFill>
                    </a:rPr>
                    <a:t>v</a:t>
                  </a:r>
                  <a:r>
                    <a:rPr lang="en-US" altLang="en-US" sz="2000" b="0" baseline="-25000">
                      <a:solidFill>
                        <a:srgbClr val="008901"/>
                      </a:solidFill>
                    </a:rPr>
                    <a:t>0</a:t>
                  </a:r>
                  <a:endParaRPr lang="en-US" altLang="en-US" sz="2800" b="0" i="1">
                    <a:solidFill>
                      <a:srgbClr val="008901"/>
                    </a:solidFill>
                  </a:endParaRPr>
                </a:p>
              </p:txBody>
            </p:sp>
            <p:sp>
              <p:nvSpPr>
                <p:cNvPr id="21520" name="Line 23">
                  <a:extLst>
                    <a:ext uri="{FF2B5EF4-FFF2-40B4-BE49-F238E27FC236}">
                      <a16:creationId xmlns:a16="http://schemas.microsoft.com/office/drawing/2014/main" id="{2C131654-D351-BE36-B084-98F36A3B1B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16" y="1608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008901"/>
                  </a:solidFill>
                  <a:round/>
                  <a:headEnd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18" name="Line 24">
                <a:extLst>
                  <a:ext uri="{FF2B5EF4-FFF2-40B4-BE49-F238E27FC236}">
                    <a16:creationId xmlns:a16="http://schemas.microsoft.com/office/drawing/2014/main" id="{1A7520B7-3A47-42A0-1CFA-B2E69722A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60" y="1296"/>
                <a:ext cx="288" cy="768"/>
              </a:xfrm>
              <a:prstGeom prst="line">
                <a:avLst/>
              </a:prstGeom>
              <a:noFill/>
              <a:ln w="19050">
                <a:solidFill>
                  <a:srgbClr val="00890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16" name="Freeform 39">
              <a:extLst>
                <a:ext uri="{FF2B5EF4-FFF2-40B4-BE49-F238E27FC236}">
                  <a16:creationId xmlns:a16="http://schemas.microsoft.com/office/drawing/2014/main" id="{6E4C9961-2499-33BC-0A5B-895F2C839FEF}"/>
                </a:ext>
              </a:extLst>
            </p:cNvPr>
            <p:cNvSpPr>
              <a:spLocks/>
            </p:cNvSpPr>
            <p:nvPr/>
          </p:nvSpPr>
          <p:spPr bwMode="auto">
            <a:xfrm rot="-1387102">
              <a:off x="7493000" y="3151188"/>
              <a:ext cx="171450" cy="166687"/>
            </a:xfrm>
            <a:custGeom>
              <a:avLst/>
              <a:gdLst>
                <a:gd name="T0" fmla="*/ 0 w 166687"/>
                <a:gd name="T1" fmla="*/ 1236502 h 142875"/>
                <a:gd name="T2" fmla="*/ 7063 w 166687"/>
                <a:gd name="T3" fmla="*/ 0 h 142875"/>
                <a:gd name="T4" fmla="*/ 247286 w 166687"/>
                <a:gd name="T5" fmla="*/ 0 h 142875"/>
                <a:gd name="T6" fmla="*/ 0 60000 65536"/>
                <a:gd name="T7" fmla="*/ 0 60000 65536"/>
                <a:gd name="T8" fmla="*/ 0 60000 65536"/>
                <a:gd name="T9" fmla="*/ 0 w 166687"/>
                <a:gd name="T10" fmla="*/ 0 h 142875"/>
                <a:gd name="T11" fmla="*/ 166687 w 166687"/>
                <a:gd name="T12" fmla="*/ 142875 h 1428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687" h="142875">
                  <a:moveTo>
                    <a:pt x="0" y="142875"/>
                  </a:moveTo>
                  <a:lnTo>
                    <a:pt x="4762" y="0"/>
                  </a:lnTo>
                  <a:lnTo>
                    <a:pt x="166687" y="0"/>
                  </a:lnTo>
                </a:path>
              </a:pathLst>
            </a:cu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3" name="Line 23">
            <a:extLst>
              <a:ext uri="{FF2B5EF4-FFF2-40B4-BE49-F238E27FC236}">
                <a16:creationId xmlns:a16="http://schemas.microsoft.com/office/drawing/2014/main" id="{A9126296-9800-4A6C-FA58-1DAA95B6A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1981200"/>
            <a:ext cx="228600" cy="0"/>
          </a:xfrm>
          <a:prstGeom prst="line">
            <a:avLst/>
          </a:prstGeom>
          <a:noFill/>
          <a:ln w="28575">
            <a:solidFill>
              <a:srgbClr val="3519CA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23">
            <a:extLst>
              <a:ext uri="{FF2B5EF4-FFF2-40B4-BE49-F238E27FC236}">
                <a16:creationId xmlns:a16="http://schemas.microsoft.com/office/drawing/2014/main" id="{8E321F8D-C435-B222-8E0C-BDA118960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1968500"/>
            <a:ext cx="228600" cy="0"/>
          </a:xfrm>
          <a:prstGeom prst="line">
            <a:avLst/>
          </a:prstGeom>
          <a:noFill/>
          <a:ln w="28575">
            <a:solidFill>
              <a:srgbClr val="00890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1178901-D74F-A5C8-9BD4-7845D6603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/>
              <a:t>Circling Velocity and </a:t>
            </a:r>
            <a:r>
              <a:rPr lang="en-US" altLang="en-US" sz="4200">
                <a:solidFill>
                  <a:srgbClr val="3519CA"/>
                </a:solidFill>
              </a:rPr>
              <a:t>Acceleration</a:t>
            </a:r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B457C65-81CA-E808-CCF1-61DF91D37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35280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Similar triangles</a:t>
            </a:r>
          </a:p>
        </p:txBody>
      </p:sp>
      <p:sp>
        <p:nvSpPr>
          <p:cNvPr id="23556" name="Text Box 40">
            <a:extLst>
              <a:ext uri="{FF2B5EF4-FFF2-40B4-BE49-F238E27FC236}">
                <a16:creationId xmlns:a16="http://schemas.microsoft.com/office/drawing/2014/main" id="{C4BBE29A-9FA8-51FE-9FA5-D9FFC93A6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048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 i="1">
                <a:solidFill>
                  <a:srgbClr val="008901"/>
                </a:solidFill>
              </a:rPr>
              <a:t>v</a:t>
            </a:r>
            <a:r>
              <a:rPr lang="en-US" altLang="en-US" sz="2000" b="0" baseline="-25000">
                <a:solidFill>
                  <a:srgbClr val="008901"/>
                </a:solidFill>
              </a:rPr>
              <a:t>0</a:t>
            </a:r>
            <a:endParaRPr lang="en-US" altLang="en-US" sz="2800" b="0" i="1">
              <a:solidFill>
                <a:srgbClr val="008901"/>
              </a:solidFill>
            </a:endParaRPr>
          </a:p>
        </p:txBody>
      </p:sp>
      <p:grpSp>
        <p:nvGrpSpPr>
          <p:cNvPr id="23557" name="Group 54">
            <a:extLst>
              <a:ext uri="{FF2B5EF4-FFF2-40B4-BE49-F238E27FC236}">
                <a16:creationId xmlns:a16="http://schemas.microsoft.com/office/drawing/2014/main" id="{1406251F-EAE1-034F-9B28-D27FCD7C06E6}"/>
              </a:ext>
            </a:extLst>
          </p:cNvPr>
          <p:cNvGrpSpPr>
            <a:grpSpLocks/>
          </p:cNvGrpSpPr>
          <p:nvPr/>
        </p:nvGrpSpPr>
        <p:grpSpPr bwMode="auto">
          <a:xfrm>
            <a:off x="6672263" y="2209800"/>
            <a:ext cx="1000125" cy="2667000"/>
            <a:chOff x="3867" y="912"/>
            <a:chExt cx="630" cy="1680"/>
          </a:xfrm>
        </p:grpSpPr>
        <p:sp>
          <p:nvSpPr>
            <p:cNvPr id="23598" name="Line 41">
              <a:extLst>
                <a:ext uri="{FF2B5EF4-FFF2-40B4-BE49-F238E27FC236}">
                  <a16:creationId xmlns:a16="http://schemas.microsoft.com/office/drawing/2014/main" id="{6F31FC73-8D73-47DC-163D-FD5639570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5" y="1536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9" name="Line 44">
              <a:extLst>
                <a:ext uri="{FF2B5EF4-FFF2-40B4-BE49-F238E27FC236}">
                  <a16:creationId xmlns:a16="http://schemas.microsoft.com/office/drawing/2014/main" id="{206D357C-74A4-F040-39C8-EE7254C149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67" y="912"/>
              <a:ext cx="630" cy="168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58" name="Group 55">
            <a:extLst>
              <a:ext uri="{FF2B5EF4-FFF2-40B4-BE49-F238E27FC236}">
                <a16:creationId xmlns:a16="http://schemas.microsoft.com/office/drawing/2014/main" id="{9A0D13C2-B7AC-D801-54E2-639BB0E864AE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2543175"/>
            <a:ext cx="1500188" cy="2333625"/>
            <a:chOff x="3552" y="1122"/>
            <a:chExt cx="945" cy="1470"/>
          </a:xfrm>
        </p:grpSpPr>
        <p:sp>
          <p:nvSpPr>
            <p:cNvPr id="23595" name="Text Box 42">
              <a:extLst>
                <a:ext uri="{FF2B5EF4-FFF2-40B4-BE49-F238E27FC236}">
                  <a16:creationId xmlns:a16="http://schemas.microsoft.com/office/drawing/2014/main" id="{5BBF363F-0061-8CD2-DD9F-A467D56E0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776"/>
              <a:ext cx="3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 i="1">
                  <a:solidFill>
                    <a:srgbClr val="008901"/>
                  </a:solidFill>
                </a:rPr>
                <a:t>v</a:t>
              </a:r>
              <a:r>
                <a:rPr lang="en-US" altLang="en-US" sz="2800" b="0" i="1" baseline="-25000">
                  <a:solidFill>
                    <a:srgbClr val="008901"/>
                  </a:solidFill>
                </a:rPr>
                <a:t>d</a:t>
              </a:r>
              <a:r>
                <a:rPr lang="en-US" altLang="en-US" sz="2400" b="0" i="1" baseline="-25000">
                  <a:solidFill>
                    <a:srgbClr val="008901"/>
                  </a:solidFill>
                </a:rPr>
                <a:t>t</a:t>
              </a:r>
              <a:endParaRPr lang="en-US" altLang="en-US" sz="2800" b="0" i="1">
                <a:solidFill>
                  <a:srgbClr val="008901"/>
                </a:solidFill>
              </a:endParaRPr>
            </a:p>
          </p:txBody>
        </p:sp>
        <p:sp>
          <p:nvSpPr>
            <p:cNvPr id="23596" name="Line 43">
              <a:extLst>
                <a:ext uri="{FF2B5EF4-FFF2-40B4-BE49-F238E27FC236}">
                  <a16:creationId xmlns:a16="http://schemas.microsoft.com/office/drawing/2014/main" id="{63E8E485-2B28-A11A-F879-C14D4D3959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2" y="1856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7" name="Line 45">
              <a:extLst>
                <a:ext uri="{FF2B5EF4-FFF2-40B4-BE49-F238E27FC236}">
                  <a16:creationId xmlns:a16="http://schemas.microsoft.com/office/drawing/2014/main" id="{A971B779-0420-E214-3FCC-E45488316B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52" y="1122"/>
              <a:ext cx="945" cy="147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9" name="Freeform 46">
            <a:extLst>
              <a:ext uri="{FF2B5EF4-FFF2-40B4-BE49-F238E27FC236}">
                <a16:creationId xmlns:a16="http://schemas.microsoft.com/office/drawing/2014/main" id="{54BDEF2B-F07B-1000-0200-4D9286F4F740}"/>
              </a:ext>
            </a:extLst>
          </p:cNvPr>
          <p:cNvSpPr>
            <a:spLocks/>
          </p:cNvSpPr>
          <p:nvPr/>
        </p:nvSpPr>
        <p:spPr bwMode="auto">
          <a:xfrm rot="-5400000">
            <a:off x="6858000" y="3276600"/>
            <a:ext cx="184150" cy="361950"/>
          </a:xfrm>
          <a:custGeom>
            <a:avLst/>
            <a:gdLst>
              <a:gd name="T0" fmla="*/ 2147483646 w 116"/>
              <a:gd name="T1" fmla="*/ 2147483646 h 228"/>
              <a:gd name="T2" fmla="*/ 0 w 116"/>
              <a:gd name="T3" fmla="*/ 0 h 228"/>
              <a:gd name="T4" fmla="*/ 0 60000 65536"/>
              <a:gd name="T5" fmla="*/ 0 60000 65536"/>
              <a:gd name="T6" fmla="*/ 0 w 116"/>
              <a:gd name="T7" fmla="*/ 0 h 228"/>
              <a:gd name="T8" fmla="*/ 116 w 116"/>
              <a:gd name="T9" fmla="*/ 228 h 2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" h="228">
                <a:moveTo>
                  <a:pt x="116" y="228"/>
                </a:moveTo>
                <a:cubicBezTo>
                  <a:pt x="100" y="156"/>
                  <a:pt x="32" y="4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47">
            <a:extLst>
              <a:ext uri="{FF2B5EF4-FFF2-40B4-BE49-F238E27FC236}">
                <a16:creationId xmlns:a16="http://schemas.microsoft.com/office/drawing/2014/main" id="{FD8C8154-592C-0A1E-E140-EC0428A8E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71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d</a:t>
            </a: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q</a:t>
            </a:r>
            <a:endParaRPr lang="en-US" altLang="en-US" sz="2800" b="0">
              <a:solidFill>
                <a:schemeClr val="tx1"/>
              </a:solidFill>
            </a:endParaRPr>
          </a:p>
        </p:txBody>
      </p:sp>
      <p:grpSp>
        <p:nvGrpSpPr>
          <p:cNvPr id="23561" name="Group 59">
            <a:extLst>
              <a:ext uri="{FF2B5EF4-FFF2-40B4-BE49-F238E27FC236}">
                <a16:creationId xmlns:a16="http://schemas.microsoft.com/office/drawing/2014/main" id="{4842A642-5B57-D595-EE30-FF580B7C04E4}"/>
              </a:ext>
            </a:extLst>
          </p:cNvPr>
          <p:cNvGrpSpPr>
            <a:grpSpLocks/>
          </p:cNvGrpSpPr>
          <p:nvPr/>
        </p:nvGrpSpPr>
        <p:grpSpPr bwMode="auto">
          <a:xfrm>
            <a:off x="6088063" y="1960563"/>
            <a:ext cx="609600" cy="582612"/>
            <a:chOff x="3499" y="755"/>
            <a:chExt cx="384" cy="367"/>
          </a:xfrm>
        </p:grpSpPr>
        <p:sp>
          <p:nvSpPr>
            <p:cNvPr id="23593" name="Line 56">
              <a:extLst>
                <a:ext uri="{FF2B5EF4-FFF2-40B4-BE49-F238E27FC236}">
                  <a16:creationId xmlns:a16="http://schemas.microsoft.com/office/drawing/2014/main" id="{0B127683-A6B7-9A57-E513-5E716704D1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44" y="920"/>
              <a:ext cx="325" cy="202"/>
            </a:xfrm>
            <a:prstGeom prst="line">
              <a:avLst/>
            </a:prstGeom>
            <a:noFill/>
            <a:ln w="28575">
              <a:solidFill>
                <a:srgbClr val="3519C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4" name="Text Box 57">
              <a:extLst>
                <a:ext uri="{FF2B5EF4-FFF2-40B4-BE49-F238E27FC236}">
                  <a16:creationId xmlns:a16="http://schemas.microsoft.com/office/drawing/2014/main" id="{AFED9A28-368A-C8A4-D4E0-3241A1DF3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9" y="755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0" i="1">
                  <a:solidFill>
                    <a:srgbClr val="3519CA"/>
                  </a:solidFill>
                </a:rPr>
                <a:t>dv</a:t>
              </a:r>
              <a:endParaRPr lang="en-US" altLang="en-US" sz="2800" b="0">
                <a:solidFill>
                  <a:srgbClr val="3519CA"/>
                </a:solidFill>
              </a:endParaRPr>
            </a:p>
          </p:txBody>
        </p:sp>
      </p:grpSp>
      <p:grpSp>
        <p:nvGrpSpPr>
          <p:cNvPr id="23562" name="Group 4">
            <a:extLst>
              <a:ext uri="{FF2B5EF4-FFF2-40B4-BE49-F238E27FC236}">
                <a16:creationId xmlns:a16="http://schemas.microsoft.com/office/drawing/2014/main" id="{F0EA2080-9AB6-D2FC-AA8F-5105E151FDB4}"/>
              </a:ext>
            </a:extLst>
          </p:cNvPr>
          <p:cNvGrpSpPr>
            <a:grpSpLocks/>
          </p:cNvGrpSpPr>
          <p:nvPr/>
        </p:nvGrpSpPr>
        <p:grpSpPr bwMode="auto">
          <a:xfrm>
            <a:off x="4271963" y="2590800"/>
            <a:ext cx="793750" cy="769938"/>
            <a:chOff x="4609" y="1616"/>
            <a:chExt cx="500" cy="485"/>
          </a:xfrm>
        </p:grpSpPr>
        <p:sp>
          <p:nvSpPr>
            <p:cNvPr id="23589" name="Line 5">
              <a:extLst>
                <a:ext uri="{FF2B5EF4-FFF2-40B4-BE49-F238E27FC236}">
                  <a16:creationId xmlns:a16="http://schemas.microsoft.com/office/drawing/2014/main" id="{CD2695AD-248A-8A6B-6019-77DF6AD33A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09" y="1637"/>
              <a:ext cx="239" cy="46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590" name="Group 6">
              <a:extLst>
                <a:ext uri="{FF2B5EF4-FFF2-40B4-BE49-F238E27FC236}">
                  <a16:creationId xmlns:a16="http://schemas.microsoft.com/office/drawing/2014/main" id="{71E89914-D6DE-323B-7C46-8129CB5DA0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25" y="1616"/>
              <a:ext cx="384" cy="327"/>
              <a:chOff x="3600" y="1968"/>
              <a:chExt cx="384" cy="327"/>
            </a:xfrm>
          </p:grpSpPr>
          <p:sp>
            <p:nvSpPr>
              <p:cNvPr id="23591" name="Text Box 7">
                <a:extLst>
                  <a:ext uri="{FF2B5EF4-FFF2-40B4-BE49-F238E27FC236}">
                    <a16:creationId xmlns:a16="http://schemas.microsoft.com/office/drawing/2014/main" id="{DD1D3DE0-A136-AA5C-C069-AE1E03480E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1968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800000"/>
                    </a:solidFill>
                  </a:rPr>
                  <a:t>dr</a:t>
                </a:r>
              </a:p>
            </p:txBody>
          </p:sp>
          <p:sp>
            <p:nvSpPr>
              <p:cNvPr id="23592" name="Line 8">
                <a:extLst>
                  <a:ext uri="{FF2B5EF4-FFF2-40B4-BE49-F238E27FC236}">
                    <a16:creationId xmlns:a16="http://schemas.microsoft.com/office/drawing/2014/main" id="{9C34DA08-36FC-8189-E157-9D9AC2E77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8" y="2032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563" name="Group 10">
            <a:extLst>
              <a:ext uri="{FF2B5EF4-FFF2-40B4-BE49-F238E27FC236}">
                <a16:creationId xmlns:a16="http://schemas.microsoft.com/office/drawing/2014/main" id="{484E1979-44D8-E0EA-C19C-B5F12D8A77A1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286000"/>
            <a:ext cx="3813175" cy="2328863"/>
            <a:chOff x="2590" y="1424"/>
            <a:chExt cx="2402" cy="1467"/>
          </a:xfrm>
        </p:grpSpPr>
        <p:grpSp>
          <p:nvGrpSpPr>
            <p:cNvPr id="23574" name="Group 11">
              <a:extLst>
                <a:ext uri="{FF2B5EF4-FFF2-40B4-BE49-F238E27FC236}">
                  <a16:creationId xmlns:a16="http://schemas.microsoft.com/office/drawing/2014/main" id="{B7FA5ECF-21A8-543D-2791-BEFA5B86C1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3" y="2039"/>
              <a:ext cx="2289" cy="852"/>
              <a:chOff x="2724" y="2034"/>
              <a:chExt cx="2289" cy="852"/>
            </a:xfrm>
          </p:grpSpPr>
          <p:grpSp>
            <p:nvGrpSpPr>
              <p:cNvPr id="23584" name="Group 12">
                <a:extLst>
                  <a:ext uri="{FF2B5EF4-FFF2-40B4-BE49-F238E27FC236}">
                    <a16:creationId xmlns:a16="http://schemas.microsoft.com/office/drawing/2014/main" id="{26B010A7-AA7D-7752-7206-D3E4F70DB8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29" y="2144"/>
                <a:ext cx="384" cy="327"/>
                <a:chOff x="3600" y="2256"/>
                <a:chExt cx="384" cy="327"/>
              </a:xfrm>
            </p:grpSpPr>
            <p:sp>
              <p:nvSpPr>
                <p:cNvPr id="23587" name="Text Box 13">
                  <a:extLst>
                    <a:ext uri="{FF2B5EF4-FFF2-40B4-BE49-F238E27FC236}">
                      <a16:creationId xmlns:a16="http://schemas.microsoft.com/office/drawing/2014/main" id="{1532B5F4-CC3E-5E89-FDA6-FA832B2A831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00" y="2256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3519CA"/>
                      </a:solidFill>
                    </a:rPr>
                    <a:t>r</a:t>
                  </a:r>
                  <a:r>
                    <a:rPr lang="en-US" altLang="en-US" sz="2000" b="0" baseline="-25000">
                      <a:solidFill>
                        <a:srgbClr val="3519CA"/>
                      </a:solidFill>
                    </a:rPr>
                    <a:t>0</a:t>
                  </a:r>
                  <a:endParaRPr lang="en-US" altLang="en-US" sz="2800" b="0" i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588" name="Line 14">
                  <a:extLst>
                    <a:ext uri="{FF2B5EF4-FFF2-40B4-BE49-F238E27FC236}">
                      <a16:creationId xmlns:a16="http://schemas.microsoft.com/office/drawing/2014/main" id="{D2CA7EA0-CB89-2247-DEEF-2F259D5D93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37" y="2352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3519CA"/>
                  </a:solidFill>
                  <a:round/>
                  <a:headEnd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585" name="Line 15">
                <a:extLst>
                  <a:ext uri="{FF2B5EF4-FFF2-40B4-BE49-F238E27FC236}">
                    <a16:creationId xmlns:a16="http://schemas.microsoft.com/office/drawing/2014/main" id="{654E2597-CB4E-2521-A8B2-9E0754E3A1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4" y="2075"/>
                <a:ext cx="2129" cy="811"/>
              </a:xfrm>
              <a:prstGeom prst="line">
                <a:avLst/>
              </a:prstGeom>
              <a:noFill/>
              <a:ln w="28575">
                <a:solidFill>
                  <a:srgbClr val="3519C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6" name="Oval 16">
                <a:extLst>
                  <a:ext uri="{FF2B5EF4-FFF2-40B4-BE49-F238E27FC236}">
                    <a16:creationId xmlns:a16="http://schemas.microsoft.com/office/drawing/2014/main" id="{AA7369F1-1B1A-9281-F3EE-B0D3316630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0" y="2034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575" name="Group 17">
              <a:extLst>
                <a:ext uri="{FF2B5EF4-FFF2-40B4-BE49-F238E27FC236}">
                  <a16:creationId xmlns:a16="http://schemas.microsoft.com/office/drawing/2014/main" id="{46D0F556-D294-620D-566E-6730A04C8A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0" y="1424"/>
              <a:ext cx="2129" cy="1246"/>
              <a:chOff x="2590" y="1424"/>
              <a:chExt cx="2129" cy="1246"/>
            </a:xfrm>
          </p:grpSpPr>
          <p:sp>
            <p:nvSpPr>
              <p:cNvPr id="23579" name="Oval 18">
                <a:extLst>
                  <a:ext uri="{FF2B5EF4-FFF2-40B4-BE49-F238E27FC236}">
                    <a16:creationId xmlns:a16="http://schemas.microsoft.com/office/drawing/2014/main" id="{D60D40BF-66AF-8F8C-6F80-756AB2F6B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584"/>
                <a:ext cx="96" cy="96"/>
              </a:xfrm>
              <a:prstGeom prst="ellipse">
                <a:avLst/>
              </a:prstGeom>
              <a:solidFill>
                <a:srgbClr val="3519C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3580" name="Group 19">
                <a:extLst>
                  <a:ext uri="{FF2B5EF4-FFF2-40B4-BE49-F238E27FC236}">
                    <a16:creationId xmlns:a16="http://schemas.microsoft.com/office/drawing/2014/main" id="{5D15BAE6-7F95-ECB1-8FB8-4AB15B23EE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53" y="1424"/>
                <a:ext cx="384" cy="327"/>
                <a:chOff x="4416" y="2352"/>
                <a:chExt cx="384" cy="327"/>
              </a:xfrm>
            </p:grpSpPr>
            <p:sp>
              <p:nvSpPr>
                <p:cNvPr id="23582" name="Text Box 20">
                  <a:extLst>
                    <a:ext uri="{FF2B5EF4-FFF2-40B4-BE49-F238E27FC236}">
                      <a16:creationId xmlns:a16="http://schemas.microsoft.com/office/drawing/2014/main" id="{D96DFD5C-C8F4-4EAC-93F7-9E0884E50E9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16" y="2352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3519CA"/>
                      </a:solidFill>
                    </a:rPr>
                    <a:t>r</a:t>
                  </a:r>
                  <a:r>
                    <a:rPr lang="en-US" altLang="en-US" sz="2800" b="0" i="1" baseline="-25000">
                      <a:solidFill>
                        <a:srgbClr val="3519CA"/>
                      </a:solidFill>
                    </a:rPr>
                    <a:t>d</a:t>
                  </a:r>
                  <a:r>
                    <a:rPr lang="en-US" altLang="en-US" sz="2400" b="0" i="1" baseline="-25000">
                      <a:solidFill>
                        <a:srgbClr val="3519CA"/>
                      </a:solidFill>
                    </a:rPr>
                    <a:t>t</a:t>
                  </a:r>
                  <a:endParaRPr lang="en-US" altLang="en-US" sz="2800" b="0" i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583" name="Line 21">
                  <a:extLst>
                    <a:ext uri="{FF2B5EF4-FFF2-40B4-BE49-F238E27FC236}">
                      <a16:creationId xmlns:a16="http://schemas.microsoft.com/office/drawing/2014/main" id="{115E76BA-7602-0B60-2DE8-FA49B28C08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43" y="2423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3519CA"/>
                  </a:solidFill>
                  <a:round/>
                  <a:headEnd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3581" name="Line 22">
                <a:extLst>
                  <a:ext uri="{FF2B5EF4-FFF2-40B4-BE49-F238E27FC236}">
                    <a16:creationId xmlns:a16="http://schemas.microsoft.com/office/drawing/2014/main" id="{A44E5C2C-63C9-A625-F4AC-F13EFC1B14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0845779" flipV="1">
                <a:off x="2590" y="1859"/>
                <a:ext cx="2129" cy="811"/>
              </a:xfrm>
              <a:prstGeom prst="line">
                <a:avLst/>
              </a:prstGeom>
              <a:noFill/>
              <a:ln w="28575">
                <a:solidFill>
                  <a:srgbClr val="3519C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576" name="Group 23">
              <a:extLst>
                <a:ext uri="{FF2B5EF4-FFF2-40B4-BE49-F238E27FC236}">
                  <a16:creationId xmlns:a16="http://schemas.microsoft.com/office/drawing/2014/main" id="{5C5F08DF-BFB3-0E94-07B5-363571A506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9" y="2096"/>
              <a:ext cx="400" cy="344"/>
              <a:chOff x="3749" y="2096"/>
              <a:chExt cx="400" cy="344"/>
            </a:xfrm>
          </p:grpSpPr>
          <p:sp>
            <p:nvSpPr>
              <p:cNvPr id="23577" name="Freeform 27">
                <a:extLst>
                  <a:ext uri="{FF2B5EF4-FFF2-40B4-BE49-F238E27FC236}">
                    <a16:creationId xmlns:a16="http://schemas.microsoft.com/office/drawing/2014/main" id="{F28334FA-BDD7-4AF4-CD16-C377C1936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212"/>
                <a:ext cx="116" cy="228"/>
              </a:xfrm>
              <a:custGeom>
                <a:avLst/>
                <a:gdLst>
                  <a:gd name="T0" fmla="*/ 116 w 116"/>
                  <a:gd name="T1" fmla="*/ 228 h 228"/>
                  <a:gd name="T2" fmla="*/ 0 w 116"/>
                  <a:gd name="T3" fmla="*/ 0 h 228"/>
                  <a:gd name="T4" fmla="*/ 0 60000 65536"/>
                  <a:gd name="T5" fmla="*/ 0 60000 65536"/>
                  <a:gd name="T6" fmla="*/ 0 w 116"/>
                  <a:gd name="T7" fmla="*/ 0 h 228"/>
                  <a:gd name="T8" fmla="*/ 116 w 116"/>
                  <a:gd name="T9" fmla="*/ 228 h 2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6" h="228">
                    <a:moveTo>
                      <a:pt x="116" y="228"/>
                    </a:moveTo>
                    <a:cubicBezTo>
                      <a:pt x="100" y="156"/>
                      <a:pt x="32" y="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Text Box 28">
                <a:extLst>
                  <a:ext uri="{FF2B5EF4-FFF2-40B4-BE49-F238E27FC236}">
                    <a16:creationId xmlns:a16="http://schemas.microsoft.com/office/drawing/2014/main" id="{E9151927-BDD5-B8D2-674D-857793B9E6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5" y="2096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chemeClr val="tx1"/>
                    </a:solidFill>
                  </a:rPr>
                  <a:t>d</a:t>
                </a:r>
                <a:r>
                  <a:rPr lang="en-US" altLang="en-US" sz="2800" b="0" i="1">
                    <a:solidFill>
                      <a:schemeClr val="tx1"/>
                    </a:solidFill>
                    <a:latin typeface="Symbol" panose="05050102010706020507" pitchFamily="18" charset="2"/>
                  </a:rPr>
                  <a:t>q</a:t>
                </a:r>
                <a:endParaRPr lang="en-US" altLang="en-US" sz="2800" b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" name="Group 75">
            <a:extLst>
              <a:ext uri="{FF2B5EF4-FFF2-40B4-BE49-F238E27FC236}">
                <a16:creationId xmlns:a16="http://schemas.microsoft.com/office/drawing/2014/main" id="{F5B383D7-89FA-F67C-2668-5627D01B1FC4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648200"/>
            <a:ext cx="1752600" cy="1066800"/>
            <a:chOff x="3581400" y="4648200"/>
            <a:chExt cx="1752600" cy="1066800"/>
          </a:xfrm>
        </p:grpSpPr>
        <p:grpSp>
          <p:nvGrpSpPr>
            <p:cNvPr id="23565" name="Group 74">
              <a:extLst>
                <a:ext uri="{FF2B5EF4-FFF2-40B4-BE49-F238E27FC236}">
                  <a16:creationId xmlns:a16="http://schemas.microsoft.com/office/drawing/2014/main" id="{8E930E3B-6B46-70BA-C35D-4D62126D5B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1400" y="4648200"/>
              <a:ext cx="762000" cy="1066800"/>
              <a:chOff x="1828800" y="4495800"/>
              <a:chExt cx="762000" cy="1066800"/>
            </a:xfrm>
          </p:grpSpPr>
          <p:sp>
            <p:nvSpPr>
              <p:cNvPr id="66" name="Rectangle 3">
                <a:extLst>
                  <a:ext uri="{FF2B5EF4-FFF2-40B4-BE49-F238E27FC236}">
                    <a16:creationId xmlns:a16="http://schemas.microsoft.com/office/drawing/2014/main" id="{A716B08E-CDB0-4F69-3A0E-8DE2588C10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8800" y="4495800"/>
                <a:ext cx="7620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 err="1">
                    <a:solidFill>
                      <a:srgbClr val="3519CA"/>
                    </a:solidFill>
                    <a:latin typeface="+mn-lt"/>
                  </a:rPr>
                  <a:t>dv</a:t>
                </a:r>
                <a:endParaRPr lang="en-US" sz="3200" b="0" i="1" kern="0" dirty="0">
                  <a:solidFill>
                    <a:srgbClr val="3519CA"/>
                  </a:solidFill>
                  <a:latin typeface="+mn-lt"/>
                </a:endParaRPr>
              </a:p>
            </p:txBody>
          </p:sp>
          <p:sp>
            <p:nvSpPr>
              <p:cNvPr id="67" name="Rectangle 3">
                <a:extLst>
                  <a:ext uri="{FF2B5EF4-FFF2-40B4-BE49-F238E27FC236}">
                    <a16:creationId xmlns:a16="http://schemas.microsoft.com/office/drawing/2014/main" id="{8F112251-836A-6434-B0CF-9586E826C7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4876800"/>
                <a:ext cx="4572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rgbClr val="008901"/>
                    </a:solidFill>
                    <a:latin typeface="+mn-lt"/>
                  </a:rPr>
                  <a:t>v</a:t>
                </a:r>
              </a:p>
            </p:txBody>
          </p:sp>
          <p:cxnSp>
            <p:nvCxnSpPr>
              <p:cNvPr id="23573" name="Straight Connector 68">
                <a:extLst>
                  <a:ext uri="{FF2B5EF4-FFF2-40B4-BE49-F238E27FC236}">
                    <a16:creationId xmlns:a16="http://schemas.microsoft.com/office/drawing/2014/main" id="{723B891F-E5CB-FF56-0C8B-81D4187657E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43100" y="5029200"/>
                <a:ext cx="5334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3566" name="Group 73">
              <a:extLst>
                <a:ext uri="{FF2B5EF4-FFF2-40B4-BE49-F238E27FC236}">
                  <a16:creationId xmlns:a16="http://schemas.microsoft.com/office/drawing/2014/main" id="{8816B003-E7CE-7D3F-6F3A-53015B8A4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4648200"/>
              <a:ext cx="762000" cy="1066800"/>
              <a:chOff x="2819400" y="4495800"/>
              <a:chExt cx="762000" cy="1066800"/>
            </a:xfrm>
          </p:grpSpPr>
          <p:sp>
            <p:nvSpPr>
              <p:cNvPr id="70" name="Rectangle 3">
                <a:extLst>
                  <a:ext uri="{FF2B5EF4-FFF2-40B4-BE49-F238E27FC236}">
                    <a16:creationId xmlns:a16="http://schemas.microsoft.com/office/drawing/2014/main" id="{5A6F98C3-F468-3704-A600-251394FA2F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19400" y="4495800"/>
                <a:ext cx="7620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 err="1">
                    <a:solidFill>
                      <a:srgbClr val="800000"/>
                    </a:solidFill>
                    <a:latin typeface="+mn-lt"/>
                  </a:rPr>
                  <a:t>dr</a:t>
                </a:r>
                <a:endParaRPr lang="en-US" sz="3200" b="0" i="1" kern="0" dirty="0">
                  <a:solidFill>
                    <a:srgbClr val="800000"/>
                  </a:solidFill>
                  <a:latin typeface="+mn-lt"/>
                </a:endParaRPr>
              </a:p>
            </p:txBody>
          </p:sp>
          <p:sp>
            <p:nvSpPr>
              <p:cNvPr id="71" name="Rectangle 3">
                <a:extLst>
                  <a:ext uri="{FF2B5EF4-FFF2-40B4-BE49-F238E27FC236}">
                    <a16:creationId xmlns:a16="http://schemas.microsoft.com/office/drawing/2014/main" id="{356307D1-FBC3-937E-A682-0EA688A14B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1800" y="4876800"/>
                <a:ext cx="4572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rgbClr val="3519CA"/>
                    </a:solidFill>
                    <a:latin typeface="+mn-lt"/>
                  </a:rPr>
                  <a:t>r</a:t>
                </a:r>
              </a:p>
            </p:txBody>
          </p:sp>
          <p:cxnSp>
            <p:nvCxnSpPr>
              <p:cNvPr id="23570" name="Straight Connector 71">
                <a:extLst>
                  <a:ext uri="{FF2B5EF4-FFF2-40B4-BE49-F238E27FC236}">
                    <a16:creationId xmlns:a16="http://schemas.microsoft.com/office/drawing/2014/main" id="{03BE2F0D-08DD-A78D-B964-22035176261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33700" y="5029200"/>
                <a:ext cx="5334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3" name="Rectangle 3">
              <a:extLst>
                <a:ext uri="{FF2B5EF4-FFF2-40B4-BE49-F238E27FC236}">
                  <a16:creationId xmlns:a16="http://schemas.microsoft.com/office/drawing/2014/main" id="{B2CACDAC-FCF8-C1B6-4545-22229DEF7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200" y="48768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kern="0" dirty="0">
                  <a:solidFill>
                    <a:srgbClr val="003366"/>
                  </a:solidFill>
                  <a:latin typeface="+mn-lt"/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5F23B08-4486-470C-A4A2-0AB30DC35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/>
              <a:t>Circling Velocity and </a:t>
            </a:r>
            <a:r>
              <a:rPr lang="en-US" altLang="en-US" sz="4200">
                <a:solidFill>
                  <a:srgbClr val="3519CA"/>
                </a:solidFill>
              </a:rPr>
              <a:t>Acceleration</a:t>
            </a:r>
            <a:endParaRPr lang="en-US" altLang="en-US"/>
          </a:p>
        </p:txBody>
      </p:sp>
      <p:grpSp>
        <p:nvGrpSpPr>
          <p:cNvPr id="25603" name="Group 75">
            <a:extLst>
              <a:ext uri="{FF2B5EF4-FFF2-40B4-BE49-F238E27FC236}">
                <a16:creationId xmlns:a16="http://schemas.microsoft.com/office/drawing/2014/main" id="{A7942D4C-B45E-71EC-1EDA-88645F6D152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1600200"/>
            <a:ext cx="1752600" cy="1066800"/>
            <a:chOff x="3581400" y="4648200"/>
            <a:chExt cx="1752600" cy="1066800"/>
          </a:xfrm>
        </p:grpSpPr>
        <p:grpSp>
          <p:nvGrpSpPr>
            <p:cNvPr id="25641" name="Group 74">
              <a:extLst>
                <a:ext uri="{FF2B5EF4-FFF2-40B4-BE49-F238E27FC236}">
                  <a16:creationId xmlns:a16="http://schemas.microsoft.com/office/drawing/2014/main" id="{8CCE88EC-58E9-E1D3-3051-5EBB819314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1400" y="4648200"/>
              <a:ext cx="762000" cy="1066800"/>
              <a:chOff x="1828800" y="4495800"/>
              <a:chExt cx="762000" cy="1066800"/>
            </a:xfrm>
          </p:grpSpPr>
          <p:sp>
            <p:nvSpPr>
              <p:cNvPr id="66" name="Rectangle 3">
                <a:extLst>
                  <a:ext uri="{FF2B5EF4-FFF2-40B4-BE49-F238E27FC236}">
                    <a16:creationId xmlns:a16="http://schemas.microsoft.com/office/drawing/2014/main" id="{AEAD66BE-C59C-0C4D-A133-3EB51D1C89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8800" y="4495800"/>
                <a:ext cx="7620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 err="1">
                    <a:solidFill>
                      <a:schemeClr val="tx2"/>
                    </a:solidFill>
                    <a:latin typeface="+mn-lt"/>
                  </a:rPr>
                  <a:t>dv</a:t>
                </a:r>
                <a:endParaRPr lang="en-US" sz="3200" b="0" i="1" kern="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67" name="Rectangle 3">
                <a:extLst>
                  <a:ext uri="{FF2B5EF4-FFF2-40B4-BE49-F238E27FC236}">
                    <a16:creationId xmlns:a16="http://schemas.microsoft.com/office/drawing/2014/main" id="{EF8B112E-D8C8-8EFE-63B9-3C7ED1FBC8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4876800"/>
                <a:ext cx="4572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chemeClr val="tx2"/>
                    </a:solidFill>
                    <a:latin typeface="+mn-lt"/>
                  </a:rPr>
                  <a:t>v</a:t>
                </a:r>
              </a:p>
            </p:txBody>
          </p:sp>
          <p:cxnSp>
            <p:nvCxnSpPr>
              <p:cNvPr id="25649" name="Straight Connector 68">
                <a:extLst>
                  <a:ext uri="{FF2B5EF4-FFF2-40B4-BE49-F238E27FC236}">
                    <a16:creationId xmlns:a16="http://schemas.microsoft.com/office/drawing/2014/main" id="{ABCDC0AD-2A40-235E-E884-B84922383C9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943100" y="5029200"/>
                <a:ext cx="5334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42" name="Group 73">
              <a:extLst>
                <a:ext uri="{FF2B5EF4-FFF2-40B4-BE49-F238E27FC236}">
                  <a16:creationId xmlns:a16="http://schemas.microsoft.com/office/drawing/2014/main" id="{B29F26E9-1F2A-31F3-F3BD-DA9AEB3D32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00" y="4648200"/>
              <a:ext cx="762000" cy="1066800"/>
              <a:chOff x="2819400" y="4495800"/>
              <a:chExt cx="762000" cy="1066800"/>
            </a:xfrm>
          </p:grpSpPr>
          <p:sp>
            <p:nvSpPr>
              <p:cNvPr id="70" name="Rectangle 3">
                <a:extLst>
                  <a:ext uri="{FF2B5EF4-FFF2-40B4-BE49-F238E27FC236}">
                    <a16:creationId xmlns:a16="http://schemas.microsoft.com/office/drawing/2014/main" id="{89A030FA-22AC-777D-F1D5-8D0C61F7C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19400" y="4495800"/>
                <a:ext cx="7620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 err="1">
                    <a:solidFill>
                      <a:schemeClr val="tx2"/>
                    </a:solidFill>
                    <a:latin typeface="+mn-lt"/>
                  </a:rPr>
                  <a:t>dr</a:t>
                </a:r>
                <a:endParaRPr lang="en-US" sz="3200" b="0" i="1" kern="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71" name="Rectangle 3">
                <a:extLst>
                  <a:ext uri="{FF2B5EF4-FFF2-40B4-BE49-F238E27FC236}">
                    <a16:creationId xmlns:a16="http://schemas.microsoft.com/office/drawing/2014/main" id="{FBF3720D-207F-E79E-451E-628031E941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1800" y="4876800"/>
                <a:ext cx="4572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>
                  <a:spcBef>
                    <a:spcPct val="20000"/>
                  </a:spcBef>
                  <a:defRPr/>
                </a:pPr>
                <a:r>
                  <a:rPr lang="en-US" sz="3200" b="0" i="1" kern="0" dirty="0">
                    <a:solidFill>
                      <a:schemeClr val="tx2"/>
                    </a:solidFill>
                    <a:latin typeface="+mn-lt"/>
                  </a:rPr>
                  <a:t>r</a:t>
                </a:r>
              </a:p>
            </p:txBody>
          </p:sp>
          <p:cxnSp>
            <p:nvCxnSpPr>
              <p:cNvPr id="25646" name="Straight Connector 71">
                <a:extLst>
                  <a:ext uri="{FF2B5EF4-FFF2-40B4-BE49-F238E27FC236}">
                    <a16:creationId xmlns:a16="http://schemas.microsoft.com/office/drawing/2014/main" id="{3962AFFE-ED8C-6A3F-1BD5-5EB56E556D1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33700" y="5029200"/>
                <a:ext cx="533400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3" name="Rectangle 3">
              <a:extLst>
                <a:ext uri="{FF2B5EF4-FFF2-40B4-BE49-F238E27FC236}">
                  <a16:creationId xmlns:a16="http://schemas.microsoft.com/office/drawing/2014/main" id="{F1178CB8-D8D4-9AB5-DCA4-FEB96BB33A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200" y="48768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kern="0" dirty="0">
                  <a:solidFill>
                    <a:srgbClr val="003366"/>
                  </a:solidFill>
                  <a:latin typeface="+mn-lt"/>
                </a:rPr>
                <a:t>=</a:t>
              </a:r>
            </a:p>
          </p:txBody>
        </p:sp>
      </p:grpSp>
      <p:grpSp>
        <p:nvGrpSpPr>
          <p:cNvPr id="5" name="Group 114">
            <a:extLst>
              <a:ext uri="{FF2B5EF4-FFF2-40B4-BE49-F238E27FC236}">
                <a16:creationId xmlns:a16="http://schemas.microsoft.com/office/drawing/2014/main" id="{6DCDE625-3ED5-FA4E-E2FE-700AE0DC4C7A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590800"/>
            <a:ext cx="1447800" cy="1143000"/>
            <a:chOff x="990600" y="2590800"/>
            <a:chExt cx="1447800" cy="1143000"/>
          </a:xfrm>
        </p:grpSpPr>
        <p:sp>
          <p:nvSpPr>
            <p:cNvPr id="84" name="Rectangle 3">
              <a:extLst>
                <a:ext uri="{FF2B5EF4-FFF2-40B4-BE49-F238E27FC236}">
                  <a16:creationId xmlns:a16="http://schemas.microsoft.com/office/drawing/2014/main" id="{D126CD6D-77CB-1D29-DBA9-98249B5F29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259080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accent2"/>
                  </a:solidFill>
                  <a:latin typeface="+mn-lt"/>
                </a:rPr>
                <a:t>dv</a:t>
              </a:r>
              <a:endParaRPr lang="en-US" sz="3200" b="0" i="1" kern="0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85" name="Rectangle 3">
              <a:extLst>
                <a:ext uri="{FF2B5EF4-FFF2-40B4-BE49-F238E27FC236}">
                  <a16:creationId xmlns:a16="http://schemas.microsoft.com/office/drawing/2014/main" id="{4AF3887E-4DB2-E4AE-F6B6-9D0D23755F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accent2"/>
                  </a:solidFill>
                  <a:latin typeface="+mn-lt"/>
                </a:rPr>
                <a:t>dt</a:t>
              </a:r>
              <a:endParaRPr lang="en-US" sz="3200" b="0" i="1" kern="0" dirty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25639" name="Straight Connector 85">
              <a:extLst>
                <a:ext uri="{FF2B5EF4-FFF2-40B4-BE49-F238E27FC236}">
                  <a16:creationId xmlns:a16="http://schemas.microsoft.com/office/drawing/2014/main" id="{2C5A339A-46C9-C8CB-2089-A33DAAC29C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04900" y="3124200"/>
              <a:ext cx="5334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Rectangle 3">
              <a:extLst>
                <a:ext uri="{FF2B5EF4-FFF2-40B4-BE49-F238E27FC236}">
                  <a16:creationId xmlns:a16="http://schemas.microsoft.com/office/drawing/2014/main" id="{57A9CC7C-8A3B-D5A1-07C7-E4F947B0C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2819400"/>
              <a:ext cx="762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defRPr/>
              </a:pPr>
              <a:r>
                <a:rPr lang="en-US" sz="3200" b="0" kern="0" dirty="0">
                  <a:latin typeface="+mn-lt"/>
                </a:rPr>
                <a:t>=</a:t>
              </a:r>
              <a:r>
                <a:rPr lang="en-US" sz="3200" b="0" kern="0" dirty="0">
                  <a:solidFill>
                    <a:schemeClr val="accent2"/>
                  </a:solidFill>
                  <a:latin typeface="+mn-lt"/>
                </a:rPr>
                <a:t> </a:t>
              </a:r>
              <a:r>
                <a:rPr lang="en-US" sz="3200" b="0" i="1" kern="0" dirty="0">
                  <a:solidFill>
                    <a:schemeClr val="accent2"/>
                  </a:solidFill>
                  <a:latin typeface="+mn-lt"/>
                </a:rPr>
                <a:t>a</a:t>
              </a:r>
            </a:p>
          </p:txBody>
        </p:sp>
      </p:grpSp>
      <p:grpSp>
        <p:nvGrpSpPr>
          <p:cNvPr id="6" name="Group 113">
            <a:extLst>
              <a:ext uri="{FF2B5EF4-FFF2-40B4-BE49-F238E27FC236}">
                <a16:creationId xmlns:a16="http://schemas.microsoft.com/office/drawing/2014/main" id="{8D42A713-913D-E3DC-50F5-3A8319DF733E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2590800"/>
            <a:ext cx="1371600" cy="1143000"/>
            <a:chOff x="6477000" y="2590800"/>
            <a:chExt cx="1371600" cy="1143000"/>
          </a:xfrm>
        </p:grpSpPr>
        <p:sp>
          <p:nvSpPr>
            <p:cNvPr id="87" name="Rectangle 3">
              <a:extLst>
                <a:ext uri="{FF2B5EF4-FFF2-40B4-BE49-F238E27FC236}">
                  <a16:creationId xmlns:a16="http://schemas.microsoft.com/office/drawing/2014/main" id="{F9C84413-185C-D64A-A93F-7DDE8FB460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259080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accent2"/>
                  </a:solidFill>
                  <a:latin typeface="+mn-lt"/>
                </a:rPr>
                <a:t>dr</a:t>
              </a:r>
              <a:endParaRPr lang="en-US" sz="3200" b="0" i="1" kern="0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88" name="Rectangle 3">
              <a:extLst>
                <a:ext uri="{FF2B5EF4-FFF2-40B4-BE49-F238E27FC236}">
                  <a16:creationId xmlns:a16="http://schemas.microsoft.com/office/drawing/2014/main" id="{2AB1AC4A-F887-4593-B5E6-9037434A75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51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accent2"/>
                  </a:solidFill>
                  <a:latin typeface="+mn-lt"/>
                </a:rPr>
                <a:t>dt</a:t>
              </a:r>
              <a:endParaRPr lang="en-US" sz="3200" b="0" i="1" kern="0" dirty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25635" name="Straight Connector 88">
              <a:extLst>
                <a:ext uri="{FF2B5EF4-FFF2-40B4-BE49-F238E27FC236}">
                  <a16:creationId xmlns:a16="http://schemas.microsoft.com/office/drawing/2014/main" id="{14E3E4EC-762E-5C47-083D-6ED3EFDD02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591300" y="3124200"/>
              <a:ext cx="5334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Rectangle 3">
              <a:extLst>
                <a:ext uri="{FF2B5EF4-FFF2-40B4-BE49-F238E27FC236}">
                  <a16:creationId xmlns:a16="http://schemas.microsoft.com/office/drawing/2014/main" id="{5F23D5EA-5407-6FAE-B934-0EEB0B9B3A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6600" y="2819400"/>
              <a:ext cx="762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defRPr/>
              </a:pPr>
              <a:r>
                <a:rPr lang="en-US" sz="3200" b="0" kern="0" dirty="0">
                  <a:latin typeface="+mn-lt"/>
                </a:rPr>
                <a:t>=</a:t>
              </a:r>
              <a:r>
                <a:rPr lang="en-US" sz="3200" b="0" kern="0" dirty="0">
                  <a:solidFill>
                    <a:schemeClr val="accent2"/>
                  </a:solidFill>
                  <a:latin typeface="+mn-lt"/>
                </a:rPr>
                <a:t> </a:t>
              </a:r>
              <a:r>
                <a:rPr lang="en-US" sz="3200" b="0" i="1" kern="0" dirty="0">
                  <a:solidFill>
                    <a:schemeClr val="accent2"/>
                  </a:solidFill>
                  <a:latin typeface="+mn-lt"/>
                </a:rPr>
                <a:t>v</a:t>
              </a:r>
            </a:p>
          </p:txBody>
        </p:sp>
      </p:grpSp>
      <p:grpSp>
        <p:nvGrpSpPr>
          <p:cNvPr id="7" name="Group 115">
            <a:extLst>
              <a:ext uri="{FF2B5EF4-FFF2-40B4-BE49-F238E27FC236}">
                <a16:creationId xmlns:a16="http://schemas.microsoft.com/office/drawing/2014/main" id="{AF7D2641-05B3-3D2A-4DA5-870279D853A2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2590800"/>
            <a:ext cx="2590800" cy="1143000"/>
            <a:chOff x="2971800" y="2590800"/>
            <a:chExt cx="2590800" cy="1143000"/>
          </a:xfrm>
        </p:grpSpPr>
        <p:sp>
          <p:nvSpPr>
            <p:cNvPr id="75" name="Rectangle 3">
              <a:extLst>
                <a:ext uri="{FF2B5EF4-FFF2-40B4-BE49-F238E27FC236}">
                  <a16:creationId xmlns:a16="http://schemas.microsoft.com/office/drawing/2014/main" id="{3EFCC83E-DBF8-F6F8-64A8-9C7A47E04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259080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tx2"/>
                  </a:solidFill>
                  <a:latin typeface="+mn-lt"/>
                </a:rPr>
                <a:t>dv</a:t>
              </a:r>
              <a:endParaRPr lang="en-US" sz="3200" b="0" i="1" kern="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6" name="Rectangle 3">
              <a:extLst>
                <a:ext uri="{FF2B5EF4-FFF2-40B4-BE49-F238E27FC236}">
                  <a16:creationId xmlns:a16="http://schemas.microsoft.com/office/drawing/2014/main" id="{438A14E8-A980-AC47-5F51-0949FD9F6B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99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accent2"/>
                  </a:solidFill>
                  <a:latin typeface="+mn-lt"/>
                </a:rPr>
                <a:t>dt</a:t>
              </a:r>
              <a:endParaRPr lang="en-US" sz="3200" b="0" i="1" kern="0" dirty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25622" name="Straight Connector 76">
              <a:extLst>
                <a:ext uri="{FF2B5EF4-FFF2-40B4-BE49-F238E27FC236}">
                  <a16:creationId xmlns:a16="http://schemas.microsoft.com/office/drawing/2014/main" id="{986A4ECD-CB99-CA7C-613A-7FFA3BE6574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86100" y="3124200"/>
              <a:ext cx="5334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" name="Rectangle 3">
              <a:extLst>
                <a:ext uri="{FF2B5EF4-FFF2-40B4-BE49-F238E27FC236}">
                  <a16:creationId xmlns:a16="http://schemas.microsoft.com/office/drawing/2014/main" id="{E2F9EB22-5322-AE6D-3900-C34C4F153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1500" y="259080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tx2"/>
                  </a:solidFill>
                  <a:latin typeface="+mn-lt"/>
                </a:rPr>
                <a:t>dr</a:t>
              </a:r>
              <a:endParaRPr lang="en-US" sz="3200" b="0" i="1" kern="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68" name="Rectangle 3">
              <a:extLst>
                <a:ext uri="{FF2B5EF4-FFF2-40B4-BE49-F238E27FC236}">
                  <a16:creationId xmlns:a16="http://schemas.microsoft.com/office/drawing/2014/main" id="{B8B461A7-7F0B-C175-23B0-8CEB49BEE6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9600" y="3048000"/>
              <a:ext cx="6858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 err="1">
                  <a:solidFill>
                    <a:schemeClr val="accent2"/>
                  </a:solidFill>
                  <a:latin typeface="+mn-lt"/>
                </a:rPr>
                <a:t>dt</a:t>
              </a:r>
              <a:endParaRPr lang="en-US" sz="3200" b="0" i="1" kern="0" dirty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25625" name="Straight Connector 73">
              <a:extLst>
                <a:ext uri="{FF2B5EF4-FFF2-40B4-BE49-F238E27FC236}">
                  <a16:creationId xmlns:a16="http://schemas.microsoft.com/office/drawing/2014/main" id="{D3E63A05-FF5B-DEE3-4713-C2DC963C36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95800" y="3124200"/>
              <a:ext cx="5334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Rectangle 3">
              <a:extLst>
                <a:ext uri="{FF2B5EF4-FFF2-40B4-BE49-F238E27FC236}">
                  <a16:creationId xmlns:a16="http://schemas.microsoft.com/office/drawing/2014/main" id="{6F0D837F-0C06-6559-6B5E-57AA56B1F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kern="0" dirty="0">
                  <a:solidFill>
                    <a:srgbClr val="003366"/>
                  </a:solidFill>
                  <a:latin typeface="+mn-lt"/>
                </a:rPr>
                <a:t>=</a:t>
              </a:r>
            </a:p>
          </p:txBody>
        </p:sp>
        <p:sp>
          <p:nvSpPr>
            <p:cNvPr id="78" name="Rectangle 3">
              <a:extLst>
                <a:ext uri="{FF2B5EF4-FFF2-40B4-BE49-F238E27FC236}">
                  <a16:creationId xmlns:a16="http://schemas.microsoft.com/office/drawing/2014/main" id="{CC8809A6-7544-C3BF-FE87-CC079C2BD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25908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kern="0" dirty="0">
                  <a:solidFill>
                    <a:schemeClr val="tx2"/>
                  </a:solidFill>
                  <a:latin typeface="+mn-lt"/>
                </a:rPr>
                <a:t>1</a:t>
              </a:r>
            </a:p>
          </p:txBody>
        </p:sp>
        <p:sp>
          <p:nvSpPr>
            <p:cNvPr id="79" name="Rectangle 3">
              <a:extLst>
                <a:ext uri="{FF2B5EF4-FFF2-40B4-BE49-F238E27FC236}">
                  <a16:creationId xmlns:a16="http://schemas.microsoft.com/office/drawing/2014/main" id="{93672ECB-BBE5-F0F7-F91B-820FC7BEC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29718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tx2"/>
                  </a:solidFill>
                  <a:latin typeface="+mn-lt"/>
                </a:rPr>
                <a:t>v</a:t>
              </a:r>
            </a:p>
          </p:txBody>
        </p:sp>
        <p:cxnSp>
          <p:nvCxnSpPr>
            <p:cNvPr id="25629" name="Straight Connector 79">
              <a:extLst>
                <a:ext uri="{FF2B5EF4-FFF2-40B4-BE49-F238E27FC236}">
                  <a16:creationId xmlns:a16="http://schemas.microsoft.com/office/drawing/2014/main" id="{DE6B89B2-96E8-1ACA-F7BB-46B49A90FD7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14750" y="3124200"/>
              <a:ext cx="3429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Rectangle 3">
              <a:extLst>
                <a:ext uri="{FF2B5EF4-FFF2-40B4-BE49-F238E27FC236}">
                  <a16:creationId xmlns:a16="http://schemas.microsoft.com/office/drawing/2014/main" id="{D2939F1D-8557-EEFE-50E1-2D9843057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25908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kern="0" dirty="0">
                  <a:solidFill>
                    <a:schemeClr val="tx2"/>
                  </a:solidFill>
                  <a:latin typeface="+mn-lt"/>
                </a:rPr>
                <a:t>1</a:t>
              </a:r>
            </a:p>
          </p:txBody>
        </p:sp>
        <p:sp>
          <p:nvSpPr>
            <p:cNvPr id="82" name="Rectangle 3">
              <a:extLst>
                <a:ext uri="{FF2B5EF4-FFF2-40B4-BE49-F238E27FC236}">
                  <a16:creationId xmlns:a16="http://schemas.microsoft.com/office/drawing/2014/main" id="{71C60D77-DBEF-16FF-038B-D4AAAE44F9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29718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tx2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25632" name="Straight Connector 92">
              <a:extLst>
                <a:ext uri="{FF2B5EF4-FFF2-40B4-BE49-F238E27FC236}">
                  <a16:creationId xmlns:a16="http://schemas.microsoft.com/office/drawing/2014/main" id="{F5BDAD96-DE4D-D976-D7AB-A4FB8E2A3D4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162550" y="3124200"/>
              <a:ext cx="3429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117">
            <a:extLst>
              <a:ext uri="{FF2B5EF4-FFF2-40B4-BE49-F238E27FC236}">
                <a16:creationId xmlns:a16="http://schemas.microsoft.com/office/drawing/2014/main" id="{C0655FCC-89E9-A6B7-8646-AE1C26827184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581400"/>
            <a:ext cx="1295400" cy="1066800"/>
            <a:chOff x="3657600" y="3581400"/>
            <a:chExt cx="1295400" cy="1066800"/>
          </a:xfrm>
        </p:grpSpPr>
        <p:sp>
          <p:nvSpPr>
            <p:cNvPr id="100" name="Rectangle 3">
              <a:extLst>
                <a:ext uri="{FF2B5EF4-FFF2-40B4-BE49-F238E27FC236}">
                  <a16:creationId xmlns:a16="http://schemas.microsoft.com/office/drawing/2014/main" id="{75C6C4E1-27E2-DFB9-3611-E46061801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38100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kern="0" dirty="0">
                  <a:solidFill>
                    <a:srgbClr val="003366"/>
                  </a:solidFill>
                  <a:latin typeface="+mn-lt"/>
                </a:rPr>
                <a:t>=</a:t>
              </a:r>
            </a:p>
          </p:txBody>
        </p:sp>
        <p:sp>
          <p:nvSpPr>
            <p:cNvPr id="101" name="Rectangle 3">
              <a:extLst>
                <a:ext uri="{FF2B5EF4-FFF2-40B4-BE49-F238E27FC236}">
                  <a16:creationId xmlns:a16="http://schemas.microsoft.com/office/drawing/2014/main" id="{8FDCBDF1-BBAB-50B3-857B-54DBFACE2A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35814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accent2"/>
                  </a:solidFill>
                  <a:latin typeface="+mn-lt"/>
                </a:rPr>
                <a:t>a</a:t>
              </a:r>
            </a:p>
          </p:txBody>
        </p:sp>
        <p:sp>
          <p:nvSpPr>
            <p:cNvPr id="102" name="Rectangle 3">
              <a:extLst>
                <a:ext uri="{FF2B5EF4-FFF2-40B4-BE49-F238E27FC236}">
                  <a16:creationId xmlns:a16="http://schemas.microsoft.com/office/drawing/2014/main" id="{692FF6F6-DF13-9ED2-4597-D003C49A8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39624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tx2"/>
                  </a:solidFill>
                  <a:latin typeface="+mn-lt"/>
                </a:rPr>
                <a:t>v</a:t>
              </a:r>
            </a:p>
          </p:txBody>
        </p:sp>
        <p:cxnSp>
          <p:nvCxnSpPr>
            <p:cNvPr id="25616" name="Straight Connector 102">
              <a:extLst>
                <a:ext uri="{FF2B5EF4-FFF2-40B4-BE49-F238E27FC236}">
                  <a16:creationId xmlns:a16="http://schemas.microsoft.com/office/drawing/2014/main" id="{F72009EA-564D-2767-82D5-C09FA573FB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14750" y="4114800"/>
              <a:ext cx="3429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4" name="Rectangle 3">
              <a:extLst>
                <a:ext uri="{FF2B5EF4-FFF2-40B4-BE49-F238E27FC236}">
                  <a16:creationId xmlns:a16="http://schemas.microsoft.com/office/drawing/2014/main" id="{7FBDDAD6-80AC-7960-CC20-E7D94E4E3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35814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accent2"/>
                  </a:solidFill>
                  <a:latin typeface="+mn-lt"/>
                </a:rPr>
                <a:t>v</a:t>
              </a:r>
            </a:p>
          </p:txBody>
        </p:sp>
        <p:sp>
          <p:nvSpPr>
            <p:cNvPr id="105" name="Rectangle 3">
              <a:extLst>
                <a:ext uri="{FF2B5EF4-FFF2-40B4-BE49-F238E27FC236}">
                  <a16:creationId xmlns:a16="http://schemas.microsoft.com/office/drawing/2014/main" id="{A9EA311D-BFFF-6C5F-77B4-2D03C45D2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39624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tx2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25619" name="Straight Connector 105">
              <a:extLst>
                <a:ext uri="{FF2B5EF4-FFF2-40B4-BE49-F238E27FC236}">
                  <a16:creationId xmlns:a16="http://schemas.microsoft.com/office/drawing/2014/main" id="{5418D624-92D8-47D8-9446-2A18BAE8AF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52950" y="4114800"/>
              <a:ext cx="3429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Group 116">
            <a:extLst>
              <a:ext uri="{FF2B5EF4-FFF2-40B4-BE49-F238E27FC236}">
                <a16:creationId xmlns:a16="http://schemas.microsoft.com/office/drawing/2014/main" id="{23EE8D6E-660B-B9BF-1624-99924BC6F2B6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495800"/>
            <a:ext cx="1524000" cy="1066800"/>
            <a:chOff x="3581400" y="4495800"/>
            <a:chExt cx="1524000" cy="1066800"/>
          </a:xfrm>
        </p:grpSpPr>
        <p:sp>
          <p:nvSpPr>
            <p:cNvPr id="107" name="Rectangle 3">
              <a:extLst>
                <a:ext uri="{FF2B5EF4-FFF2-40B4-BE49-F238E27FC236}">
                  <a16:creationId xmlns:a16="http://schemas.microsoft.com/office/drawing/2014/main" id="{6A90C992-8075-C7AB-5AED-A7E20B39D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724400"/>
              <a:ext cx="9144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accent3"/>
                  </a:solidFill>
                  <a:latin typeface="+mn-lt"/>
                </a:rPr>
                <a:t>a</a:t>
              </a:r>
              <a:r>
                <a:rPr lang="en-US" sz="3200" b="0" kern="0" dirty="0">
                  <a:solidFill>
                    <a:srgbClr val="003366"/>
                  </a:solidFill>
                  <a:latin typeface="+mn-lt"/>
                </a:rPr>
                <a:t> =</a:t>
              </a:r>
            </a:p>
          </p:txBody>
        </p:sp>
        <p:sp>
          <p:nvSpPr>
            <p:cNvPr id="111" name="Rectangle 3">
              <a:extLst>
                <a:ext uri="{FF2B5EF4-FFF2-40B4-BE49-F238E27FC236}">
                  <a16:creationId xmlns:a16="http://schemas.microsoft.com/office/drawing/2014/main" id="{2830D3EB-EA0D-AEA1-70ED-DA2508759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4495800"/>
              <a:ext cx="6096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accent3"/>
                  </a:solidFill>
                  <a:latin typeface="+mn-lt"/>
                </a:rPr>
                <a:t>v</a:t>
              </a:r>
              <a:r>
                <a:rPr lang="en-US" sz="3200" b="0" i="1" kern="0" baseline="30000" dirty="0">
                  <a:solidFill>
                    <a:schemeClr val="accent3"/>
                  </a:solidFill>
                  <a:latin typeface="+mn-lt"/>
                </a:rPr>
                <a:t>2</a:t>
              </a:r>
            </a:p>
          </p:txBody>
        </p:sp>
        <p:sp>
          <p:nvSpPr>
            <p:cNvPr id="112" name="Rectangle 3">
              <a:extLst>
                <a:ext uri="{FF2B5EF4-FFF2-40B4-BE49-F238E27FC236}">
                  <a16:creationId xmlns:a16="http://schemas.microsoft.com/office/drawing/2014/main" id="{9FA5657A-F0C2-F519-6432-F2A5DD719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4876800"/>
              <a:ext cx="4572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>
                <a:spcBef>
                  <a:spcPct val="20000"/>
                </a:spcBef>
                <a:defRPr/>
              </a:pPr>
              <a:r>
                <a:rPr lang="en-US" sz="3200" b="0" i="1" kern="0" dirty="0">
                  <a:solidFill>
                    <a:schemeClr val="accent3"/>
                  </a:solidFill>
                  <a:latin typeface="+mn-lt"/>
                </a:rPr>
                <a:t>r</a:t>
              </a:r>
            </a:p>
          </p:txBody>
        </p:sp>
        <p:cxnSp>
          <p:nvCxnSpPr>
            <p:cNvPr id="25612" name="Straight Connector 112">
              <a:extLst>
                <a:ext uri="{FF2B5EF4-FFF2-40B4-BE49-F238E27FC236}">
                  <a16:creationId xmlns:a16="http://schemas.microsoft.com/office/drawing/2014/main" id="{3AA99C80-0463-DC33-BF09-4059625E65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52950" y="5029200"/>
              <a:ext cx="342900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38D2F52-9A00-473B-4C7F-18A914EC0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/>
              <a:t>Circling Velocity and </a:t>
            </a:r>
            <a:r>
              <a:rPr lang="en-US" altLang="en-US" sz="4200">
                <a:solidFill>
                  <a:srgbClr val="3519CA"/>
                </a:solidFill>
              </a:rPr>
              <a:t>Acceleration</a:t>
            </a:r>
            <a:endParaRPr lang="en-US" altLang="en-US"/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D98057C2-0506-2FE2-7CE0-DFC406811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057400"/>
            <a:ext cx="449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>
                <a:solidFill>
                  <a:srgbClr val="3519CA"/>
                </a:solidFill>
              </a:rPr>
              <a:t>Acceleration </a:t>
            </a:r>
            <a:r>
              <a:rPr lang="en-US" altLang="en-US" b="0"/>
              <a:t>=</a:t>
            </a:r>
            <a:r>
              <a:rPr lang="en-US" altLang="en-US" b="0">
                <a:solidFill>
                  <a:srgbClr val="3519CA"/>
                </a:solidFill>
              </a:rPr>
              <a:t> </a:t>
            </a:r>
            <a:r>
              <a:rPr lang="en-US" altLang="en-US" b="0" i="1">
                <a:solidFill>
                  <a:srgbClr val="3519CA"/>
                </a:solidFill>
              </a:rPr>
              <a:t>a</a:t>
            </a:r>
            <a:r>
              <a:rPr lang="en-US" altLang="en-US" b="0"/>
              <a:t> = </a:t>
            </a:r>
            <a:r>
              <a:rPr lang="en-US" altLang="en-US" b="0" i="1">
                <a:solidFill>
                  <a:srgbClr val="3519CA"/>
                </a:solidFill>
              </a:rPr>
              <a:t>v</a:t>
            </a:r>
            <a:r>
              <a:rPr lang="en-US" altLang="en-US" b="0" baseline="30000">
                <a:solidFill>
                  <a:srgbClr val="3519CA"/>
                </a:solidFill>
              </a:rPr>
              <a:t>2</a:t>
            </a:r>
            <a:r>
              <a:rPr lang="en-US" altLang="en-US" b="0">
                <a:solidFill>
                  <a:srgbClr val="3519CA"/>
                </a:solidFill>
              </a:rPr>
              <a:t>/</a:t>
            </a:r>
            <a:r>
              <a:rPr lang="en-US" altLang="en-US" b="0" i="1">
                <a:solidFill>
                  <a:srgbClr val="3519CA"/>
                </a:solidFill>
              </a:rPr>
              <a:t>r</a:t>
            </a:r>
            <a:endParaRPr lang="en-US" altLang="en-US" b="0"/>
          </a:p>
        </p:txBody>
      </p:sp>
      <p:grpSp>
        <p:nvGrpSpPr>
          <p:cNvPr id="27652" name="Group 4">
            <a:extLst>
              <a:ext uri="{FF2B5EF4-FFF2-40B4-BE49-F238E27FC236}">
                <a16:creationId xmlns:a16="http://schemas.microsoft.com/office/drawing/2014/main" id="{7A448EBA-1593-703A-0D54-6E3FA2D159DF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133600"/>
            <a:ext cx="1524000" cy="2667000"/>
            <a:chOff x="3552" y="912"/>
            <a:chExt cx="960" cy="1680"/>
          </a:xfrm>
        </p:grpSpPr>
        <p:sp>
          <p:nvSpPr>
            <p:cNvPr id="27660" name="Text Box 5">
              <a:extLst>
                <a:ext uri="{FF2B5EF4-FFF2-40B4-BE49-F238E27FC236}">
                  <a16:creationId xmlns:a16="http://schemas.microsoft.com/office/drawing/2014/main" id="{5C7DA8A2-E51F-DBA0-90C5-C65D72B84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440"/>
              <a:ext cx="3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 i="1">
                  <a:solidFill>
                    <a:srgbClr val="008901"/>
                  </a:solidFill>
                </a:rPr>
                <a:t>v</a:t>
              </a:r>
              <a:r>
                <a:rPr lang="en-US" altLang="en-US" sz="2000" b="0" baseline="-25000">
                  <a:solidFill>
                    <a:srgbClr val="008901"/>
                  </a:solidFill>
                </a:rPr>
                <a:t>0</a:t>
              </a:r>
              <a:endParaRPr lang="en-US" altLang="en-US" sz="2800" b="0" i="1">
                <a:solidFill>
                  <a:srgbClr val="008901"/>
                </a:solidFill>
              </a:endParaRPr>
            </a:p>
          </p:txBody>
        </p:sp>
        <p:sp>
          <p:nvSpPr>
            <p:cNvPr id="27661" name="Line 6">
              <a:extLst>
                <a:ext uri="{FF2B5EF4-FFF2-40B4-BE49-F238E27FC236}">
                  <a16:creationId xmlns:a16="http://schemas.microsoft.com/office/drawing/2014/main" id="{8FD25E80-EF4D-F7EA-EF0E-5D4B9C950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5" y="1536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Text Box 7">
              <a:extLst>
                <a:ext uri="{FF2B5EF4-FFF2-40B4-BE49-F238E27FC236}">
                  <a16:creationId xmlns:a16="http://schemas.microsoft.com/office/drawing/2014/main" id="{9B460268-BCA2-04D1-C4DD-E58457746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776"/>
              <a:ext cx="38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 i="1">
                  <a:solidFill>
                    <a:srgbClr val="008901"/>
                  </a:solidFill>
                </a:rPr>
                <a:t>v</a:t>
              </a:r>
              <a:r>
                <a:rPr lang="en-US" altLang="en-US" sz="2400" b="0" i="1" baseline="-25000">
                  <a:solidFill>
                    <a:srgbClr val="008901"/>
                  </a:solidFill>
                </a:rPr>
                <a:t>t</a:t>
              </a:r>
              <a:endParaRPr lang="en-US" altLang="en-US" sz="2800" b="0" i="1">
                <a:solidFill>
                  <a:srgbClr val="008901"/>
                </a:solidFill>
              </a:endParaRPr>
            </a:p>
          </p:txBody>
        </p:sp>
        <p:sp>
          <p:nvSpPr>
            <p:cNvPr id="27663" name="Line 8">
              <a:extLst>
                <a:ext uri="{FF2B5EF4-FFF2-40B4-BE49-F238E27FC236}">
                  <a16:creationId xmlns:a16="http://schemas.microsoft.com/office/drawing/2014/main" id="{5985B0F0-72D0-764D-55CE-45BB1D4F0D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9" y="1847"/>
              <a:ext cx="144" cy="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Line 9">
              <a:extLst>
                <a:ext uri="{FF2B5EF4-FFF2-40B4-BE49-F238E27FC236}">
                  <a16:creationId xmlns:a16="http://schemas.microsoft.com/office/drawing/2014/main" id="{550E7CF8-7A52-BBF2-D79F-1AF44D189B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67" y="912"/>
              <a:ext cx="630" cy="168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D9F0AB70-8D20-C559-D6CD-DB9F671C68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52" y="1122"/>
              <a:ext cx="945" cy="1470"/>
            </a:xfrm>
            <a:prstGeom prst="line">
              <a:avLst/>
            </a:prstGeom>
            <a:noFill/>
            <a:ln w="28575">
              <a:solidFill>
                <a:srgbClr val="00890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6" name="Freeform 11">
              <a:extLst>
                <a:ext uri="{FF2B5EF4-FFF2-40B4-BE49-F238E27FC236}">
                  <a16:creationId xmlns:a16="http://schemas.microsoft.com/office/drawing/2014/main" id="{38011B31-33A8-4553-8F10-BFC00751F17B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984" y="1584"/>
              <a:ext cx="116" cy="228"/>
            </a:xfrm>
            <a:custGeom>
              <a:avLst/>
              <a:gdLst>
                <a:gd name="T0" fmla="*/ 116 w 116"/>
                <a:gd name="T1" fmla="*/ 228 h 228"/>
                <a:gd name="T2" fmla="*/ 0 w 116"/>
                <a:gd name="T3" fmla="*/ 0 h 228"/>
                <a:gd name="T4" fmla="*/ 0 60000 65536"/>
                <a:gd name="T5" fmla="*/ 0 60000 65536"/>
                <a:gd name="T6" fmla="*/ 0 w 116"/>
                <a:gd name="T7" fmla="*/ 0 h 228"/>
                <a:gd name="T8" fmla="*/ 116 w 116"/>
                <a:gd name="T9" fmla="*/ 228 h 2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6" h="228">
                  <a:moveTo>
                    <a:pt x="116" y="228"/>
                  </a:moveTo>
                  <a:cubicBezTo>
                    <a:pt x="100" y="156"/>
                    <a:pt x="32" y="44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" name="Text Box 12">
              <a:extLst>
                <a:ext uri="{FF2B5EF4-FFF2-40B4-BE49-F238E27FC236}">
                  <a16:creationId xmlns:a16="http://schemas.microsoft.com/office/drawing/2014/main" id="{7C905BD5-B44F-C1F2-0569-80AEAE427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34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b="0" i="1" dirty="0" err="1">
                  <a:latin typeface="+mn-lt"/>
                </a:rPr>
                <a:t>d</a:t>
              </a:r>
              <a:r>
                <a:rPr lang="en-US" sz="2400" b="0" i="1" dirty="0" err="1">
                  <a:latin typeface="Symbol" charset="2"/>
                </a:rPr>
                <a:t>q</a:t>
              </a:r>
              <a:endParaRPr lang="en-US" sz="2800" b="0" dirty="0">
                <a:latin typeface="Arial" charset="0"/>
              </a:endParaRPr>
            </a:p>
          </p:txBody>
        </p:sp>
      </p:grpSp>
      <p:grpSp>
        <p:nvGrpSpPr>
          <p:cNvPr id="27653" name="Group 13">
            <a:extLst>
              <a:ext uri="{FF2B5EF4-FFF2-40B4-BE49-F238E27FC236}">
                <a16:creationId xmlns:a16="http://schemas.microsoft.com/office/drawing/2014/main" id="{98E8D448-0394-CE7B-B594-F0D2BC6C7EB3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1828800"/>
            <a:ext cx="666750" cy="628650"/>
            <a:chOff x="3456" y="720"/>
            <a:chExt cx="420" cy="396"/>
          </a:xfrm>
        </p:grpSpPr>
        <p:sp>
          <p:nvSpPr>
            <p:cNvPr id="27657" name="Line 14">
              <a:extLst>
                <a:ext uri="{FF2B5EF4-FFF2-40B4-BE49-F238E27FC236}">
                  <a16:creationId xmlns:a16="http://schemas.microsoft.com/office/drawing/2014/main" id="{3384850A-8A60-025A-7395-DFA591886A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40" y="924"/>
              <a:ext cx="336" cy="192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Text Box 15">
              <a:extLst>
                <a:ext uri="{FF2B5EF4-FFF2-40B4-BE49-F238E27FC236}">
                  <a16:creationId xmlns:a16="http://schemas.microsoft.com/office/drawing/2014/main" id="{2D5AD4D9-7F28-8F06-1E68-D32A3FCC1C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720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800" b="0" i="1" dirty="0" err="1">
                  <a:solidFill>
                    <a:srgbClr val="B300A4"/>
                  </a:solidFill>
                  <a:latin typeface="+mn-lt"/>
                </a:rPr>
                <a:t>d</a:t>
              </a:r>
              <a:r>
                <a:rPr lang="en-US" sz="2800" b="0" i="1" dirty="0" err="1">
                  <a:solidFill>
                    <a:srgbClr val="B300A4"/>
                  </a:solidFill>
                  <a:latin typeface="Arial" charset="0"/>
                </a:rPr>
                <a:t>v</a:t>
              </a:r>
              <a:endParaRPr lang="en-US" sz="2000" b="0" baseline="-25000" dirty="0">
                <a:solidFill>
                  <a:srgbClr val="B300A4"/>
                </a:solidFill>
                <a:latin typeface="Arial" charset="0"/>
              </a:endParaRPr>
            </a:p>
          </p:txBody>
        </p:sp>
        <p:sp>
          <p:nvSpPr>
            <p:cNvPr id="27659" name="Line 16">
              <a:extLst>
                <a:ext uri="{FF2B5EF4-FFF2-40B4-BE49-F238E27FC236}">
                  <a16:creationId xmlns:a16="http://schemas.microsoft.com/office/drawing/2014/main" id="{F9039459-A0C6-F979-6AF0-186A78F5AB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7" y="789"/>
              <a:ext cx="144" cy="0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7">
            <a:extLst>
              <a:ext uri="{FF2B5EF4-FFF2-40B4-BE49-F238E27FC236}">
                <a16:creationId xmlns:a16="http://schemas.microsoft.com/office/drawing/2014/main" id="{17AE3CC4-E151-6249-1F2E-191C7D8F5B2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435351"/>
            <a:ext cx="5802314" cy="2376488"/>
            <a:chOff x="432" y="2164"/>
            <a:chExt cx="3655" cy="1497"/>
          </a:xfrm>
        </p:grpSpPr>
        <p:sp>
          <p:nvSpPr>
            <p:cNvPr id="27655" name="Line 18">
              <a:extLst>
                <a:ext uri="{FF2B5EF4-FFF2-40B4-BE49-F238E27FC236}">
                  <a16:creationId xmlns:a16="http://schemas.microsoft.com/office/drawing/2014/main" id="{56BA5EC5-F2C1-85D1-5A26-17CFA36E66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120"/>
              <a:ext cx="144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Rectangle 19">
              <a:extLst>
                <a:ext uri="{FF2B5EF4-FFF2-40B4-BE49-F238E27FC236}">
                  <a16:creationId xmlns:a16="http://schemas.microsoft.com/office/drawing/2014/main" id="{369A8088-FC6F-6BAC-6666-7F9A63099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164"/>
              <a:ext cx="3655" cy="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FontTx/>
                <a:buNone/>
              </a:pPr>
              <a:r>
                <a:rPr lang="en-US" altLang="en-US" sz="2800" b="0" dirty="0">
                  <a:solidFill>
                    <a:srgbClr val="3519CA"/>
                  </a:solidFill>
                </a:rPr>
                <a:t>Direction of acceleration</a:t>
              </a:r>
              <a:endParaRPr lang="en-US" altLang="en-US" sz="2800" b="0" dirty="0"/>
            </a:p>
            <a:p>
              <a:pPr eaLnBrk="1" hangingPunct="1">
                <a:lnSpc>
                  <a:spcPct val="90000"/>
                </a:lnSpc>
                <a:buFontTx/>
                <a:buNone/>
              </a:pPr>
              <a:r>
                <a:rPr lang="en-US" altLang="en-US" sz="2800" b="0" dirty="0"/>
                <a:t>= direction of velocity + 90°</a:t>
              </a:r>
            </a:p>
            <a:p>
              <a:pPr eaLnBrk="1" hangingPunct="1">
                <a:lnSpc>
                  <a:spcPct val="90000"/>
                </a:lnSpc>
                <a:buFontTx/>
                <a:buNone/>
              </a:pPr>
              <a:r>
                <a:rPr lang="en-US" altLang="en-US" sz="2800" b="0" dirty="0"/>
                <a:t>= direction of position + 90° + 180°</a:t>
              </a:r>
            </a:p>
            <a:p>
              <a:pPr eaLnBrk="1" hangingPunct="1">
                <a:lnSpc>
                  <a:spcPct val="90000"/>
                </a:lnSpc>
                <a:buFontTx/>
                <a:buNone/>
              </a:pPr>
              <a:r>
                <a:rPr lang="en-US" altLang="en-US" sz="2800" b="0" dirty="0"/>
                <a:t>= opposite direction of </a:t>
              </a:r>
              <a:r>
                <a:rPr lang="en-US" altLang="en-US" sz="2800" b="0" i="1" dirty="0"/>
                <a:t>r</a:t>
              </a:r>
              <a:endParaRPr lang="en-US" altLang="en-US" sz="2800" b="0" dirty="0"/>
            </a:p>
            <a:p>
              <a:pPr eaLnBrk="1" hangingPunct="1">
                <a:lnSpc>
                  <a:spcPct val="90000"/>
                </a:lnSpc>
                <a:buFontTx/>
                <a:buNone/>
              </a:pPr>
              <a:r>
                <a:rPr lang="en-US" altLang="en-US" sz="2800" b="0" dirty="0"/>
                <a:t>= </a:t>
              </a:r>
              <a:r>
                <a:rPr lang="en-US" altLang="en-US" sz="2800" b="0" dirty="0">
                  <a:solidFill>
                    <a:srgbClr val="800000"/>
                  </a:solidFill>
                </a:rPr>
                <a:t>into the center of the circle!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9D54E5D-4BC2-96BF-D7F7-D2A09A757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B5056D73-C9A4-6D3F-D69D-135970E465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Which of the following controls are used to </a:t>
            </a:r>
            <a:r>
              <a:rPr lang="en-US" altLang="en-US" dirty="0">
                <a:solidFill>
                  <a:schemeClr val="accent2"/>
                </a:solidFill>
              </a:rPr>
              <a:t>accelerate</a:t>
            </a:r>
            <a:r>
              <a:rPr lang="en-US" altLang="en-US" dirty="0"/>
              <a:t> a car? 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40D661-2760-0279-1CE2-F168D66210CD}"/>
              </a:ext>
            </a:extLst>
          </p:cNvPr>
          <p:cNvSpPr txBox="1">
            <a:spLocks/>
          </p:cNvSpPr>
          <p:nvPr/>
        </p:nvSpPr>
        <p:spPr bwMode="auto">
          <a:xfrm>
            <a:off x="1981200" y="3276600"/>
            <a:ext cx="3657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tabLst>
                <a:tab pos="914400" algn="l"/>
              </a:tabLst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</a:rPr>
              <a:t>Steering wheel</a:t>
            </a:r>
          </a:p>
          <a:p>
            <a:pPr>
              <a:spcBef>
                <a:spcPct val="20000"/>
              </a:spcBef>
              <a:tabLst>
                <a:tab pos="914400" algn="l"/>
              </a:tabLst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</a:rPr>
              <a:t>Power windows</a:t>
            </a:r>
          </a:p>
          <a:p>
            <a:pPr>
              <a:spcBef>
                <a:spcPct val="20000"/>
              </a:spcBef>
              <a:tabLst>
                <a:tab pos="914400" algn="l"/>
              </a:tabLst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</a:rPr>
              <a:t>Brake pedal</a:t>
            </a:r>
          </a:p>
          <a:p>
            <a:pPr>
              <a:spcBef>
                <a:spcPct val="20000"/>
              </a:spcBef>
              <a:tabLst>
                <a:tab pos="914400" algn="l"/>
              </a:tabLst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</a:rPr>
              <a:t>Gas pedal</a:t>
            </a:r>
          </a:p>
          <a:p>
            <a:pPr>
              <a:spcBef>
                <a:spcPct val="20000"/>
              </a:spcBef>
              <a:tabLst>
                <a:tab pos="914400" algn="l"/>
              </a:tabLst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</a:rPr>
              <a:t>Defroster</a:t>
            </a:r>
          </a:p>
          <a:p>
            <a:pPr>
              <a:spcBef>
                <a:spcPct val="20000"/>
              </a:spcBef>
              <a:tabLst>
                <a:tab pos="914400" algn="l"/>
              </a:tabLst>
              <a:defRPr/>
            </a:pPr>
            <a:r>
              <a:rPr lang="en-US" sz="2800" b="0" kern="0" dirty="0">
                <a:solidFill>
                  <a:srgbClr val="003366"/>
                </a:solidFill>
                <a:latin typeface="+mn-lt"/>
              </a:rPr>
              <a:t>Windshield wipers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949E-6A3E-564D-9EBB-7C8A61363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C34A-7AF7-8B44-9A0C-A2E2EE59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terms of period </a:t>
            </a:r>
            <a:r>
              <a:rPr lang="en-US" i="1" dirty="0">
                <a:solidFill>
                  <a:schemeClr val="accent2"/>
                </a:solidFill>
              </a:rPr>
              <a:t>T</a:t>
            </a:r>
          </a:p>
          <a:p>
            <a:pPr marL="0" indent="0" algn="ctr">
              <a:spcBef>
                <a:spcPts val="1968"/>
              </a:spcBef>
              <a:buNone/>
            </a:pPr>
            <a:r>
              <a:rPr lang="en-US" i="1" dirty="0"/>
              <a:t>v</a:t>
            </a:r>
            <a:r>
              <a:rPr lang="en-US" dirty="0"/>
              <a:t> = 2</a:t>
            </a:r>
            <a:r>
              <a:rPr lang="en-US" i="1" dirty="0">
                <a:latin typeface="Symbol" pitchFamily="2" charset="2"/>
              </a:rPr>
              <a:t>p</a:t>
            </a:r>
            <a:r>
              <a:rPr lang="en-US" i="1" dirty="0"/>
              <a:t>r</a:t>
            </a:r>
            <a:r>
              <a:rPr lang="en-US" dirty="0"/>
              <a:t>/</a:t>
            </a:r>
            <a:r>
              <a:rPr lang="en-US" i="1" dirty="0"/>
              <a:t>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>
                <a:solidFill>
                  <a:schemeClr val="accent2"/>
                </a:solidFill>
              </a:rPr>
              <a:t>a</a:t>
            </a:r>
            <a:r>
              <a:rPr lang="en-US" dirty="0"/>
              <a:t> = </a:t>
            </a:r>
            <a:r>
              <a:rPr lang="en-US" dirty="0">
                <a:solidFill>
                  <a:srgbClr val="C00000"/>
                </a:solidFill>
              </a:rPr>
              <a:t>(2</a:t>
            </a:r>
            <a:r>
              <a:rPr lang="en-US" i="1" dirty="0">
                <a:solidFill>
                  <a:srgbClr val="C00000"/>
                </a:solidFill>
                <a:latin typeface="Symbol" pitchFamily="2" charset="2"/>
              </a:rPr>
              <a:t>p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i="1" dirty="0">
                <a:solidFill>
                  <a:srgbClr val="C00000"/>
                </a:solidFill>
              </a:rPr>
              <a:t>T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i="1" dirty="0">
                <a:solidFill>
                  <a:srgbClr val="C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84761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949E-6A3E-564D-9EBB-7C8A61363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C34A-7AF7-8B44-9A0C-A2E2EE59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terms of frequency </a:t>
            </a:r>
            <a:r>
              <a:rPr lang="en-US" i="1" dirty="0">
                <a:solidFill>
                  <a:schemeClr val="accent2"/>
                </a:solidFill>
              </a:rPr>
              <a:t>f</a:t>
            </a:r>
            <a:r>
              <a:rPr lang="en-US" dirty="0"/>
              <a:t> = 1/</a:t>
            </a:r>
            <a:r>
              <a:rPr lang="en-US" i="1" dirty="0">
                <a:solidFill>
                  <a:schemeClr val="tx2"/>
                </a:solidFill>
              </a:rPr>
              <a:t>T</a:t>
            </a:r>
          </a:p>
          <a:p>
            <a:pPr marL="0" indent="0" algn="ctr">
              <a:spcBef>
                <a:spcPts val="1968"/>
              </a:spcBef>
              <a:buNone/>
            </a:pPr>
            <a:r>
              <a:rPr lang="en-US" i="1" dirty="0"/>
              <a:t>v</a:t>
            </a:r>
            <a:r>
              <a:rPr lang="en-US" dirty="0"/>
              <a:t> = </a:t>
            </a:r>
            <a:r>
              <a:rPr lang="en-US" i="1" dirty="0" err="1">
                <a:latin typeface="Symbol" pitchFamily="2" charset="2"/>
              </a:rPr>
              <a:t>w</a:t>
            </a:r>
            <a:r>
              <a:rPr lang="en-US" i="1" dirty="0" err="1"/>
              <a:t>r</a:t>
            </a:r>
            <a:endParaRPr lang="en-US" i="1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>
                <a:solidFill>
                  <a:schemeClr val="accent2"/>
                </a:solidFill>
              </a:rPr>
              <a:t>a</a:t>
            </a:r>
            <a:r>
              <a:rPr lang="en-US" dirty="0"/>
              <a:t> = </a:t>
            </a:r>
            <a:r>
              <a:rPr lang="en-US" i="1" dirty="0">
                <a:solidFill>
                  <a:srgbClr val="C00000"/>
                </a:solidFill>
                <a:latin typeface="Symbol" pitchFamily="2" charset="2"/>
              </a:rPr>
              <a:t>w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i="1" dirty="0">
                <a:solidFill>
                  <a:srgbClr val="C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0225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D949E-6A3E-564D-9EBB-7C8A61363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CC34A-7AF7-8B44-9A0C-A2E2EE59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terms of angular speed </a:t>
            </a:r>
            <a:r>
              <a:rPr lang="en-US" i="1" dirty="0">
                <a:solidFill>
                  <a:schemeClr val="accent2"/>
                </a:solidFill>
                <a:latin typeface="Symbol" pitchFamily="2" charset="2"/>
              </a:rPr>
              <a:t>w</a:t>
            </a:r>
            <a:r>
              <a:rPr lang="en-US" dirty="0"/>
              <a:t> = 2</a:t>
            </a:r>
            <a:r>
              <a:rPr lang="en-US" i="1" dirty="0">
                <a:latin typeface="Symbol" pitchFamily="2" charset="2"/>
              </a:rPr>
              <a:t>p </a:t>
            </a:r>
            <a:r>
              <a:rPr lang="en-US" dirty="0"/>
              <a:t>/</a:t>
            </a:r>
            <a:r>
              <a:rPr lang="en-US" i="1" dirty="0">
                <a:solidFill>
                  <a:schemeClr val="tx2"/>
                </a:solidFill>
              </a:rPr>
              <a:t>T = v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i="1" dirty="0">
                <a:solidFill>
                  <a:schemeClr val="tx2"/>
                </a:solidFill>
              </a:rPr>
              <a:t>r</a:t>
            </a:r>
          </a:p>
          <a:p>
            <a:pPr marL="0" indent="0" algn="ctr">
              <a:spcBef>
                <a:spcPts val="1968"/>
              </a:spcBef>
              <a:buNone/>
            </a:pPr>
            <a:r>
              <a:rPr lang="en-US" i="1" dirty="0"/>
              <a:t>v</a:t>
            </a:r>
            <a:r>
              <a:rPr lang="en-US" dirty="0"/>
              <a:t> = 2</a:t>
            </a:r>
            <a:r>
              <a:rPr lang="en-US" i="1" dirty="0">
                <a:latin typeface="Symbol" pitchFamily="2" charset="2"/>
              </a:rPr>
              <a:t>p</a:t>
            </a:r>
            <a:r>
              <a:rPr lang="en-US" i="1" dirty="0"/>
              <a:t>rf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a</a:t>
            </a:r>
            <a:r>
              <a:rPr lang="en-US" dirty="0"/>
              <a:t> = (2</a:t>
            </a:r>
            <a:r>
              <a:rPr lang="en-US" i="1" dirty="0">
                <a:latin typeface="Symbol" pitchFamily="2" charset="2"/>
              </a:rPr>
              <a:t>p</a:t>
            </a:r>
            <a:r>
              <a:rPr lang="en-US" i="1" dirty="0"/>
              <a:t>f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i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09306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F585626-6DC7-28F7-D9FB-EEDF1AFD40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Uniform Circular Motion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91023D5B-8A2C-12B3-8854-25425FDED6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Speed is constant, direction isn’t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A8E934A-C46F-4B29-505B-9D9E88E27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Poll Question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78EE3B6-B1C9-65C3-EC7B-62C4220D1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The </a:t>
            </a:r>
            <a:r>
              <a:rPr lang="en-US" altLang="en-US">
                <a:solidFill>
                  <a:schemeClr val="accent2"/>
                </a:solidFill>
              </a:rPr>
              <a:t>direction</a:t>
            </a:r>
            <a:r>
              <a:rPr lang="en-US" altLang="en-US"/>
              <a:t> of the </a:t>
            </a:r>
            <a:r>
              <a:rPr lang="en-US" altLang="en-US">
                <a:solidFill>
                  <a:schemeClr val="accent2"/>
                </a:solidFill>
              </a:rPr>
              <a:t>acceleration</a:t>
            </a:r>
            <a:r>
              <a:rPr lang="en-US" altLang="en-US"/>
              <a:t> of an object moving at constant speed in a circular path is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6C44612-AAF1-2BCF-EC00-85944DE05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8077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in the direction of its motion.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opposite the direction of its motion.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toward the center of its circular path.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away from the center of its circular path.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a zero vector has no direction.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35EE9C-7183-6576-1C87-551C4C705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Poll Question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B368E2-B42D-BA1D-67AF-102C83008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/>
              <a:t>Two balls with the same speed contact different semicircular guides.  Which </a:t>
            </a:r>
            <a:r>
              <a:rPr lang="en-US" altLang="en-US">
                <a:solidFill>
                  <a:schemeClr val="tx2"/>
                </a:solidFill>
              </a:rPr>
              <a:t>accelerates</a:t>
            </a:r>
            <a:r>
              <a:rPr lang="en-US" altLang="en-US"/>
              <a:t> the most in the curve?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D5DB523A-DE9C-2040-5B22-AD9D70BFE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24200"/>
            <a:ext cx="25908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A.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Ball A.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B.</a:t>
            </a:r>
            <a:r>
              <a:rPr lang="en-US" altLang="en-US" b="0">
                <a:solidFill>
                  <a:schemeClr val="accent1"/>
                </a:solidFill>
              </a:rPr>
              <a:t> </a:t>
            </a:r>
            <a:r>
              <a:rPr lang="en-US" altLang="en-US" sz="2400" b="0"/>
              <a:t>Ball B.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C.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It’s a tie.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D.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Need more information.</a:t>
            </a:r>
            <a:endParaRPr lang="en-US" altLang="en-US" sz="1800" b="0">
              <a:solidFill>
                <a:schemeClr val="tx1"/>
              </a:solidFill>
            </a:endParaRPr>
          </a:p>
        </p:txBody>
      </p:sp>
      <p:grpSp>
        <p:nvGrpSpPr>
          <p:cNvPr id="9221" name="Group 5">
            <a:extLst>
              <a:ext uri="{FF2B5EF4-FFF2-40B4-BE49-F238E27FC236}">
                <a16:creationId xmlns:a16="http://schemas.microsoft.com/office/drawing/2014/main" id="{805784DF-52B0-9593-AD44-891E9C2BE832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124200"/>
            <a:ext cx="2895600" cy="2836863"/>
            <a:chOff x="2448" y="1968"/>
            <a:chExt cx="1824" cy="1787"/>
          </a:xfrm>
        </p:grpSpPr>
        <p:sp>
          <p:nvSpPr>
            <p:cNvPr id="9222" name="Oval 6">
              <a:extLst>
                <a:ext uri="{FF2B5EF4-FFF2-40B4-BE49-F238E27FC236}">
                  <a16:creationId xmlns:a16="http://schemas.microsoft.com/office/drawing/2014/main" id="{3BAC59C1-F9DF-E391-BB0E-CEBFFD7F7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9223" name="Oval 7">
              <a:extLst>
                <a:ext uri="{FF2B5EF4-FFF2-40B4-BE49-F238E27FC236}">
                  <a16:creationId xmlns:a16="http://schemas.microsoft.com/office/drawing/2014/main" id="{371E0834-E8D5-2F5E-6D6B-09C387FA8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59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9224" name="Freeform 8">
              <a:extLst>
                <a:ext uri="{FF2B5EF4-FFF2-40B4-BE49-F238E27FC236}">
                  <a16:creationId xmlns:a16="http://schemas.microsoft.com/office/drawing/2014/main" id="{0619EE1A-CB39-389C-FED2-14288ADEE0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2064"/>
              <a:ext cx="865" cy="1691"/>
            </a:xfrm>
            <a:custGeom>
              <a:avLst/>
              <a:gdLst>
                <a:gd name="T0" fmla="*/ 859 w 865"/>
                <a:gd name="T1" fmla="*/ 0 h 1691"/>
                <a:gd name="T2" fmla="*/ 0 w 865"/>
                <a:gd name="T3" fmla="*/ 826 h 1691"/>
                <a:gd name="T4" fmla="*/ 865 w 865"/>
                <a:gd name="T5" fmla="*/ 1683 h 1691"/>
                <a:gd name="T6" fmla="*/ 0 60000 65536"/>
                <a:gd name="T7" fmla="*/ 0 60000 65536"/>
                <a:gd name="T8" fmla="*/ 0 60000 65536"/>
                <a:gd name="T9" fmla="*/ 0 w 865"/>
                <a:gd name="T10" fmla="*/ 0 h 1691"/>
                <a:gd name="T11" fmla="*/ 865 w 865"/>
                <a:gd name="T12" fmla="*/ 1691 h 16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5" h="1691">
                  <a:moveTo>
                    <a:pt x="859" y="0"/>
                  </a:moveTo>
                  <a:cubicBezTo>
                    <a:pt x="318" y="18"/>
                    <a:pt x="0" y="426"/>
                    <a:pt x="0" y="826"/>
                  </a:cubicBezTo>
                  <a:cubicBezTo>
                    <a:pt x="0" y="1226"/>
                    <a:pt x="302" y="1691"/>
                    <a:pt x="865" y="1683"/>
                  </a:cubicBezTo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Freeform 9">
              <a:extLst>
                <a:ext uri="{FF2B5EF4-FFF2-40B4-BE49-F238E27FC236}">
                  <a16:creationId xmlns:a16="http://schemas.microsoft.com/office/drawing/2014/main" id="{51813A07-CD97-EEDB-DA39-72F001C4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7" y="2592"/>
              <a:ext cx="344" cy="672"/>
            </a:xfrm>
            <a:custGeom>
              <a:avLst/>
              <a:gdLst>
                <a:gd name="T0" fmla="*/ 0 w 865"/>
                <a:gd name="T1" fmla="*/ 0 h 1691"/>
                <a:gd name="T2" fmla="*/ 0 w 865"/>
                <a:gd name="T3" fmla="*/ 0 h 1691"/>
                <a:gd name="T4" fmla="*/ 0 w 865"/>
                <a:gd name="T5" fmla="*/ 0 h 1691"/>
                <a:gd name="T6" fmla="*/ 0 60000 65536"/>
                <a:gd name="T7" fmla="*/ 0 60000 65536"/>
                <a:gd name="T8" fmla="*/ 0 60000 65536"/>
                <a:gd name="T9" fmla="*/ 0 w 865"/>
                <a:gd name="T10" fmla="*/ 0 h 1691"/>
                <a:gd name="T11" fmla="*/ 865 w 865"/>
                <a:gd name="T12" fmla="*/ 1691 h 16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5" h="1691">
                  <a:moveTo>
                    <a:pt x="859" y="0"/>
                  </a:moveTo>
                  <a:cubicBezTo>
                    <a:pt x="318" y="18"/>
                    <a:pt x="0" y="426"/>
                    <a:pt x="0" y="826"/>
                  </a:cubicBezTo>
                  <a:cubicBezTo>
                    <a:pt x="0" y="1226"/>
                    <a:pt x="302" y="1691"/>
                    <a:pt x="865" y="1683"/>
                  </a:cubicBezTo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10">
              <a:extLst>
                <a:ext uri="{FF2B5EF4-FFF2-40B4-BE49-F238E27FC236}">
                  <a16:creationId xmlns:a16="http://schemas.microsoft.com/office/drawing/2014/main" id="{229FA893-A1C7-1434-83A0-385F97F6EE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112"/>
              <a:ext cx="432" cy="0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11">
              <a:extLst>
                <a:ext uri="{FF2B5EF4-FFF2-40B4-BE49-F238E27FC236}">
                  <a16:creationId xmlns:a16="http://schemas.microsoft.com/office/drawing/2014/main" id="{D31C0642-1ADF-0F82-E2B8-E878607926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2" y="2640"/>
              <a:ext cx="432" cy="0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Text Box 12">
              <a:extLst>
                <a:ext uri="{FF2B5EF4-FFF2-40B4-BE49-F238E27FC236}">
                  <a16:creationId xmlns:a16="http://schemas.microsoft.com/office/drawing/2014/main" id="{54326F90-D6FD-CA1C-DB5E-204D627420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968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3519CA"/>
                  </a:solidFill>
                </a:rPr>
                <a:t>A</a:t>
              </a:r>
            </a:p>
          </p:txBody>
        </p:sp>
        <p:sp>
          <p:nvSpPr>
            <p:cNvPr id="9229" name="Text Box 13">
              <a:extLst>
                <a:ext uri="{FF2B5EF4-FFF2-40B4-BE49-F238E27FC236}">
                  <a16:creationId xmlns:a16="http://schemas.microsoft.com/office/drawing/2014/main" id="{BBC08D96-356C-69B2-0410-BC96FE608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96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3519CA"/>
                  </a:solidFill>
                </a:rPr>
                <a:t>B</a:t>
              </a:r>
            </a:p>
          </p:txBody>
        </p:sp>
      </p:grpSp>
      <p:sp>
        <p:nvSpPr>
          <p:cNvPr id="2" name="Text Box 7">
            <a:extLst>
              <a:ext uri="{FF2B5EF4-FFF2-40B4-BE49-F238E27FC236}">
                <a16:creationId xmlns:a16="http://schemas.microsoft.com/office/drawing/2014/main" id="{612EB7C4-6F2F-75DA-D078-49329DBA3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943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rgbClr val="006600"/>
                </a:solidFill>
              </a:rPr>
              <a:t>B reverses its velocity soonest.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C6C136F-F450-5E1E-6A8A-623A52E52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Poll Question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766169E-0B07-BD72-8C54-CF2CDC122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3519CA"/>
                </a:solidFill>
              </a:rPr>
              <a:t>A</a:t>
            </a:r>
            <a:r>
              <a:rPr lang="en-US" altLang="en-US"/>
              <a:t> and </a:t>
            </a:r>
            <a:r>
              <a:rPr lang="en-US" altLang="en-US">
                <a:solidFill>
                  <a:srgbClr val="3519CA"/>
                </a:solidFill>
              </a:rPr>
              <a:t>B</a:t>
            </a:r>
            <a:r>
              <a:rPr lang="en-US" altLang="en-US"/>
              <a:t> stand the on edge of identical carousels.  </a:t>
            </a:r>
            <a:r>
              <a:rPr lang="en-US" altLang="en-US">
                <a:solidFill>
                  <a:srgbClr val="3519CA"/>
                </a:solidFill>
              </a:rPr>
              <a:t>B</a:t>
            </a:r>
            <a:r>
              <a:rPr lang="en-US" altLang="en-US"/>
              <a:t> has a greater tangential speed.  Which accelerates the most?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641DBAAA-9466-753F-E283-F377DB838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24200"/>
            <a:ext cx="25908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A.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A.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B.</a:t>
            </a:r>
            <a:r>
              <a:rPr lang="en-US" altLang="en-US" b="0">
                <a:solidFill>
                  <a:schemeClr val="accent1"/>
                </a:solidFill>
              </a:rPr>
              <a:t> </a:t>
            </a:r>
            <a:r>
              <a:rPr lang="en-US" altLang="en-US" sz="2400" b="0"/>
              <a:t>B.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C.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It’s a tie.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D.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Need more information.</a:t>
            </a:r>
            <a:endParaRPr lang="en-US" altLang="en-US" sz="1800" b="0">
              <a:solidFill>
                <a:schemeClr val="tx1"/>
              </a:solidFill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15A1A9CB-CF32-080B-72F1-89BC89B51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1242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3519CA"/>
                </a:solidFill>
              </a:rPr>
              <a:t>A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8D16C999-7859-D7CA-9C42-AB8ACFE1E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1242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rgbClr val="3519CA"/>
                </a:solidFill>
              </a:rPr>
              <a:t>B</a:t>
            </a:r>
          </a:p>
        </p:txBody>
      </p:sp>
      <p:sp>
        <p:nvSpPr>
          <p:cNvPr id="381959" name="Text Box 7">
            <a:extLst>
              <a:ext uri="{FF2B5EF4-FFF2-40B4-BE49-F238E27FC236}">
                <a16:creationId xmlns:a16="http://schemas.microsoft.com/office/drawing/2014/main" id="{C400FC56-3FB9-1992-5A7B-26AC4A8D8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9436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rgbClr val="006600"/>
                </a:solidFill>
              </a:rPr>
              <a:t>B’s greater velocity reverses more often. </a:t>
            </a:r>
          </a:p>
        </p:txBody>
      </p:sp>
      <p:grpSp>
        <p:nvGrpSpPr>
          <p:cNvPr id="11272" name="Group 8">
            <a:extLst>
              <a:ext uri="{FF2B5EF4-FFF2-40B4-BE49-F238E27FC236}">
                <a16:creationId xmlns:a16="http://schemas.microsoft.com/office/drawing/2014/main" id="{870E10E9-6D7A-B6B6-5EC2-E06BC7C6368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124200"/>
            <a:ext cx="1600200" cy="2266950"/>
            <a:chOff x="2208" y="1968"/>
            <a:chExt cx="1008" cy="1428"/>
          </a:xfrm>
        </p:grpSpPr>
        <p:sp>
          <p:nvSpPr>
            <p:cNvPr id="11282" name="Oval 9">
              <a:extLst>
                <a:ext uri="{FF2B5EF4-FFF2-40B4-BE49-F238E27FC236}">
                  <a16:creationId xmlns:a16="http://schemas.microsoft.com/office/drawing/2014/main" id="{C566B60F-664B-1CE2-5892-37C3698C1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20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1283" name="Group 10">
              <a:extLst>
                <a:ext uri="{FF2B5EF4-FFF2-40B4-BE49-F238E27FC236}">
                  <a16:creationId xmlns:a16="http://schemas.microsoft.com/office/drawing/2014/main" id="{C774E6E9-4794-C861-0982-2ADD24D315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0" y="1968"/>
              <a:ext cx="104" cy="384"/>
              <a:chOff x="2632" y="1968"/>
              <a:chExt cx="104" cy="384"/>
            </a:xfrm>
          </p:grpSpPr>
          <p:sp>
            <p:nvSpPr>
              <p:cNvPr id="11285" name="Oval 11">
                <a:extLst>
                  <a:ext uri="{FF2B5EF4-FFF2-40B4-BE49-F238E27FC236}">
                    <a16:creationId xmlns:a16="http://schemas.microsoft.com/office/drawing/2014/main" id="{0FAF05B2-FA77-368A-D820-7666093CD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286" name="Line 12">
                <a:extLst>
                  <a:ext uri="{FF2B5EF4-FFF2-40B4-BE49-F238E27FC236}">
                    <a16:creationId xmlns:a16="http://schemas.microsoft.com/office/drawing/2014/main" id="{56724328-B30B-E889-9DF7-98260B6497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06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Line 13">
                <a:extLst>
                  <a:ext uri="{FF2B5EF4-FFF2-40B4-BE49-F238E27FC236}">
                    <a16:creationId xmlns:a16="http://schemas.microsoft.com/office/drawing/2014/main" id="{57C297DF-1B46-A9EB-D4C1-B14C5570F2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40" y="2208"/>
                <a:ext cx="48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Line 14">
                <a:extLst>
                  <a:ext uri="{FF2B5EF4-FFF2-40B4-BE49-F238E27FC236}">
                    <a16:creationId xmlns:a16="http://schemas.microsoft.com/office/drawing/2014/main" id="{B6682727-6138-6AC1-A0B8-A22815F62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208"/>
                <a:ext cx="48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9" name="Line 15">
                <a:extLst>
                  <a:ext uri="{FF2B5EF4-FFF2-40B4-BE49-F238E27FC236}">
                    <a16:creationId xmlns:a16="http://schemas.microsoft.com/office/drawing/2014/main" id="{BD2A31D2-87D3-03AE-D51A-5679104143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2" y="212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84" name="Freeform 16">
              <a:extLst>
                <a:ext uri="{FF2B5EF4-FFF2-40B4-BE49-F238E27FC236}">
                  <a16:creationId xmlns:a16="http://schemas.microsoft.com/office/drawing/2014/main" id="{CF6FBC52-5E14-CA23-85DF-74B60D354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" y="3312"/>
              <a:ext cx="484" cy="84"/>
            </a:xfrm>
            <a:custGeom>
              <a:avLst/>
              <a:gdLst>
                <a:gd name="T0" fmla="*/ 0 w 484"/>
                <a:gd name="T1" fmla="*/ 12 h 84"/>
                <a:gd name="T2" fmla="*/ 484 w 484"/>
                <a:gd name="T3" fmla="*/ 0 h 84"/>
                <a:gd name="T4" fmla="*/ 0 60000 65536"/>
                <a:gd name="T5" fmla="*/ 0 60000 65536"/>
                <a:gd name="T6" fmla="*/ 0 w 484"/>
                <a:gd name="T7" fmla="*/ 0 h 84"/>
                <a:gd name="T8" fmla="*/ 484 w 484"/>
                <a:gd name="T9" fmla="*/ 84 h 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" h="84">
                  <a:moveTo>
                    <a:pt x="0" y="12"/>
                  </a:moveTo>
                  <a:cubicBezTo>
                    <a:pt x="120" y="72"/>
                    <a:pt x="304" y="84"/>
                    <a:pt x="484" y="0"/>
                  </a:cubicBezTo>
                </a:path>
              </a:pathLst>
            </a:custGeom>
            <a:noFill/>
            <a:ln w="76200">
              <a:solidFill>
                <a:srgbClr val="8000FF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3" name="Group 17">
            <a:extLst>
              <a:ext uri="{FF2B5EF4-FFF2-40B4-BE49-F238E27FC236}">
                <a16:creationId xmlns:a16="http://schemas.microsoft.com/office/drawing/2014/main" id="{ED337945-C59D-1183-9357-17D545928706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3124200"/>
            <a:ext cx="1600200" cy="2387600"/>
            <a:chOff x="3936" y="2064"/>
            <a:chExt cx="1008" cy="1504"/>
          </a:xfrm>
        </p:grpSpPr>
        <p:sp>
          <p:nvSpPr>
            <p:cNvPr id="11274" name="Oval 18">
              <a:extLst>
                <a:ext uri="{FF2B5EF4-FFF2-40B4-BE49-F238E27FC236}">
                  <a16:creationId xmlns:a16="http://schemas.microsoft.com/office/drawing/2014/main" id="{4B40701D-35EA-98EA-BFF2-65A6FB157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304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11275" name="Group 19">
              <a:extLst>
                <a:ext uri="{FF2B5EF4-FFF2-40B4-BE49-F238E27FC236}">
                  <a16:creationId xmlns:a16="http://schemas.microsoft.com/office/drawing/2014/main" id="{E29BB500-09F4-8396-D82F-1C78ECE0B5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064"/>
              <a:ext cx="104" cy="384"/>
              <a:chOff x="2632" y="1968"/>
              <a:chExt cx="104" cy="384"/>
            </a:xfrm>
          </p:grpSpPr>
          <p:sp>
            <p:nvSpPr>
              <p:cNvPr id="11277" name="Oval 20">
                <a:extLst>
                  <a:ext uri="{FF2B5EF4-FFF2-40B4-BE49-F238E27FC236}">
                    <a16:creationId xmlns:a16="http://schemas.microsoft.com/office/drawing/2014/main" id="{5CD4BBD0-529C-1BDF-D3E3-1354F9017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1278" name="Line 21">
                <a:extLst>
                  <a:ext uri="{FF2B5EF4-FFF2-40B4-BE49-F238E27FC236}">
                    <a16:creationId xmlns:a16="http://schemas.microsoft.com/office/drawing/2014/main" id="{E2EA1EEC-2081-9DA6-9E7D-C01E81A3F7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06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Line 22">
                <a:extLst>
                  <a:ext uri="{FF2B5EF4-FFF2-40B4-BE49-F238E27FC236}">
                    <a16:creationId xmlns:a16="http://schemas.microsoft.com/office/drawing/2014/main" id="{F2C25528-8080-941D-64E0-B5863743E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40" y="2208"/>
                <a:ext cx="48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Line 23">
                <a:extLst>
                  <a:ext uri="{FF2B5EF4-FFF2-40B4-BE49-F238E27FC236}">
                    <a16:creationId xmlns:a16="http://schemas.microsoft.com/office/drawing/2014/main" id="{D4C07F62-C7FE-767D-FDB1-85D248A647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208"/>
                <a:ext cx="48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Line 24">
                <a:extLst>
                  <a:ext uri="{FF2B5EF4-FFF2-40B4-BE49-F238E27FC236}">
                    <a16:creationId xmlns:a16="http://schemas.microsoft.com/office/drawing/2014/main" id="{6C6B3F31-F2C4-C3D4-72AA-4858C2F474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2" y="212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6" name="Freeform 25">
              <a:extLst>
                <a:ext uri="{FF2B5EF4-FFF2-40B4-BE49-F238E27FC236}">
                  <a16:creationId xmlns:a16="http://schemas.microsoft.com/office/drawing/2014/main" id="{0E620355-EE40-8C2E-3059-225E627B8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" y="3204"/>
              <a:ext cx="956" cy="364"/>
            </a:xfrm>
            <a:custGeom>
              <a:avLst/>
              <a:gdLst>
                <a:gd name="T0" fmla="*/ 0 w 956"/>
                <a:gd name="T1" fmla="*/ 36 h 364"/>
                <a:gd name="T2" fmla="*/ 956 w 956"/>
                <a:gd name="T3" fmla="*/ 0 h 364"/>
                <a:gd name="T4" fmla="*/ 0 60000 65536"/>
                <a:gd name="T5" fmla="*/ 0 60000 65536"/>
                <a:gd name="T6" fmla="*/ 0 w 956"/>
                <a:gd name="T7" fmla="*/ 0 h 364"/>
                <a:gd name="T8" fmla="*/ 956 w 956"/>
                <a:gd name="T9" fmla="*/ 364 h 3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56" h="364">
                  <a:moveTo>
                    <a:pt x="0" y="36"/>
                  </a:moveTo>
                  <a:cubicBezTo>
                    <a:pt x="296" y="364"/>
                    <a:pt x="748" y="300"/>
                    <a:pt x="956" y="0"/>
                  </a:cubicBezTo>
                </a:path>
              </a:pathLst>
            </a:custGeom>
            <a:noFill/>
            <a:ln w="76200">
              <a:solidFill>
                <a:srgbClr val="8000FF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E12A327-8476-FD3D-D082-FB355D254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Poll Question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2F27E83-9344-AB59-CC2E-0C686D69E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/>
              <a:t>Points</a:t>
            </a:r>
            <a:r>
              <a:rPr lang="en-US" altLang="en-US">
                <a:solidFill>
                  <a:srgbClr val="3519CA"/>
                </a:solidFill>
              </a:rPr>
              <a:t> A</a:t>
            </a:r>
            <a:r>
              <a:rPr lang="en-US" altLang="en-US"/>
              <a:t> and </a:t>
            </a:r>
            <a:r>
              <a:rPr lang="en-US" altLang="en-US">
                <a:solidFill>
                  <a:srgbClr val="3519CA"/>
                </a:solidFill>
              </a:rPr>
              <a:t>B</a:t>
            </a:r>
            <a:r>
              <a:rPr lang="en-US" altLang="en-US"/>
              <a:t> are different distances from the center of a rotating disk. Which accelerates the most?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50FFA487-C812-1650-F149-C6EAD3CAF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24200"/>
            <a:ext cx="25908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A.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A.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B.</a:t>
            </a:r>
            <a:r>
              <a:rPr lang="en-US" altLang="en-US" b="0">
                <a:solidFill>
                  <a:schemeClr val="accent1"/>
                </a:solidFill>
              </a:rPr>
              <a:t> </a:t>
            </a:r>
            <a:r>
              <a:rPr lang="en-US" altLang="en-US" sz="2400" b="0"/>
              <a:t>B.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C.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It’s a tie.</a:t>
            </a:r>
            <a:endParaRPr lang="en-US" altLang="en-US" b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D.</a:t>
            </a:r>
            <a:r>
              <a:rPr lang="en-US" altLang="en-US" b="0">
                <a:solidFill>
                  <a:schemeClr val="tx2"/>
                </a:solidFill>
              </a:rPr>
              <a:t> </a:t>
            </a:r>
            <a:r>
              <a:rPr lang="en-US" altLang="en-US" sz="2400" b="0"/>
              <a:t>Need more information.</a:t>
            </a:r>
            <a:endParaRPr lang="en-US" altLang="en-US" sz="1800" b="0">
              <a:solidFill>
                <a:schemeClr val="tx1"/>
              </a:solidFill>
            </a:endParaRPr>
          </a:p>
        </p:txBody>
      </p:sp>
      <p:sp>
        <p:nvSpPr>
          <p:cNvPr id="382981" name="Text Box 5">
            <a:extLst>
              <a:ext uri="{FF2B5EF4-FFF2-40B4-BE49-F238E27FC236}">
                <a16:creationId xmlns:a16="http://schemas.microsoft.com/office/drawing/2014/main" id="{9BF4F44E-FB98-1596-10FC-46BD17698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9436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006600"/>
                </a:solidFill>
              </a:rPr>
              <a:t>A has a greater velocity change in the same time. </a:t>
            </a:r>
          </a:p>
        </p:txBody>
      </p:sp>
      <p:grpSp>
        <p:nvGrpSpPr>
          <p:cNvPr id="13318" name="Group 6">
            <a:extLst>
              <a:ext uri="{FF2B5EF4-FFF2-40B4-BE49-F238E27FC236}">
                <a16:creationId xmlns:a16="http://schemas.microsoft.com/office/drawing/2014/main" id="{7F98C44D-06C7-E0F4-AF1F-A800977C7215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2971800"/>
            <a:ext cx="3211513" cy="2819400"/>
            <a:chOff x="2592" y="1872"/>
            <a:chExt cx="2023" cy="1776"/>
          </a:xfrm>
        </p:grpSpPr>
        <p:sp>
          <p:nvSpPr>
            <p:cNvPr id="13319" name="Freeform 7">
              <a:extLst>
                <a:ext uri="{FF2B5EF4-FFF2-40B4-BE49-F238E27FC236}">
                  <a16:creationId xmlns:a16="http://schemas.microsoft.com/office/drawing/2014/main" id="{6E6EBAB8-6201-9CB0-73E5-8C26512094B1}"/>
                </a:ext>
              </a:extLst>
            </p:cNvPr>
            <p:cNvSpPr>
              <a:spLocks/>
            </p:cNvSpPr>
            <p:nvPr/>
          </p:nvSpPr>
          <p:spPr bwMode="auto">
            <a:xfrm rot="-5018372">
              <a:off x="4080" y="2832"/>
              <a:ext cx="912" cy="158"/>
            </a:xfrm>
            <a:custGeom>
              <a:avLst/>
              <a:gdLst>
                <a:gd name="T0" fmla="*/ 0 w 484"/>
                <a:gd name="T1" fmla="*/ 298312 h 84"/>
                <a:gd name="T2" fmla="*/ 12219042 w 484"/>
                <a:gd name="T3" fmla="*/ 0 h 84"/>
                <a:gd name="T4" fmla="*/ 0 60000 65536"/>
                <a:gd name="T5" fmla="*/ 0 60000 65536"/>
                <a:gd name="T6" fmla="*/ 0 w 484"/>
                <a:gd name="T7" fmla="*/ 0 h 84"/>
                <a:gd name="T8" fmla="*/ 484 w 484"/>
                <a:gd name="T9" fmla="*/ 84 h 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" h="84">
                  <a:moveTo>
                    <a:pt x="0" y="12"/>
                  </a:moveTo>
                  <a:cubicBezTo>
                    <a:pt x="120" y="72"/>
                    <a:pt x="304" y="84"/>
                    <a:pt x="484" y="0"/>
                  </a:cubicBezTo>
                </a:path>
              </a:pathLst>
            </a:custGeom>
            <a:noFill/>
            <a:ln w="76200">
              <a:solidFill>
                <a:srgbClr val="8000FF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Oval 8">
              <a:extLst>
                <a:ext uri="{FF2B5EF4-FFF2-40B4-BE49-F238E27FC236}">
                  <a16:creationId xmlns:a16="http://schemas.microsoft.com/office/drawing/2014/main" id="{65EF6360-117F-E004-A356-D0B249A97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1872"/>
              <a:ext cx="1776" cy="17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321" name="Oval 9">
              <a:extLst>
                <a:ext uri="{FF2B5EF4-FFF2-40B4-BE49-F238E27FC236}">
                  <a16:creationId xmlns:a16="http://schemas.microsoft.com/office/drawing/2014/main" id="{2993F2AE-2939-715D-F6D1-B9C80784D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5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322" name="Oval 10">
              <a:extLst>
                <a:ext uri="{FF2B5EF4-FFF2-40B4-BE49-F238E27FC236}">
                  <a16:creationId xmlns:a16="http://schemas.microsoft.com/office/drawing/2014/main" id="{AAD18886-E16B-A095-D6D2-7E55397E6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44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3323" name="Text Box 11">
              <a:extLst>
                <a:ext uri="{FF2B5EF4-FFF2-40B4-BE49-F238E27FC236}">
                  <a16:creationId xmlns:a16="http://schemas.microsoft.com/office/drawing/2014/main" id="{30EBE2CB-77D9-E2AB-7E3E-C00A8DE02D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2016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3519CA"/>
                  </a:solidFill>
                </a:rPr>
                <a:t>A</a:t>
              </a:r>
            </a:p>
          </p:txBody>
        </p:sp>
        <p:sp>
          <p:nvSpPr>
            <p:cNvPr id="13324" name="Text Box 12">
              <a:extLst>
                <a:ext uri="{FF2B5EF4-FFF2-40B4-BE49-F238E27FC236}">
                  <a16:creationId xmlns:a16="http://schemas.microsoft.com/office/drawing/2014/main" id="{027DE8A8-EF08-DA2C-E371-F7DD6A394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256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0">
                  <a:solidFill>
                    <a:srgbClr val="3519CA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9741E40-4B6A-83E4-D324-FEE98810E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Uniform Circular Motion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C55D496-0ADB-E4DC-253C-9B71EC45F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r>
              <a:rPr lang="en-US" altLang="en-US"/>
              <a:t>Constant speed in a circular path</a:t>
            </a:r>
          </a:p>
          <a:p>
            <a:r>
              <a:rPr lang="en-US" altLang="en-US" i="1"/>
              <a:t>a</a:t>
            </a:r>
            <a:r>
              <a:rPr lang="en-US" altLang="en-US" baseline="-25000"/>
              <a:t>||</a:t>
            </a:r>
            <a:r>
              <a:rPr lang="en-US" altLang="en-US"/>
              <a:t> = 0; </a:t>
            </a:r>
            <a:r>
              <a:rPr lang="en-US" altLang="en-US" i="1"/>
              <a:t>a</a:t>
            </a:r>
            <a:r>
              <a:rPr lang="en-US" altLang="en-US" baseline="-25000">
                <a:sym typeface="Symbol" panose="05050102010706020507" pitchFamily="18" charset="2"/>
              </a:rPr>
              <a:t></a:t>
            </a:r>
            <a:r>
              <a:rPr lang="en-US" altLang="en-US">
                <a:sym typeface="Symbol" panose="05050102010706020507" pitchFamily="18" charset="2"/>
              </a:rPr>
              <a:t> = </a:t>
            </a:r>
            <a:r>
              <a:rPr lang="en-US" altLang="en-US" i="1">
                <a:sym typeface="Symbol" panose="05050102010706020507" pitchFamily="18" charset="2"/>
              </a:rPr>
              <a:t>a</a:t>
            </a:r>
          </a:p>
          <a:p>
            <a:r>
              <a:rPr lang="en-US" altLang="en-US">
                <a:sym typeface="Symbol" panose="05050102010706020507" pitchFamily="18" charset="2"/>
              </a:rPr>
              <a:t>What is the actual vector </a:t>
            </a:r>
            <a:r>
              <a:rPr lang="en-US" altLang="en-US" i="1">
                <a:sym typeface="Symbol" panose="05050102010706020507" pitchFamily="18" charset="2"/>
              </a:rPr>
              <a:t>a</a:t>
            </a:r>
            <a:r>
              <a:rPr lang="en-US" altLang="en-US">
                <a:sym typeface="Symbol" panose="05050102010706020507" pitchFamily="18" charset="2"/>
              </a:rPr>
              <a:t>?</a:t>
            </a:r>
            <a:endParaRPr lang="en-US" altLang="en-US"/>
          </a:p>
        </p:txBody>
      </p:sp>
      <p:cxnSp>
        <p:nvCxnSpPr>
          <p:cNvPr id="15364" name="Straight Arrow Connector 4">
            <a:extLst>
              <a:ext uri="{FF2B5EF4-FFF2-40B4-BE49-F238E27FC236}">
                <a16:creationId xmlns:a16="http://schemas.microsoft.com/office/drawing/2014/main" id="{80D0A534-1F48-67BF-CEF6-986A041F47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6400" y="2894013"/>
            <a:ext cx="228600" cy="1587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0799772-3C45-AD1A-139C-72CE25700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/>
              <a:t>Uniform Circular Motion</a:t>
            </a:r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CE48E57-1F3E-57C9-8BED-81B650C12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altLang="en-US"/>
              <a:t>Define the system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D474F05D-8C12-BB48-54AC-F99575B64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90800"/>
            <a:ext cx="3505200" cy="3505200"/>
          </a:xfrm>
          <a:prstGeom prst="ellips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A757C00B-576A-0BB6-C085-75B4380B0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75" y="36068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 i="1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CCDF50CB-1901-B6D2-FFE6-0EB5240E2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150" y="3636963"/>
            <a:ext cx="152400" cy="152400"/>
          </a:xfrm>
          <a:prstGeom prst="ellipse">
            <a:avLst/>
          </a:prstGeom>
          <a:solidFill>
            <a:srgbClr val="3519CA"/>
          </a:solidFill>
          <a:ln w="9525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5FF31FC0-A51D-B12D-3F76-A1A4DC416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733800"/>
            <a:ext cx="1600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Freeform 8">
            <a:extLst>
              <a:ext uri="{FF2B5EF4-FFF2-40B4-BE49-F238E27FC236}">
                <a16:creationId xmlns:a16="http://schemas.microsoft.com/office/drawing/2014/main" id="{1031A887-10A6-7561-2CF5-FEB2AAE3179C}"/>
              </a:ext>
            </a:extLst>
          </p:cNvPr>
          <p:cNvSpPr>
            <a:spLocks/>
          </p:cNvSpPr>
          <p:nvPr/>
        </p:nvSpPr>
        <p:spPr bwMode="auto">
          <a:xfrm>
            <a:off x="5181600" y="2743200"/>
            <a:ext cx="641350" cy="908050"/>
          </a:xfrm>
          <a:custGeom>
            <a:avLst/>
            <a:gdLst>
              <a:gd name="T0" fmla="*/ 2147483646 w 404"/>
              <a:gd name="T1" fmla="*/ 2147483646 h 572"/>
              <a:gd name="T2" fmla="*/ 0 w 404"/>
              <a:gd name="T3" fmla="*/ 0 h 572"/>
              <a:gd name="T4" fmla="*/ 0 60000 65536"/>
              <a:gd name="T5" fmla="*/ 0 60000 65536"/>
              <a:gd name="T6" fmla="*/ 0 w 404"/>
              <a:gd name="T7" fmla="*/ 0 h 572"/>
              <a:gd name="T8" fmla="*/ 404 w 404"/>
              <a:gd name="T9" fmla="*/ 572 h 5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4" h="572">
                <a:moveTo>
                  <a:pt x="404" y="572"/>
                </a:moveTo>
                <a:cubicBezTo>
                  <a:pt x="332" y="368"/>
                  <a:pt x="152" y="120"/>
                  <a:pt x="0" y="0"/>
                </a:cubicBezTo>
              </a:path>
            </a:pathLst>
          </a:custGeom>
          <a:noFill/>
          <a:ln w="57150">
            <a:solidFill>
              <a:srgbClr val="8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BB3839-999F-5967-C145-8D94A852C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/>
              <a:t>Circling </a:t>
            </a:r>
            <a:r>
              <a:rPr lang="en-US" altLang="en-US" sz="4200">
                <a:solidFill>
                  <a:srgbClr val="3519CA"/>
                </a:solidFill>
              </a:rPr>
              <a:t>Velocity</a:t>
            </a:r>
            <a:r>
              <a:rPr lang="en-US" altLang="en-US" sz="4200"/>
              <a:t> and Acceleration</a:t>
            </a:r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D6309359-4D7F-D7B3-C2C0-2410D7A61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How far does it move in time </a:t>
            </a:r>
            <a:r>
              <a:rPr lang="en-US" altLang="en-US" i="1">
                <a:solidFill>
                  <a:srgbClr val="3519CA"/>
                </a:solidFill>
              </a:rPr>
              <a:t>dt</a:t>
            </a:r>
            <a:r>
              <a:rPr lang="en-US" altLang="en-US"/>
              <a:t>?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E05E275B-02F2-9057-B455-82CC9F510236}"/>
              </a:ext>
            </a:extLst>
          </p:cNvPr>
          <p:cNvGrpSpPr>
            <a:grpSpLocks/>
          </p:cNvGrpSpPr>
          <p:nvPr/>
        </p:nvGrpSpPr>
        <p:grpSpPr bwMode="auto">
          <a:xfrm>
            <a:off x="7316788" y="2565400"/>
            <a:ext cx="793750" cy="769938"/>
            <a:chOff x="4609" y="1616"/>
            <a:chExt cx="500" cy="485"/>
          </a:xfrm>
        </p:grpSpPr>
        <p:sp>
          <p:nvSpPr>
            <p:cNvPr id="19477" name="Line 5">
              <a:extLst>
                <a:ext uri="{FF2B5EF4-FFF2-40B4-BE49-F238E27FC236}">
                  <a16:creationId xmlns:a16="http://schemas.microsoft.com/office/drawing/2014/main" id="{DE1CDBC8-DE50-3331-0164-CAAB6D33D6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09" y="1637"/>
              <a:ext cx="239" cy="464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78" name="Group 6">
              <a:extLst>
                <a:ext uri="{FF2B5EF4-FFF2-40B4-BE49-F238E27FC236}">
                  <a16:creationId xmlns:a16="http://schemas.microsoft.com/office/drawing/2014/main" id="{C26F8E67-C216-2711-244E-9491D7C4B2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25" y="1616"/>
              <a:ext cx="384" cy="327"/>
              <a:chOff x="3600" y="1968"/>
              <a:chExt cx="384" cy="327"/>
            </a:xfrm>
          </p:grpSpPr>
          <p:sp>
            <p:nvSpPr>
              <p:cNvPr id="19479" name="Text Box 7">
                <a:extLst>
                  <a:ext uri="{FF2B5EF4-FFF2-40B4-BE49-F238E27FC236}">
                    <a16:creationId xmlns:a16="http://schemas.microsoft.com/office/drawing/2014/main" id="{0FF9A91A-BE71-3EDB-BD85-D5EE7AC9CA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1968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800000"/>
                    </a:solidFill>
                  </a:rPr>
                  <a:t>dr</a:t>
                </a:r>
                <a:endParaRPr lang="en-US" altLang="en-US" sz="2800" b="0" i="1">
                  <a:solidFill>
                    <a:schemeClr val="tx1"/>
                  </a:solidFill>
                </a:endParaRPr>
              </a:p>
            </p:txBody>
          </p:sp>
          <p:sp>
            <p:nvSpPr>
              <p:cNvPr id="19480" name="Line 8">
                <a:extLst>
                  <a:ext uri="{FF2B5EF4-FFF2-40B4-BE49-F238E27FC236}">
                    <a16:creationId xmlns:a16="http://schemas.microsoft.com/office/drawing/2014/main" id="{A922AF9E-B96B-85C2-FDD7-3E7366292F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8" y="2032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461" name="Group 10">
            <a:extLst>
              <a:ext uri="{FF2B5EF4-FFF2-40B4-BE49-F238E27FC236}">
                <a16:creationId xmlns:a16="http://schemas.microsoft.com/office/drawing/2014/main" id="{CA90E51B-9C4E-912C-E0D3-E094AC30F3DA}"/>
              </a:ext>
            </a:extLst>
          </p:cNvPr>
          <p:cNvGrpSpPr>
            <a:grpSpLocks/>
          </p:cNvGrpSpPr>
          <p:nvPr/>
        </p:nvGrpSpPr>
        <p:grpSpPr bwMode="auto">
          <a:xfrm>
            <a:off x="4111625" y="2260600"/>
            <a:ext cx="3813175" cy="2328863"/>
            <a:chOff x="2590" y="1424"/>
            <a:chExt cx="2402" cy="1467"/>
          </a:xfrm>
        </p:grpSpPr>
        <p:grpSp>
          <p:nvGrpSpPr>
            <p:cNvPr id="19462" name="Group 11">
              <a:extLst>
                <a:ext uri="{FF2B5EF4-FFF2-40B4-BE49-F238E27FC236}">
                  <a16:creationId xmlns:a16="http://schemas.microsoft.com/office/drawing/2014/main" id="{3F8A491D-4A0E-7969-5A0A-5CBC9CC59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3" y="2039"/>
              <a:ext cx="2289" cy="852"/>
              <a:chOff x="2724" y="2034"/>
              <a:chExt cx="2289" cy="852"/>
            </a:xfrm>
          </p:grpSpPr>
          <p:grpSp>
            <p:nvGrpSpPr>
              <p:cNvPr id="19472" name="Group 12">
                <a:extLst>
                  <a:ext uri="{FF2B5EF4-FFF2-40B4-BE49-F238E27FC236}">
                    <a16:creationId xmlns:a16="http://schemas.microsoft.com/office/drawing/2014/main" id="{D832BF10-A90E-5348-582F-01CDC93EC8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29" y="2144"/>
                <a:ext cx="384" cy="327"/>
                <a:chOff x="3600" y="2256"/>
                <a:chExt cx="384" cy="327"/>
              </a:xfrm>
            </p:grpSpPr>
            <p:sp>
              <p:nvSpPr>
                <p:cNvPr id="19475" name="Text Box 13">
                  <a:extLst>
                    <a:ext uri="{FF2B5EF4-FFF2-40B4-BE49-F238E27FC236}">
                      <a16:creationId xmlns:a16="http://schemas.microsoft.com/office/drawing/2014/main" id="{BF43956C-4425-4FBF-DBCE-1E766CB5EFF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00" y="2256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3519CA"/>
                      </a:solidFill>
                    </a:rPr>
                    <a:t>r</a:t>
                  </a:r>
                  <a:r>
                    <a:rPr lang="en-US" altLang="en-US" sz="2000" b="0" baseline="-25000">
                      <a:solidFill>
                        <a:srgbClr val="3519CA"/>
                      </a:solidFill>
                    </a:rPr>
                    <a:t>0</a:t>
                  </a:r>
                  <a:endParaRPr lang="en-US" altLang="en-US" sz="2800" b="0" i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476" name="Line 14">
                  <a:extLst>
                    <a:ext uri="{FF2B5EF4-FFF2-40B4-BE49-F238E27FC236}">
                      <a16:creationId xmlns:a16="http://schemas.microsoft.com/office/drawing/2014/main" id="{DE56F8C6-8C39-77BE-6527-A5E1478E95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37" y="2352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3519CA"/>
                  </a:solidFill>
                  <a:round/>
                  <a:headEnd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473" name="Line 15">
                <a:extLst>
                  <a:ext uri="{FF2B5EF4-FFF2-40B4-BE49-F238E27FC236}">
                    <a16:creationId xmlns:a16="http://schemas.microsoft.com/office/drawing/2014/main" id="{2AC5A18A-9521-2727-88F8-0837F96950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4" y="2075"/>
                <a:ext cx="2129" cy="811"/>
              </a:xfrm>
              <a:prstGeom prst="line">
                <a:avLst/>
              </a:prstGeom>
              <a:noFill/>
              <a:ln w="28575">
                <a:solidFill>
                  <a:srgbClr val="3519C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4" name="Oval 16">
                <a:extLst>
                  <a:ext uri="{FF2B5EF4-FFF2-40B4-BE49-F238E27FC236}">
                    <a16:creationId xmlns:a16="http://schemas.microsoft.com/office/drawing/2014/main" id="{EB49D2EC-2E31-83C4-2565-D873DF8801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0" y="2034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463" name="Group 17">
              <a:extLst>
                <a:ext uri="{FF2B5EF4-FFF2-40B4-BE49-F238E27FC236}">
                  <a16:creationId xmlns:a16="http://schemas.microsoft.com/office/drawing/2014/main" id="{B26DFFF4-F68E-2477-68B9-86302193C1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0" y="1424"/>
              <a:ext cx="2129" cy="1246"/>
              <a:chOff x="2590" y="1424"/>
              <a:chExt cx="2129" cy="1246"/>
            </a:xfrm>
          </p:grpSpPr>
          <p:sp>
            <p:nvSpPr>
              <p:cNvPr id="19467" name="Oval 18">
                <a:extLst>
                  <a:ext uri="{FF2B5EF4-FFF2-40B4-BE49-F238E27FC236}">
                    <a16:creationId xmlns:a16="http://schemas.microsoft.com/office/drawing/2014/main" id="{1022D3B5-5CA1-8725-8BA9-246C1AE44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584"/>
                <a:ext cx="96" cy="96"/>
              </a:xfrm>
              <a:prstGeom prst="ellipse">
                <a:avLst/>
              </a:prstGeom>
              <a:solidFill>
                <a:srgbClr val="3519C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468" name="Group 19">
                <a:extLst>
                  <a:ext uri="{FF2B5EF4-FFF2-40B4-BE49-F238E27FC236}">
                    <a16:creationId xmlns:a16="http://schemas.microsoft.com/office/drawing/2014/main" id="{F7ABB538-69E4-A099-65C1-5A24E1ED1B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53" y="1424"/>
                <a:ext cx="384" cy="327"/>
                <a:chOff x="4416" y="2352"/>
                <a:chExt cx="384" cy="327"/>
              </a:xfrm>
            </p:grpSpPr>
            <p:sp>
              <p:nvSpPr>
                <p:cNvPr id="19470" name="Text Box 20">
                  <a:extLst>
                    <a:ext uri="{FF2B5EF4-FFF2-40B4-BE49-F238E27FC236}">
                      <a16:creationId xmlns:a16="http://schemas.microsoft.com/office/drawing/2014/main" id="{C1C52185-C0B9-6557-764E-5D642CEC66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16" y="2352"/>
                  <a:ext cx="38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3519CA"/>
                      </a:solidFill>
                    </a:rPr>
                    <a:t>r</a:t>
                  </a:r>
                  <a:r>
                    <a:rPr lang="en-US" altLang="en-US" sz="2800" b="0" i="1" baseline="-25000">
                      <a:solidFill>
                        <a:srgbClr val="3519CA"/>
                      </a:solidFill>
                    </a:rPr>
                    <a:t>d</a:t>
                  </a:r>
                  <a:r>
                    <a:rPr lang="en-US" altLang="en-US" sz="2400" b="0" i="1" baseline="-25000">
                      <a:solidFill>
                        <a:srgbClr val="3519CA"/>
                      </a:solidFill>
                    </a:rPr>
                    <a:t>t</a:t>
                  </a:r>
                  <a:endParaRPr lang="en-US" altLang="en-US" sz="2800" b="0" i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471" name="Line 21">
                  <a:extLst>
                    <a:ext uri="{FF2B5EF4-FFF2-40B4-BE49-F238E27FC236}">
                      <a16:creationId xmlns:a16="http://schemas.microsoft.com/office/drawing/2014/main" id="{A628E4AD-C476-5D00-4D9D-88B8E1EBA4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43" y="2423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3519CA"/>
                  </a:solidFill>
                  <a:round/>
                  <a:headEnd/>
                  <a:tailEnd type="triangl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469" name="Line 22">
                <a:extLst>
                  <a:ext uri="{FF2B5EF4-FFF2-40B4-BE49-F238E27FC236}">
                    <a16:creationId xmlns:a16="http://schemas.microsoft.com/office/drawing/2014/main" id="{B509D819-9CF9-E2B2-57C4-567B53444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0845779" flipV="1">
                <a:off x="2590" y="1859"/>
                <a:ext cx="2129" cy="811"/>
              </a:xfrm>
              <a:prstGeom prst="line">
                <a:avLst/>
              </a:prstGeom>
              <a:noFill/>
              <a:ln w="28575">
                <a:solidFill>
                  <a:srgbClr val="3519CA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64" name="Group 23">
              <a:extLst>
                <a:ext uri="{FF2B5EF4-FFF2-40B4-BE49-F238E27FC236}">
                  <a16:creationId xmlns:a16="http://schemas.microsoft.com/office/drawing/2014/main" id="{1EEA9996-F78F-C0A8-9582-ABE471B844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9" y="2096"/>
              <a:ext cx="400" cy="344"/>
              <a:chOff x="3749" y="2096"/>
              <a:chExt cx="400" cy="344"/>
            </a:xfrm>
          </p:grpSpPr>
          <p:sp>
            <p:nvSpPr>
              <p:cNvPr id="19465" name="Freeform 27">
                <a:extLst>
                  <a:ext uri="{FF2B5EF4-FFF2-40B4-BE49-F238E27FC236}">
                    <a16:creationId xmlns:a16="http://schemas.microsoft.com/office/drawing/2014/main" id="{71F7D9C6-7327-48CD-2FD6-9FF95AB91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212"/>
                <a:ext cx="116" cy="228"/>
              </a:xfrm>
              <a:custGeom>
                <a:avLst/>
                <a:gdLst>
                  <a:gd name="T0" fmla="*/ 116 w 116"/>
                  <a:gd name="T1" fmla="*/ 228 h 228"/>
                  <a:gd name="T2" fmla="*/ 0 w 116"/>
                  <a:gd name="T3" fmla="*/ 0 h 228"/>
                  <a:gd name="T4" fmla="*/ 0 60000 65536"/>
                  <a:gd name="T5" fmla="*/ 0 60000 65536"/>
                  <a:gd name="T6" fmla="*/ 0 w 116"/>
                  <a:gd name="T7" fmla="*/ 0 h 228"/>
                  <a:gd name="T8" fmla="*/ 116 w 116"/>
                  <a:gd name="T9" fmla="*/ 228 h 2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6" h="228">
                    <a:moveTo>
                      <a:pt x="116" y="228"/>
                    </a:moveTo>
                    <a:cubicBezTo>
                      <a:pt x="100" y="156"/>
                      <a:pt x="32" y="44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6" name="Text Box 28">
                <a:extLst>
                  <a:ext uri="{FF2B5EF4-FFF2-40B4-BE49-F238E27FC236}">
                    <a16:creationId xmlns:a16="http://schemas.microsoft.com/office/drawing/2014/main" id="{6351E83A-E9A6-9949-34A1-E266BDB6F7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5" y="2096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chemeClr val="tx1"/>
                    </a:solidFill>
                  </a:rPr>
                  <a:t>d</a:t>
                </a:r>
                <a:r>
                  <a:rPr lang="en-US" altLang="en-US" sz="2800" b="0" i="1">
                    <a:solidFill>
                      <a:schemeClr val="tx1"/>
                    </a:solidFill>
                    <a:latin typeface="Symbol" panose="05050102010706020507" pitchFamily="18" charset="2"/>
                  </a:rPr>
                  <a:t>q</a:t>
                </a:r>
                <a:endParaRPr lang="en-US" altLang="en-US" sz="2800" b="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7030A0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3943</TotalTime>
  <Words>582</Words>
  <Application>Microsoft Macintosh PowerPoint</Application>
  <PresentationFormat>On-screen Show (4:3)</PresentationFormat>
  <Paragraphs>165</Paragraphs>
  <Slides>17</Slides>
  <Notes>13</Notes>
  <HiddenSlides>4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Comic Sans MS</vt:lpstr>
      <vt:lpstr>Symbol</vt:lpstr>
      <vt:lpstr>Times</vt:lpstr>
      <vt:lpstr>Default Design</vt:lpstr>
      <vt:lpstr>Announcements</vt:lpstr>
      <vt:lpstr>Uniform Circular Motion</vt:lpstr>
      <vt:lpstr>Poll Question</vt:lpstr>
      <vt:lpstr>Poll Question</vt:lpstr>
      <vt:lpstr>Poll Question</vt:lpstr>
      <vt:lpstr>Poll Question</vt:lpstr>
      <vt:lpstr>Uniform Circular Motion</vt:lpstr>
      <vt:lpstr>Uniform Circular Motion</vt:lpstr>
      <vt:lpstr>Circling Velocity and Acceleration</vt:lpstr>
      <vt:lpstr>Circling Velocity and Acceleration</vt:lpstr>
      <vt:lpstr>Circling Velocity and Acceleration</vt:lpstr>
      <vt:lpstr>Circling Velocity and Acceleration</vt:lpstr>
      <vt:lpstr>Circling Velocity and Acceleration</vt:lpstr>
      <vt:lpstr>Question</vt:lpstr>
      <vt:lpstr>Other Forms</vt:lpstr>
      <vt:lpstr>Other Forms</vt:lpstr>
      <vt:lpstr>Other Forms</vt:lpstr>
    </vt:vector>
  </TitlesOfParts>
  <Manager/>
  <Company>University of Wyoming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Curved paths</dc:title>
  <dc:subject/>
  <dc:creator>Richard Barrans</dc:creator>
  <cp:keywords/>
  <dc:description/>
  <cp:lastModifiedBy>Richard Barrans</cp:lastModifiedBy>
  <cp:revision>270</cp:revision>
  <cp:lastPrinted>2023-09-13T14:42:18Z</cp:lastPrinted>
  <dcterms:created xsi:type="dcterms:W3CDTF">2003-08-04T19:23:16Z</dcterms:created>
  <dcterms:modified xsi:type="dcterms:W3CDTF">2025-02-05T00:20:50Z</dcterms:modified>
  <cp:category/>
</cp:coreProperties>
</file>