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74" r:id="rId2"/>
    <p:sldId id="497" r:id="rId3"/>
    <p:sldId id="499" r:id="rId4"/>
    <p:sldId id="513" r:id="rId5"/>
    <p:sldId id="422" r:id="rId6"/>
    <p:sldId id="501" r:id="rId7"/>
    <p:sldId id="504" r:id="rId8"/>
    <p:sldId id="505" r:id="rId9"/>
    <p:sldId id="506" r:id="rId10"/>
    <p:sldId id="507" r:id="rId11"/>
    <p:sldId id="508" r:id="rId12"/>
    <p:sldId id="509" r:id="rId13"/>
    <p:sldId id="502" r:id="rId14"/>
    <p:sldId id="543" r:id="rId15"/>
    <p:sldId id="544" r:id="rId16"/>
    <p:sldId id="546" r:id="rId17"/>
    <p:sldId id="516" r:id="rId18"/>
    <p:sldId id="522" r:id="rId19"/>
    <p:sldId id="545" r:id="rId20"/>
    <p:sldId id="518" r:id="rId21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>
          <p15:clr>
            <a:srgbClr val="A4A3A4"/>
          </p15:clr>
        </p15:guide>
        <p15:guide id="2" pos="29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9216"/>
    <p:restoredTop sz="90957"/>
  </p:normalViewPr>
  <p:slideViewPr>
    <p:cSldViewPr>
      <p:cViewPr varScale="1">
        <p:scale>
          <a:sx n="48" d="100"/>
          <a:sy n="48" d="100"/>
        </p:scale>
        <p:origin x="54" y="480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1164" y="60"/>
      </p:cViewPr>
      <p:guideLst>
        <p:guide orient="horz" pos="2209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369C5DD7-1A6C-724B-1A5E-8F578EE9EE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34962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P1210 L10 N1</a:t>
            </a:r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04F0FA46-2864-65BD-9EA9-8271E3C3FEB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0813" y="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8" name="Rectangle 4">
            <a:extLst>
              <a:ext uri="{FF2B5EF4-FFF2-40B4-BE49-F238E27FC236}">
                <a16:creationId xmlns:a16="http://schemas.microsoft.com/office/drawing/2014/main" id="{7CABFE29-C8EA-60A0-27FD-29632AB09D2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975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9" name="Rectangle 5">
            <a:extLst>
              <a:ext uri="{FF2B5EF4-FFF2-40B4-BE49-F238E27FC236}">
                <a16:creationId xmlns:a16="http://schemas.microsoft.com/office/drawing/2014/main" id="{09F6C97C-7F1C-7689-0939-E6228F73C67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0813" y="6657975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1A69A950-CA13-406E-8BE4-ECC58F005A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0A8C4C3D-C560-BA74-DBC7-52ABD45ED48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P1210 L09 N 1–3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0F7B11F8-DE59-B15A-37E1-5A2A51FB2CD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32400" y="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957B5E7-CC80-D9EF-09DE-EE46817669E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7025" y="525463"/>
            <a:ext cx="3503613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>
            <a:extLst>
              <a:ext uri="{FF2B5EF4-FFF2-40B4-BE49-F238E27FC236}">
                <a16:creationId xmlns:a16="http://schemas.microsoft.com/office/drawing/2014/main" id="{DAD047A3-EC75-6230-EBA3-C7A69F5ACE5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900" y="3328988"/>
            <a:ext cx="6772275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6742" name="Rectangle 6">
            <a:extLst>
              <a:ext uri="{FF2B5EF4-FFF2-40B4-BE49-F238E27FC236}">
                <a16:creationId xmlns:a16="http://schemas.microsoft.com/office/drawing/2014/main" id="{50F7485E-A83B-550E-7050-FF8C2332AE8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563"/>
            <a:ext cx="40036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>
            <a:extLst>
              <a:ext uri="{FF2B5EF4-FFF2-40B4-BE49-F238E27FC236}">
                <a16:creationId xmlns:a16="http://schemas.microsoft.com/office/drawing/2014/main" id="{07E6EF8A-EBE0-A2CC-5AA5-C84CA8CB51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2400" y="6659563"/>
            <a:ext cx="40036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4D8D5DA5-6467-4967-8507-9AD384AA02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5302F9E3-B17D-A8C7-85F2-04EE9DF2DC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8C438C23-C3A1-01F6-F273-6A58B8606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20412833-BB8E-33E1-C6C1-50D5D30174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06DA39-6FB9-46A1-8B4C-56A8C2E89EE3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5" name="Header Placeholder 1">
            <a:extLst>
              <a:ext uri="{FF2B5EF4-FFF2-40B4-BE49-F238E27FC236}">
                <a16:creationId xmlns:a16="http://schemas.microsoft.com/office/drawing/2014/main" id="{FB8A32C5-CBBD-EBB7-8E7A-0F01AEE55D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L09 N 1–3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E1DB9D-2313-7DCD-468C-710CAF67EC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10FF1924-8A61-3574-0F28-8A3E734DAA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C5955EB-8515-6BCB-49C1-40E11153EF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3796" name="Header Placeholder 1">
            <a:extLst>
              <a:ext uri="{FF2B5EF4-FFF2-40B4-BE49-F238E27FC236}">
                <a16:creationId xmlns:a16="http://schemas.microsoft.com/office/drawing/2014/main" id="{99E22516-8AFE-8629-D2FB-6E5FE9067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L09 N 1–3</a:t>
            </a:r>
          </a:p>
        </p:txBody>
      </p:sp>
    </p:spTree>
    <p:extLst>
      <p:ext uri="{BB962C8B-B14F-4D97-AF65-F5344CB8AC3E}">
        <p14:creationId xmlns:p14="http://schemas.microsoft.com/office/powerpoint/2010/main" val="32804931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23A9CA-0027-8836-F06B-E2690BA1A2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F361A576-2C0C-D68D-A42D-43D45177F1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83965C9B-B9CC-F49D-F60C-B41232668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846623D6-F475-2C97-E29B-752E7C2A4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24C6BB3-4F7D-42D5-BBFA-9406526BBC48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5845" name="Header Placeholder 1">
            <a:extLst>
              <a:ext uri="{FF2B5EF4-FFF2-40B4-BE49-F238E27FC236}">
                <a16:creationId xmlns:a16="http://schemas.microsoft.com/office/drawing/2014/main" id="{FA3B657B-1C5A-0B55-E2EB-9886629A8E9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L09 N 1–3</a:t>
            </a:r>
          </a:p>
        </p:txBody>
      </p:sp>
    </p:spTree>
    <p:extLst>
      <p:ext uri="{BB962C8B-B14F-4D97-AF65-F5344CB8AC3E}">
        <p14:creationId xmlns:p14="http://schemas.microsoft.com/office/powerpoint/2010/main" val="9744567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90A311-3A10-29D3-11C6-8E643A9DAF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350C07B1-272A-A12C-6F6F-05469CD9DD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43CA360F-6369-4145-311C-DA89D32C9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97FBC203-CB29-2243-0D11-8F55A93449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BD8E94-1E9E-4DD4-B91A-DB67DFAD1893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43013" name="Header Placeholder 1">
            <a:extLst>
              <a:ext uri="{FF2B5EF4-FFF2-40B4-BE49-F238E27FC236}">
                <a16:creationId xmlns:a16="http://schemas.microsoft.com/office/drawing/2014/main" id="{44695845-16FA-730C-560D-D829F1C78E4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L09 N 1–3</a:t>
            </a:r>
          </a:p>
        </p:txBody>
      </p:sp>
    </p:spTree>
    <p:extLst>
      <p:ext uri="{BB962C8B-B14F-4D97-AF65-F5344CB8AC3E}">
        <p14:creationId xmlns:p14="http://schemas.microsoft.com/office/powerpoint/2010/main" val="3345663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33D8D9A8-ED23-D293-D7E7-8EE64CF53A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E1EDAB4-D6FD-1B8F-4F79-B24079BC1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0F70ED40-D844-4347-ECD6-14E1D9CFB8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99D33B-E92C-4345-8C2E-E399392CAB36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7173" name="Header Placeholder 1">
            <a:extLst>
              <a:ext uri="{FF2B5EF4-FFF2-40B4-BE49-F238E27FC236}">
                <a16:creationId xmlns:a16="http://schemas.microsoft.com/office/drawing/2014/main" id="{36B286D8-B446-DC48-735E-79C17163F9B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L09 N 1–3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1633B9FE-E6E3-8C44-209C-EFEE03640F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3DF179DC-914E-3F86-DA1B-C55EA1BBD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20DDEEC3-7BDC-AABA-90B8-B0F875C510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F4FB0A-6A8E-492E-A3EA-690518C1DE55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21" name="Header Placeholder 1">
            <a:extLst>
              <a:ext uri="{FF2B5EF4-FFF2-40B4-BE49-F238E27FC236}">
                <a16:creationId xmlns:a16="http://schemas.microsoft.com/office/drawing/2014/main" id="{A326B517-09A0-A7F7-F03E-D9EAD5102AF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L09 N 1–3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60A6499D-3028-6AFC-B1F4-1F8198DADB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A608EDF1-0057-2593-FF3D-23251EB12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A41AF69E-EABE-A4F5-4EBD-497654107E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FC5515-049F-4946-BD87-CA4BF27CABC2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2293" name="Header Placeholder 1">
            <a:extLst>
              <a:ext uri="{FF2B5EF4-FFF2-40B4-BE49-F238E27FC236}">
                <a16:creationId xmlns:a16="http://schemas.microsoft.com/office/drawing/2014/main" id="{6D05DBF8-2F73-42E0-2361-5D7ED03121F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L09 N 1–3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B065F975-8662-0B9F-FA54-9FCD9EC955E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2400" y="6659563"/>
            <a:ext cx="40036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126" tIns="46063" rIns="92126" bIns="46063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96749F4-0270-4E2B-9DAE-5B03C82E9EA1}" type="slidenum">
              <a:rPr lang="en-US" altLang="en-US" b="0"/>
              <a:pPr algn="r" eaLnBrk="1" hangingPunct="1">
                <a:spcBef>
                  <a:spcPct val="0"/>
                </a:spcBef>
              </a:pPr>
              <a:t>6</a:t>
            </a:fld>
            <a:endParaRPr lang="en-US" altLang="en-US" b="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51BA8671-5B55-1962-A812-2096A9909A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FE96372A-81C9-A3BF-11F9-C169B6E93D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A box sitting on the table ;obviously zero net force.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Pushing on the table without moving it - also zero net force.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Pushing at a constant speed - zero net force!  Really!  Recall planes, trains, and automobiles.</a:t>
            </a:r>
          </a:p>
        </p:txBody>
      </p:sp>
      <p:sp>
        <p:nvSpPr>
          <p:cNvPr id="14341" name="Header Placeholder 1">
            <a:extLst>
              <a:ext uri="{FF2B5EF4-FFF2-40B4-BE49-F238E27FC236}">
                <a16:creationId xmlns:a16="http://schemas.microsoft.com/office/drawing/2014/main" id="{2F1C4C76-8823-1938-536B-B7118ECA68E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L09 N 1–3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946D40-3126-FEAB-DC5E-4BE867D4BE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4726308C-53B4-2DD4-8C47-61EC82E35B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E5F52750-B4CC-F19A-A385-A2B689DAD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618E3764-13F0-B79D-5503-4CE97EEDCE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053432-2DB3-4FE2-889C-DF9034E2B473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5605" name="Header Placeholder 1">
            <a:extLst>
              <a:ext uri="{FF2B5EF4-FFF2-40B4-BE49-F238E27FC236}">
                <a16:creationId xmlns:a16="http://schemas.microsoft.com/office/drawing/2014/main" id="{AFEC5045-F2A2-CA6E-3AC7-B830258507A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L09 N 1–3</a:t>
            </a:r>
          </a:p>
        </p:txBody>
      </p:sp>
    </p:spTree>
    <p:extLst>
      <p:ext uri="{BB962C8B-B14F-4D97-AF65-F5344CB8AC3E}">
        <p14:creationId xmlns:p14="http://schemas.microsoft.com/office/powerpoint/2010/main" val="1636472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D4459E-9FC5-E161-5B5D-0AA4350451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74A43D7C-CEAF-E759-F879-4C46A62A76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86E60B3B-17E5-FEDB-8653-A34487109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BA493386-24F1-701B-55EA-B404859A9B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199CFB-2091-4495-BBF9-F502A32950C6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7653" name="Header Placeholder 1">
            <a:extLst>
              <a:ext uri="{FF2B5EF4-FFF2-40B4-BE49-F238E27FC236}">
                <a16:creationId xmlns:a16="http://schemas.microsoft.com/office/drawing/2014/main" id="{9B69C423-F18C-FA84-5E8F-D3DE051FE36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L09 N 1–3</a:t>
            </a:r>
          </a:p>
        </p:txBody>
      </p:sp>
    </p:spTree>
    <p:extLst>
      <p:ext uri="{BB962C8B-B14F-4D97-AF65-F5344CB8AC3E}">
        <p14:creationId xmlns:p14="http://schemas.microsoft.com/office/powerpoint/2010/main" val="1433135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1C2A31-00BA-5400-E3B4-B5FB182C77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A1C046BD-D20C-2594-5C5B-5513254228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B4630097-2C72-C91E-D5F2-C5DC94E47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3A2122A7-8AB2-1E7F-4B09-4CAC37AAF2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D47EFC-BD84-4F18-B268-948FA1F1E729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9701" name="Header Placeholder 1">
            <a:extLst>
              <a:ext uri="{FF2B5EF4-FFF2-40B4-BE49-F238E27FC236}">
                <a16:creationId xmlns:a16="http://schemas.microsoft.com/office/drawing/2014/main" id="{3A6D8B56-DC33-8A38-A5BD-E2300354A77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L09 N 1–3</a:t>
            </a:r>
          </a:p>
        </p:txBody>
      </p:sp>
    </p:spTree>
    <p:extLst>
      <p:ext uri="{BB962C8B-B14F-4D97-AF65-F5344CB8AC3E}">
        <p14:creationId xmlns:p14="http://schemas.microsoft.com/office/powerpoint/2010/main" val="36560967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EAAB1-8310-EBF6-9A5A-21D7FD66CF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2DC51316-0400-0B22-09C9-C7EC35D074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293F4765-A554-B09B-A614-D2AA0915AA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1748" name="Header Placeholder 1">
            <a:extLst>
              <a:ext uri="{FF2B5EF4-FFF2-40B4-BE49-F238E27FC236}">
                <a16:creationId xmlns:a16="http://schemas.microsoft.com/office/drawing/2014/main" id="{0FF124A2-DFA8-4251-373F-E3FB7C339C1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L09 N 1–3</a:t>
            </a:r>
          </a:p>
        </p:txBody>
      </p:sp>
    </p:spTree>
    <p:extLst>
      <p:ext uri="{BB962C8B-B14F-4D97-AF65-F5344CB8AC3E}">
        <p14:creationId xmlns:p14="http://schemas.microsoft.com/office/powerpoint/2010/main" val="3951574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07B637-8364-F527-5D7A-99D3BFA1B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5E529F5-1376-8B82-0D56-5D2A9EAFB5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0CAB9A-A7B0-18F5-9118-DB3EAF424C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1040-D3AE-4E51-9119-072F6DE814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958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8A8A6F-D7B8-E65F-E4D0-0E0798AD93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2CF824-471D-99DC-05B0-C15E5769FE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C52554-BE2E-A2F6-DE46-6879DD6ACF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80C45-5B8E-4759-8A16-9DA3E4BE47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8182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2088E3-50FE-8541-2ECF-3A748452EF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23BD8E-768D-5C60-06E0-14EB14DD6E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A317D0-E635-4012-0C4D-77358CC992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97F58-0FC3-4A1A-902D-5AC4D3EF73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363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11CCC3-ABC1-B90D-A859-CF58C35B8A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63828C-817C-3CD6-7FDD-9D6AFCA3A0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EB9311-E9E9-5AF3-DBE4-5472F014B8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CB36E-ED77-4839-B389-EA04DD95FB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7934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333719-9000-268A-E072-65E7FD1446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67E548-CA5C-1E35-453E-81BA69262D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B1DDED-0839-E1C6-8884-7AB72E1551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7B3C7-F406-4E47-A39B-B75A95A938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571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0F1D27-4622-2139-AC87-009D6F4972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E7B0F0-30BA-44C2-C4F3-FBF70A9EB3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8EA10C-D279-50D5-5A5B-B04C6E6226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E8AC3-A1FE-495A-ADF8-7944E736E1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3091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3BF93C9-5221-54FA-70E6-3F8A43705F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C20C1D6-E91E-9F84-CED6-8110DD3501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9EEBF8D-04ED-D749-9C85-0D6D911E6D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DA70B-C755-4474-8847-5C29368AD6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4645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229A1B2-AF91-B7F8-AC11-7B44C3593C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ED4D59A-479B-04B1-9454-E4A09509C2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DFFC72C-6AB3-05E5-FF10-DF2B3A3E76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46A5A-E865-47E9-8322-96EB1A6CB4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578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343124D-F4E3-B791-2738-AA5CCF2914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37417E4-BA38-2E3D-E621-CE0ACC49AC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BDC356D-A11E-4951-6164-6404DE3C99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A1CF9-EC85-47F4-87C1-A7498262CE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7759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24ED1F-9C52-76A0-8453-C69954DF08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94568E-B41A-603F-4A03-F98EA3B0BD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6A07EA-44F1-0B33-4FB9-D5F6077372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DC6D4-740B-400B-A397-61F2FEC748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15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0CF371-5B49-0EE9-48A9-16326C75F2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2824A5-D6B3-C547-8A90-DE2B9D020F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E8762B-A589-CE12-7EB8-F207959031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F10D9-F2CF-412A-BE71-77D827BCC6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71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CE3D"/>
            </a:gs>
            <a:gs pos="100000">
              <a:srgbClr val="E880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9D3C5C-ECC8-47D6-34AF-71E8FD6B6D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1261518-C8FA-82A0-647F-CE1F4D6D48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AFC0402-45EF-2277-CD1E-A88FE6E370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361C02B-574C-A445-E0C4-15E198D2967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798D098-056E-CDEA-2C1B-F2FB865BE3B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8D5052AC-29A3-4639-A1FE-D18E874039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98433E2-B950-5724-F319-6FAAC8D0F46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Newton’s First Law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5D907DD-6D55-F1FF-66DB-D4E0F461526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86200"/>
            <a:ext cx="6400800" cy="609600"/>
          </a:xfrm>
        </p:spPr>
        <p:txBody>
          <a:bodyPr/>
          <a:lstStyle/>
          <a:p>
            <a:pPr eaLnBrk="1" hangingPunct="1"/>
            <a:r>
              <a:rPr lang="en-US" altLang="en-US"/>
              <a:t>The world is not as it seems</a:t>
            </a:r>
          </a:p>
        </p:txBody>
      </p:sp>
      <p:sp>
        <p:nvSpPr>
          <p:cNvPr id="4100" name="Text Box 5">
            <a:extLst>
              <a:ext uri="{FF2B5EF4-FFF2-40B4-BE49-F238E27FC236}">
                <a16:creationId xmlns:a16="http://schemas.microsoft.com/office/drawing/2014/main" id="{CCBDAB03-01B6-B14E-B9C1-8FCA9DD48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5116513"/>
            <a:ext cx="1387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</a:rPr>
              <a:t>§ 4.1–4.2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98469B81-9D7E-2731-6CCD-FD9A7CC92D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C6C3744-F905-7F49-B25E-0C9A2B5292F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Air Resistance (Drag)</a:t>
            </a:r>
          </a:p>
        </p:txBody>
      </p:sp>
      <p:sp>
        <p:nvSpPr>
          <p:cNvPr id="280579" name="Rectangle 3">
            <a:extLst>
              <a:ext uri="{FF2B5EF4-FFF2-40B4-BE49-F238E27FC236}">
                <a16:creationId xmlns:a16="http://schemas.microsoft.com/office/drawing/2014/main" id="{E5C5F563-AE34-9DB1-BDC0-A0BEBE4AA3C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Very complicated</a:t>
            </a:r>
          </a:p>
          <a:p>
            <a:pPr eaLnBrk="1" hangingPunct="1"/>
            <a:r>
              <a:rPr lang="en-US" altLang="en-US" dirty="0"/>
              <a:t>Depends on airspeed: </a:t>
            </a:r>
            <a:r>
              <a:rPr lang="en-US" altLang="en-US" dirty="0">
                <a:solidFill>
                  <a:schemeClr val="accent2"/>
                </a:solidFill>
              </a:rPr>
              <a:t>faster</a:t>
            </a:r>
            <a:r>
              <a:rPr lang="en-US" altLang="en-US" dirty="0"/>
              <a:t> airspeed gives </a:t>
            </a:r>
            <a:r>
              <a:rPr lang="en-US" altLang="en-US" dirty="0">
                <a:solidFill>
                  <a:schemeClr val="accent2"/>
                </a:solidFill>
              </a:rPr>
              <a:t>greater drag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dirty="0">
                <a:solidFill>
                  <a:srgbClr val="006600"/>
                </a:solidFill>
              </a:rPr>
              <a:t>Intro physics classes often ignore drag because it’s not analytically tractable</a:t>
            </a:r>
          </a:p>
          <a:p>
            <a:pPr lvl="1" eaLnBrk="1" hangingPunct="1"/>
            <a:r>
              <a:rPr lang="en-US" altLang="en-US" dirty="0">
                <a:solidFill>
                  <a:schemeClr val="tx1"/>
                </a:solidFill>
              </a:rPr>
              <a:t>Engineers make fun of us for it</a:t>
            </a:r>
          </a:p>
          <a:p>
            <a:pPr lvl="1" eaLnBrk="1" hangingPunct="1"/>
            <a:r>
              <a:rPr lang="en-US" altLang="en-US" dirty="0">
                <a:solidFill>
                  <a:schemeClr val="tx1"/>
                </a:solidFill>
              </a:rPr>
              <a:t>We’re doing you a favor</a:t>
            </a:r>
          </a:p>
        </p:txBody>
      </p:sp>
    </p:spTree>
    <p:extLst>
      <p:ext uri="{BB962C8B-B14F-4D97-AF65-F5344CB8AC3E}">
        <p14:creationId xmlns:p14="http://schemas.microsoft.com/office/powerpoint/2010/main" val="281191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5BB91807-DE55-02B3-9CD4-204B390119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3C77BF8E-513A-7A88-1494-DA00CDC4D18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Tension</a:t>
            </a:r>
          </a:p>
        </p:txBody>
      </p:sp>
      <p:sp>
        <p:nvSpPr>
          <p:cNvPr id="280579" name="Rectangle 3">
            <a:extLst>
              <a:ext uri="{FF2B5EF4-FFF2-40B4-BE49-F238E27FC236}">
                <a16:creationId xmlns:a16="http://schemas.microsoft.com/office/drawing/2014/main" id="{43930176-72FF-3235-42D2-9AA2790CD6C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/>
              <a:t>Acts in the direction of the string or cable</a:t>
            </a:r>
          </a:p>
          <a:p>
            <a:pPr eaLnBrk="1" hangingPunct="1"/>
            <a:r>
              <a:rPr lang="en-US" altLang="en-US"/>
              <a:t>Always inward (you can’t push a string)</a:t>
            </a:r>
          </a:p>
        </p:txBody>
      </p:sp>
      <p:pic>
        <p:nvPicPr>
          <p:cNvPr id="32772" name="Picture 4">
            <a:extLst>
              <a:ext uri="{FF2B5EF4-FFF2-40B4-BE49-F238E27FC236}">
                <a16:creationId xmlns:a16="http://schemas.microsoft.com/office/drawing/2014/main" id="{F546F89C-2F87-4479-E026-9D299F0FD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388" y="2919413"/>
            <a:ext cx="4462462" cy="30241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3" name="Text Box 5">
            <a:extLst>
              <a:ext uri="{FF2B5EF4-FFF2-40B4-BE49-F238E27FC236}">
                <a16:creationId xmlns:a16="http://schemas.microsoft.com/office/drawing/2014/main" id="{14DAFE4A-C28C-4148-0464-FC3868AA3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6475" y="6019800"/>
            <a:ext cx="4578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i="1">
                <a:solidFill>
                  <a:schemeClr val="tx1"/>
                </a:solidFill>
              </a:rPr>
              <a:t>Source:</a:t>
            </a:r>
            <a:r>
              <a:rPr lang="en-US" altLang="en-US" sz="1800" b="0">
                <a:solidFill>
                  <a:schemeClr val="tx1"/>
                </a:solidFill>
              </a:rPr>
              <a:t> Young and Freedman, Figure 4.2</a:t>
            </a:r>
            <a:r>
              <a:rPr lang="en-US" altLang="en-US" sz="1800">
                <a:solidFill>
                  <a:schemeClr val="tx1"/>
                </a:solidFill>
              </a:rPr>
              <a:t> </a:t>
            </a:r>
            <a:r>
              <a:rPr lang="en-US" altLang="en-US" sz="1800" b="0">
                <a:solidFill>
                  <a:schemeClr val="tx1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06977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BA6933-3592-E138-080E-A0BCBF2245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CF408CD5-1916-ADD9-F027-4600DA2C23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Weight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1171235-AB37-258C-F9AB-E81F4B73C8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077200" cy="1981200"/>
          </a:xfrm>
        </p:spPr>
        <p:txBody>
          <a:bodyPr/>
          <a:lstStyle/>
          <a:p>
            <a:r>
              <a:rPr lang="en-US" altLang="en-US"/>
              <a:t>Force of a gravitational field on an object</a:t>
            </a:r>
          </a:p>
          <a:p>
            <a:r>
              <a:rPr lang="en-US" altLang="en-US"/>
              <a:t>Long-range force</a:t>
            </a:r>
          </a:p>
          <a:p>
            <a:r>
              <a:rPr lang="en-US" altLang="en-US"/>
              <a:t>Straight down</a:t>
            </a:r>
          </a:p>
        </p:txBody>
      </p:sp>
      <p:sp>
        <p:nvSpPr>
          <p:cNvPr id="34820" name="Text Box 4">
            <a:extLst>
              <a:ext uri="{FF2B5EF4-FFF2-40B4-BE49-F238E27FC236}">
                <a16:creationId xmlns:a16="http://schemas.microsoft.com/office/drawing/2014/main" id="{5F53CD92-1113-0FD2-C829-2E47B4CBF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6475" y="5562600"/>
            <a:ext cx="4591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i="1">
                <a:solidFill>
                  <a:schemeClr val="tx1"/>
                </a:solidFill>
              </a:rPr>
              <a:t>Source:</a:t>
            </a:r>
            <a:r>
              <a:rPr lang="en-US" altLang="en-US" sz="1800" b="0">
                <a:solidFill>
                  <a:schemeClr val="tx1"/>
                </a:solidFill>
              </a:rPr>
              <a:t> Young and Freedman, Figure 4.2</a:t>
            </a:r>
            <a:r>
              <a:rPr lang="en-US" altLang="en-US" sz="1800">
                <a:solidFill>
                  <a:schemeClr val="tx1"/>
                </a:solidFill>
              </a:rPr>
              <a:t> </a:t>
            </a:r>
            <a:r>
              <a:rPr lang="en-US" altLang="en-US" sz="1800" b="0">
                <a:solidFill>
                  <a:schemeClr val="tx1"/>
                </a:solidFill>
              </a:rPr>
              <a:t>d</a:t>
            </a:r>
          </a:p>
        </p:txBody>
      </p:sp>
      <p:pic>
        <p:nvPicPr>
          <p:cNvPr id="34821" name="Picture 5">
            <a:extLst>
              <a:ext uri="{FF2B5EF4-FFF2-40B4-BE49-F238E27FC236}">
                <a16:creationId xmlns:a16="http://schemas.microsoft.com/office/drawing/2014/main" id="{EE1EECD5-0076-9623-FF33-2FAA546BCE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0" y="3094038"/>
            <a:ext cx="1390650" cy="23161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832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E4B57F06-D8E1-27C1-318C-2EF0978B1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A9EC537F-5450-EEC8-BEED-929FDCCC0D2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Gravitational Force</a:t>
            </a:r>
          </a:p>
        </p:txBody>
      </p:sp>
      <p:sp>
        <p:nvSpPr>
          <p:cNvPr id="282627" name="Rectangle 3">
            <a:extLst>
              <a:ext uri="{FF2B5EF4-FFF2-40B4-BE49-F238E27FC236}">
                <a16:creationId xmlns:a16="http://schemas.microsoft.com/office/drawing/2014/main" id="{9F0A3140-CD34-E7C3-936E-F1D14255D78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Magnitude of gravitational force is proportional to mass: </a:t>
            </a:r>
            <a:r>
              <a:rPr lang="en-US" altLang="en-US" i="1">
                <a:solidFill>
                  <a:schemeClr val="accent2"/>
                </a:solidFill>
              </a:rPr>
              <a:t>F</a:t>
            </a:r>
            <a:r>
              <a:rPr lang="en-US" altLang="en-US" i="1"/>
              <a:t> = </a:t>
            </a:r>
            <a:r>
              <a:rPr lang="en-US" altLang="en-US" i="1">
                <a:solidFill>
                  <a:schemeClr val="accent2"/>
                </a:solidFill>
              </a:rPr>
              <a:t>mg</a:t>
            </a:r>
            <a:r>
              <a:rPr lang="en-US" altLang="en-US" i="1"/>
              <a:t>.</a:t>
            </a:r>
          </a:p>
          <a:p>
            <a:pPr eaLnBrk="1" hangingPunct="1"/>
            <a:r>
              <a:rPr lang="en-US" altLang="en-US" i="1"/>
              <a:t>g </a:t>
            </a:r>
            <a:r>
              <a:rPr lang="en-US" altLang="en-US"/>
              <a:t>= </a:t>
            </a:r>
            <a:r>
              <a:rPr lang="en-US" altLang="en-US">
                <a:solidFill>
                  <a:schemeClr val="accent2"/>
                </a:solidFill>
              </a:rPr>
              <a:t>gravitational field</a:t>
            </a:r>
            <a:r>
              <a:rPr lang="en-US" altLang="en-US"/>
              <a:t>; units N/kg.</a:t>
            </a:r>
            <a:endParaRPr lang="en-US" altLang="en-US" i="1"/>
          </a:p>
          <a:p>
            <a:pPr eaLnBrk="1" hangingPunct="1"/>
            <a:r>
              <a:rPr lang="en-US" altLang="en-US"/>
              <a:t>Direction of gravitational force is </a:t>
            </a:r>
            <a:r>
              <a:rPr lang="en-US" altLang="en-US">
                <a:solidFill>
                  <a:schemeClr val="accent2"/>
                </a:solidFill>
              </a:rPr>
              <a:t>toward the center of the earth </a:t>
            </a:r>
            <a:r>
              <a:rPr lang="en-US" altLang="en-US">
                <a:solidFill>
                  <a:schemeClr val="tx1"/>
                </a:solidFill>
              </a:rPr>
              <a:t>(down).</a:t>
            </a:r>
            <a:endParaRPr lang="en-US" altLang="en-US"/>
          </a:p>
          <a:p>
            <a:pPr eaLnBrk="1" hangingPunct="1"/>
            <a:r>
              <a:rPr lang="en-US" altLang="en-US"/>
              <a:t>At earth’s surface, </a:t>
            </a:r>
            <a:r>
              <a:rPr lang="en-US" altLang="en-US" i="1"/>
              <a:t>g </a:t>
            </a:r>
            <a:r>
              <a:rPr lang="en-US" altLang="en-US">
                <a:sym typeface="Symbol" panose="05050102010706020507" pitchFamily="18" charset="2"/>
              </a:rPr>
              <a:t> </a:t>
            </a:r>
            <a:r>
              <a:rPr lang="en-US" altLang="en-US">
                <a:solidFill>
                  <a:schemeClr val="accent2"/>
                </a:solidFill>
                <a:sym typeface="Symbol" panose="05050102010706020507" pitchFamily="18" charset="2"/>
              </a:rPr>
              <a:t>9.8 N/kg</a:t>
            </a:r>
            <a:r>
              <a:rPr lang="en-US" altLang="en-US">
                <a:sym typeface="Symbol" panose="05050102010706020507" pitchFamily="18" charset="2"/>
              </a:rPr>
              <a:t>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7634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45B95A86-343A-F7DC-4AAE-2976713BC44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Statics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734F0FB-4D30-FD77-F100-6C20F5CA2DC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86200"/>
            <a:ext cx="6400800" cy="609600"/>
          </a:xfrm>
        </p:spPr>
        <p:txBody>
          <a:bodyPr/>
          <a:lstStyle/>
          <a:p>
            <a:pPr eaLnBrk="1" hangingPunct="1"/>
            <a:r>
              <a:rPr lang="en-US" altLang="en-US"/>
              <a:t>Forces in equilibrium</a:t>
            </a:r>
          </a:p>
        </p:txBody>
      </p:sp>
      <p:sp>
        <p:nvSpPr>
          <p:cNvPr id="22532" name="Text Box 5">
            <a:extLst>
              <a:ext uri="{FF2B5EF4-FFF2-40B4-BE49-F238E27FC236}">
                <a16:creationId xmlns:a16="http://schemas.microsoft.com/office/drawing/2014/main" id="{5DD84A87-88C0-1CD0-D3D9-77B068AEF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5116513"/>
            <a:ext cx="1311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</a:rPr>
              <a:t>§ 5.1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5609039-6C97-A943-A806-506892610E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What’s the point?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CD8EC49-B0B5-C826-42AE-B85C593132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do forces balance?</a:t>
            </a:r>
          </a:p>
          <a:p>
            <a:pPr eaLnBrk="1" hangingPunct="1"/>
            <a:r>
              <a:rPr lang="en-US" altLang="en-US"/>
              <a:t>What forces must structures withstand?</a:t>
            </a:r>
          </a:p>
          <a:p>
            <a:pPr eaLnBrk="1" hangingPunct="1"/>
            <a:r>
              <a:rPr lang="en-US" altLang="en-US"/>
              <a:t>What is the result of non-balancing forces?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5226A9C4-7584-CA66-7ED1-2355DA4318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Problem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4B73F4C-1431-9941-69EE-8CD02F801C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286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800"/>
              <a:t>A 25-kg box on a frictionless plane inclined 30° to the horizontal is held in place by a cable parallel to the incline.  What is the tension in the cable?</a:t>
            </a:r>
          </a:p>
        </p:txBody>
      </p:sp>
      <p:sp>
        <p:nvSpPr>
          <p:cNvPr id="28676" name="Line 4">
            <a:extLst>
              <a:ext uri="{FF2B5EF4-FFF2-40B4-BE49-F238E27FC236}">
                <a16:creationId xmlns:a16="http://schemas.microsoft.com/office/drawing/2014/main" id="{101A3CA8-36AF-DB7E-7A49-6ED0AA6474FE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6096000"/>
            <a:ext cx="762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Line 8">
            <a:extLst>
              <a:ext uri="{FF2B5EF4-FFF2-40B4-BE49-F238E27FC236}">
                <a16:creationId xmlns:a16="http://schemas.microsoft.com/office/drawing/2014/main" id="{1C6FCB85-D55D-6348-7887-F9D71D986230}"/>
              </a:ext>
            </a:extLst>
          </p:cNvPr>
          <p:cNvSpPr>
            <a:spLocks noChangeShapeType="1"/>
          </p:cNvSpPr>
          <p:nvPr/>
        </p:nvSpPr>
        <p:spPr bwMode="auto">
          <a:xfrm rot="1800000">
            <a:off x="3698875" y="5080000"/>
            <a:ext cx="4038600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Arc 9">
            <a:extLst>
              <a:ext uri="{FF2B5EF4-FFF2-40B4-BE49-F238E27FC236}">
                <a16:creationId xmlns:a16="http://schemas.microsoft.com/office/drawing/2014/main" id="{20495500-10B2-8885-F6E2-0B6E045672C4}"/>
              </a:ext>
            </a:extLst>
          </p:cNvPr>
          <p:cNvSpPr>
            <a:spLocks/>
          </p:cNvSpPr>
          <p:nvPr/>
        </p:nvSpPr>
        <p:spPr bwMode="auto">
          <a:xfrm flipH="1" flipV="1">
            <a:off x="6562725" y="5648325"/>
            <a:ext cx="685800" cy="460375"/>
          </a:xfrm>
          <a:custGeom>
            <a:avLst/>
            <a:gdLst>
              <a:gd name="T0" fmla="*/ 2147483646 w 21588"/>
              <a:gd name="T1" fmla="*/ 2147483646 h 14510"/>
              <a:gd name="T2" fmla="*/ 2147483646 w 21588"/>
              <a:gd name="T3" fmla="*/ 2147483646 h 14510"/>
              <a:gd name="T4" fmla="*/ 0 w 21588"/>
              <a:gd name="T5" fmla="*/ 0 h 14510"/>
              <a:gd name="T6" fmla="*/ 0 60000 65536"/>
              <a:gd name="T7" fmla="*/ 0 60000 65536"/>
              <a:gd name="T8" fmla="*/ 0 60000 65536"/>
              <a:gd name="T9" fmla="*/ 0 w 21588"/>
              <a:gd name="T10" fmla="*/ 0 h 14510"/>
              <a:gd name="T11" fmla="*/ 21588 w 21588"/>
              <a:gd name="T12" fmla="*/ 14510 h 14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8" h="14510" fill="none" extrusionOk="0">
                <a:moveTo>
                  <a:pt x="21588" y="690"/>
                </a:moveTo>
                <a:cubicBezTo>
                  <a:pt x="21425" y="5814"/>
                  <a:pt x="19444" y="10712"/>
                  <a:pt x="16000" y="14510"/>
                </a:cubicBezTo>
              </a:path>
              <a:path w="21588" h="14510" stroke="0" extrusionOk="0">
                <a:moveTo>
                  <a:pt x="21588" y="690"/>
                </a:moveTo>
                <a:cubicBezTo>
                  <a:pt x="21425" y="5814"/>
                  <a:pt x="19444" y="10712"/>
                  <a:pt x="16000" y="14510"/>
                </a:cubicBezTo>
                <a:lnTo>
                  <a:pt x="0" y="0"/>
                </a:lnTo>
                <a:lnTo>
                  <a:pt x="21588" y="69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Text Box 10">
            <a:extLst>
              <a:ext uri="{FF2B5EF4-FFF2-40B4-BE49-F238E27FC236}">
                <a16:creationId xmlns:a16="http://schemas.microsoft.com/office/drawing/2014/main" id="{AC3CAA01-80B2-238F-4E11-C1EF77A32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638800"/>
            <a:ext cx="568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tx2"/>
                </a:solidFill>
              </a:rPr>
              <a:t>30°</a:t>
            </a:r>
          </a:p>
        </p:txBody>
      </p:sp>
      <p:grpSp>
        <p:nvGrpSpPr>
          <p:cNvPr id="28680" name="Group 13">
            <a:extLst>
              <a:ext uri="{FF2B5EF4-FFF2-40B4-BE49-F238E27FC236}">
                <a16:creationId xmlns:a16="http://schemas.microsoft.com/office/drawing/2014/main" id="{38F09EC9-E344-20FC-7CE2-F18E724EF105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5041900"/>
            <a:ext cx="1143000" cy="685800"/>
            <a:chOff x="3504" y="2880"/>
            <a:chExt cx="720" cy="432"/>
          </a:xfrm>
        </p:grpSpPr>
        <p:sp>
          <p:nvSpPr>
            <p:cNvPr id="28683" name="Rectangle 11">
              <a:extLst>
                <a:ext uri="{FF2B5EF4-FFF2-40B4-BE49-F238E27FC236}">
                  <a16:creationId xmlns:a16="http://schemas.microsoft.com/office/drawing/2014/main" id="{2B9B3D9F-C11D-FC9A-9A15-64C1DE2E12B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">
              <a:off x="3504" y="2880"/>
              <a:ext cx="720" cy="432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8684" name="Text Box 12">
              <a:extLst>
                <a:ext uri="{FF2B5EF4-FFF2-40B4-BE49-F238E27FC236}">
                  <a16:creationId xmlns:a16="http://schemas.microsoft.com/office/drawing/2014/main" id="{57B98435-865E-C3D2-36C5-ED8D0AB067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800000">
              <a:off x="3600" y="3024"/>
              <a:ext cx="50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0">
                  <a:solidFill>
                    <a:schemeClr val="tx1"/>
                  </a:solidFill>
                </a:rPr>
                <a:t>25 kg</a:t>
              </a:r>
            </a:p>
          </p:txBody>
        </p:sp>
      </p:grpSp>
      <p:sp>
        <p:nvSpPr>
          <p:cNvPr id="28681" name="Line 14">
            <a:extLst>
              <a:ext uri="{FF2B5EF4-FFF2-40B4-BE49-F238E27FC236}">
                <a16:creationId xmlns:a16="http://schemas.microsoft.com/office/drawing/2014/main" id="{AE94EF6B-FB23-6D12-4BCE-648ECE6E903A}"/>
              </a:ext>
            </a:extLst>
          </p:cNvPr>
          <p:cNvSpPr>
            <a:spLocks noChangeShapeType="1"/>
          </p:cNvSpPr>
          <p:nvPr/>
        </p:nvSpPr>
        <p:spPr bwMode="auto">
          <a:xfrm rot="1800000" flipH="1">
            <a:off x="5181600" y="4800600"/>
            <a:ext cx="13716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Text Box 15">
            <a:extLst>
              <a:ext uri="{FF2B5EF4-FFF2-40B4-BE49-F238E27FC236}">
                <a16:creationId xmlns:a16="http://schemas.microsoft.com/office/drawing/2014/main" id="{608D890C-6F20-6496-43AF-6D7E18FD1679}"/>
              </a:ext>
            </a:extLst>
          </p:cNvPr>
          <p:cNvSpPr txBox="1">
            <a:spLocks noChangeArrowheads="1"/>
          </p:cNvSpPr>
          <p:nvPr/>
        </p:nvSpPr>
        <p:spPr bwMode="auto">
          <a:xfrm rot="1800000">
            <a:off x="4797425" y="4044950"/>
            <a:ext cx="342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</a:rPr>
              <a:t>F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F4BAEE6-033E-C701-7564-23356A833E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8A2B382-57F3-D4E2-4D01-0297A489CF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229600" cy="1600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800"/>
              <a:t>A hammock slung between trees 8</a:t>
            </a:r>
            <a:r>
              <a:rPr lang="en-US" altLang="en-US" sz="2800">
                <a:cs typeface="Arial" panose="020B0604020202020204" pitchFamily="34" charset="0"/>
              </a:rPr>
              <a:t> </a:t>
            </a:r>
            <a:r>
              <a:rPr lang="en-US" altLang="en-US" sz="2800"/>
              <a:t>m apart sags 1</a:t>
            </a:r>
            <a:r>
              <a:rPr lang="en-US" altLang="en-US" sz="2800">
                <a:cs typeface="Arial" panose="020B0604020202020204" pitchFamily="34" charset="0"/>
              </a:rPr>
              <a:t> </a:t>
            </a:r>
            <a:r>
              <a:rPr lang="en-US" altLang="en-US" sz="2800"/>
              <a:t>m when a person lies in it.  The tension in each rope holding the hammock is</a:t>
            </a:r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235BE6E7-A171-6DC9-4347-35E29D3AC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962400"/>
            <a:ext cx="8229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2"/>
              </a:buClr>
              <a:buFontTx/>
              <a:buAutoNum type="alphaUcPeriod"/>
            </a:pPr>
            <a:r>
              <a:rPr lang="en-US" altLang="en-US" sz="2400" b="0"/>
              <a:t>Equal to the weight of the person.</a:t>
            </a:r>
          </a:p>
          <a:p>
            <a:pPr>
              <a:buClr>
                <a:schemeClr val="accent2"/>
              </a:buClr>
              <a:buFontTx/>
              <a:buAutoNum type="alphaUcPeriod"/>
            </a:pPr>
            <a:r>
              <a:rPr lang="en-US" altLang="en-US" sz="2400" b="0"/>
              <a:t>Half the weight of the person.</a:t>
            </a:r>
          </a:p>
          <a:p>
            <a:pPr>
              <a:buClr>
                <a:schemeClr val="accent2"/>
              </a:buClr>
              <a:buFontTx/>
              <a:buAutoNum type="alphaUcPeriod"/>
            </a:pPr>
            <a:r>
              <a:rPr lang="en-US" altLang="en-US" sz="2400" b="0"/>
              <a:t>More than the weight of the person.</a:t>
            </a:r>
          </a:p>
          <a:p>
            <a:pPr>
              <a:buClr>
                <a:schemeClr val="accent2"/>
              </a:buClr>
              <a:buFontTx/>
              <a:buAutoNum type="alphaUcPeriod"/>
            </a:pPr>
            <a:r>
              <a:rPr lang="en-US" altLang="en-US" sz="2400" b="0"/>
              <a:t>Less than the weight of the person, but more than half.</a:t>
            </a:r>
          </a:p>
        </p:txBody>
      </p:sp>
      <p:grpSp>
        <p:nvGrpSpPr>
          <p:cNvPr id="24581" name="Group 5">
            <a:extLst>
              <a:ext uri="{FF2B5EF4-FFF2-40B4-BE49-F238E27FC236}">
                <a16:creationId xmlns:a16="http://schemas.microsoft.com/office/drawing/2014/main" id="{99853859-0E23-E38A-D7A9-80D22385DCAB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1403350"/>
            <a:ext cx="6329363" cy="730250"/>
            <a:chOff x="960" y="753"/>
            <a:chExt cx="3987" cy="460"/>
          </a:xfrm>
        </p:grpSpPr>
        <p:sp>
          <p:nvSpPr>
            <p:cNvPr id="24598" name="Line 6">
              <a:extLst>
                <a:ext uri="{FF2B5EF4-FFF2-40B4-BE49-F238E27FC236}">
                  <a16:creationId xmlns:a16="http://schemas.microsoft.com/office/drawing/2014/main" id="{2B310460-399A-C8B9-9A14-1176BA1148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768"/>
              <a:ext cx="1104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599" name="Group 7">
              <a:extLst>
                <a:ext uri="{FF2B5EF4-FFF2-40B4-BE49-F238E27FC236}">
                  <a16:creationId xmlns:a16="http://schemas.microsoft.com/office/drawing/2014/main" id="{F5A445E8-07FA-D484-5E13-458A4726EF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50" y="912"/>
              <a:ext cx="1798" cy="301"/>
              <a:chOff x="2050" y="912"/>
              <a:chExt cx="1798" cy="301"/>
            </a:xfrm>
          </p:grpSpPr>
          <p:sp>
            <p:nvSpPr>
              <p:cNvPr id="24601" name="Oval 8">
                <a:extLst>
                  <a:ext uri="{FF2B5EF4-FFF2-40B4-BE49-F238E27FC236}">
                    <a16:creationId xmlns:a16="http://schemas.microsoft.com/office/drawing/2014/main" id="{F943BDEE-ADEE-A821-2725-097A416ABE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222586">
                <a:off x="3504" y="912"/>
                <a:ext cx="48" cy="192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4602" name="Oval 9">
                <a:extLst>
                  <a:ext uri="{FF2B5EF4-FFF2-40B4-BE49-F238E27FC236}">
                    <a16:creationId xmlns:a16="http://schemas.microsoft.com/office/drawing/2014/main" id="{4709C490-54C8-C60F-ED12-D44E2602C9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222586">
                <a:off x="3552" y="912"/>
                <a:ext cx="48" cy="192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4603" name="Oval 10">
                <a:extLst>
                  <a:ext uri="{FF2B5EF4-FFF2-40B4-BE49-F238E27FC236}">
                    <a16:creationId xmlns:a16="http://schemas.microsoft.com/office/drawing/2014/main" id="{464F34B9-134E-5C09-3EE5-ED7DC09A33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285574">
                <a:off x="2256" y="960"/>
                <a:ext cx="288" cy="192"/>
              </a:xfrm>
              <a:prstGeom prst="ellipse">
                <a:avLst/>
              </a:prstGeom>
              <a:solidFill>
                <a:srgbClr val="CC99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4604" name="Freeform 11">
                <a:extLst>
                  <a:ext uri="{FF2B5EF4-FFF2-40B4-BE49-F238E27FC236}">
                    <a16:creationId xmlns:a16="http://schemas.microsoft.com/office/drawing/2014/main" id="{CAF5DA12-BFF1-0334-1972-F81757BCD9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0" y="1026"/>
                <a:ext cx="1798" cy="187"/>
              </a:xfrm>
              <a:custGeom>
                <a:avLst/>
                <a:gdLst>
                  <a:gd name="T0" fmla="*/ 8 w 1798"/>
                  <a:gd name="T1" fmla="*/ 24 h 187"/>
                  <a:gd name="T2" fmla="*/ 734 w 1798"/>
                  <a:gd name="T3" fmla="*/ 186 h 187"/>
                  <a:gd name="T4" fmla="*/ 1790 w 1798"/>
                  <a:gd name="T5" fmla="*/ 18 h 187"/>
                  <a:gd name="T6" fmla="*/ 686 w 1798"/>
                  <a:gd name="T7" fmla="*/ 75 h 187"/>
                  <a:gd name="T8" fmla="*/ 8 w 1798"/>
                  <a:gd name="T9" fmla="*/ 24 h 1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98"/>
                  <a:gd name="T16" fmla="*/ 0 h 187"/>
                  <a:gd name="T17" fmla="*/ 1798 w 1798"/>
                  <a:gd name="T18" fmla="*/ 187 h 1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98" h="187">
                    <a:moveTo>
                      <a:pt x="8" y="24"/>
                    </a:moveTo>
                    <a:cubicBezTo>
                      <a:pt x="16" y="42"/>
                      <a:pt x="437" y="187"/>
                      <a:pt x="734" y="186"/>
                    </a:cubicBezTo>
                    <a:cubicBezTo>
                      <a:pt x="1022" y="186"/>
                      <a:pt x="1798" y="36"/>
                      <a:pt x="1790" y="18"/>
                    </a:cubicBezTo>
                    <a:cubicBezTo>
                      <a:pt x="1782" y="0"/>
                      <a:pt x="983" y="74"/>
                      <a:pt x="686" y="75"/>
                    </a:cubicBezTo>
                    <a:cubicBezTo>
                      <a:pt x="398" y="75"/>
                      <a:pt x="0" y="6"/>
                      <a:pt x="8" y="2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600" name="Line 12">
              <a:extLst>
                <a:ext uri="{FF2B5EF4-FFF2-40B4-BE49-F238E27FC236}">
                  <a16:creationId xmlns:a16="http://schemas.microsoft.com/office/drawing/2014/main" id="{781FDDAB-BA68-CACA-B8C4-1D1FE52E52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43" y="753"/>
              <a:ext cx="1104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2" name="Text Box 13">
            <a:extLst>
              <a:ext uri="{FF2B5EF4-FFF2-40B4-BE49-F238E27FC236}">
                <a16:creationId xmlns:a16="http://schemas.microsoft.com/office/drawing/2014/main" id="{90808A8F-3492-C579-8A14-F605A0775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133600"/>
            <a:ext cx="69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</a:rPr>
              <a:t>8 m</a:t>
            </a:r>
          </a:p>
        </p:txBody>
      </p:sp>
      <p:sp>
        <p:nvSpPr>
          <p:cNvPr id="24583" name="Line 14">
            <a:extLst>
              <a:ext uri="{FF2B5EF4-FFF2-40B4-BE49-F238E27FC236}">
                <a16:creationId xmlns:a16="http://schemas.microsoft.com/office/drawing/2014/main" id="{7F75AF43-6673-6059-EDC5-D9F930728E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23622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15">
            <a:extLst>
              <a:ext uri="{FF2B5EF4-FFF2-40B4-BE49-F238E27FC236}">
                <a16:creationId xmlns:a16="http://schemas.microsoft.com/office/drawing/2014/main" id="{2F662D98-60E6-3780-7DC6-03BF967DA62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3622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Text Box 16">
            <a:extLst>
              <a:ext uri="{FF2B5EF4-FFF2-40B4-BE49-F238E27FC236}">
                <a16:creationId xmlns:a16="http://schemas.microsoft.com/office/drawing/2014/main" id="{329CC533-41B7-00B4-A44A-F15A57D62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524000"/>
            <a:ext cx="69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</a:rPr>
              <a:t>1 m</a:t>
            </a:r>
          </a:p>
        </p:txBody>
      </p:sp>
      <p:sp>
        <p:nvSpPr>
          <p:cNvPr id="24586" name="Line 17">
            <a:extLst>
              <a:ext uri="{FF2B5EF4-FFF2-40B4-BE49-F238E27FC236}">
                <a16:creationId xmlns:a16="http://schemas.microsoft.com/office/drawing/2014/main" id="{0749E0AE-9E3A-314C-AF6E-FCFCC6E5ACD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1371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4587" name="Group 18">
            <a:extLst>
              <a:ext uri="{FF2B5EF4-FFF2-40B4-BE49-F238E27FC236}">
                <a16:creationId xmlns:a16="http://schemas.microsoft.com/office/drawing/2014/main" id="{9D3C5191-594A-0472-D946-08373AB04DE8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1143000"/>
            <a:ext cx="5430838" cy="1219200"/>
            <a:chOff x="1104" y="720"/>
            <a:chExt cx="3421" cy="768"/>
          </a:xfrm>
        </p:grpSpPr>
        <p:sp>
          <p:nvSpPr>
            <p:cNvPr id="24588" name="AutoShape 19">
              <a:extLst>
                <a:ext uri="{FF2B5EF4-FFF2-40B4-BE49-F238E27FC236}">
                  <a16:creationId xmlns:a16="http://schemas.microsoft.com/office/drawing/2014/main" id="{B9A94E1B-D461-DC3B-C4C8-51FB56E7AEF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98898">
              <a:off x="1152" y="1104"/>
              <a:ext cx="432" cy="96"/>
            </a:xfrm>
            <a:prstGeom prst="rightArrow">
              <a:avLst>
                <a:gd name="adj1" fmla="val 50000"/>
                <a:gd name="adj2" fmla="val 112500"/>
              </a:avLst>
            </a:prstGeom>
            <a:solidFill>
              <a:srgbClr val="FF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4589" name="AutoShape 20">
              <a:extLst>
                <a:ext uri="{FF2B5EF4-FFF2-40B4-BE49-F238E27FC236}">
                  <a16:creationId xmlns:a16="http://schemas.microsoft.com/office/drawing/2014/main" id="{E4D0CE2F-27C1-8478-5012-9DF46246A8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701102" flipH="1">
              <a:off x="4032" y="1104"/>
              <a:ext cx="432" cy="96"/>
            </a:xfrm>
            <a:prstGeom prst="rightArrow">
              <a:avLst>
                <a:gd name="adj1" fmla="val 50000"/>
                <a:gd name="adj2" fmla="val 112500"/>
              </a:avLst>
            </a:prstGeom>
            <a:solidFill>
              <a:srgbClr val="FF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4590" name="AutoShape 21">
              <a:extLst>
                <a:ext uri="{FF2B5EF4-FFF2-40B4-BE49-F238E27FC236}">
                  <a16:creationId xmlns:a16="http://schemas.microsoft.com/office/drawing/2014/main" id="{ED2C2DFE-4CA1-365E-1DC9-F58A1C51C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960"/>
              <a:ext cx="240" cy="24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4591" name="Text Box 22">
              <a:extLst>
                <a:ext uri="{FF2B5EF4-FFF2-40B4-BE49-F238E27FC236}">
                  <a16:creationId xmlns:a16="http://schemas.microsoft.com/office/drawing/2014/main" id="{42DCFDB0-1760-D8A8-13D0-7BABC2D4FB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720"/>
              <a:ext cx="57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0">
                  <a:solidFill>
                    <a:srgbClr val="804000"/>
                  </a:solidFill>
                </a:rPr>
                <a:t>weight</a:t>
              </a:r>
            </a:p>
          </p:txBody>
        </p:sp>
        <p:grpSp>
          <p:nvGrpSpPr>
            <p:cNvPr id="24592" name="Group 23">
              <a:extLst>
                <a:ext uri="{FF2B5EF4-FFF2-40B4-BE49-F238E27FC236}">
                  <a16:creationId xmlns:a16="http://schemas.microsoft.com/office/drawing/2014/main" id="{3661A786-F15E-78EC-E721-F979B72809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2" y="1152"/>
              <a:ext cx="253" cy="327"/>
              <a:chOff x="1574" y="2537"/>
              <a:chExt cx="253" cy="327"/>
            </a:xfrm>
          </p:grpSpPr>
          <p:sp>
            <p:nvSpPr>
              <p:cNvPr id="24596" name="Text Box 24">
                <a:extLst>
                  <a:ext uri="{FF2B5EF4-FFF2-40B4-BE49-F238E27FC236}">
                    <a16:creationId xmlns:a16="http://schemas.microsoft.com/office/drawing/2014/main" id="{A64B50E6-5719-5D14-A03C-93BC457DBA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74" y="2537"/>
                <a:ext cx="25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0" i="1">
                    <a:solidFill>
                      <a:srgbClr val="9A3344"/>
                    </a:solidFill>
                  </a:rPr>
                  <a:t>T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4597" name="Line 25">
                <a:extLst>
                  <a:ext uri="{FF2B5EF4-FFF2-40B4-BE49-F238E27FC236}">
                    <a16:creationId xmlns:a16="http://schemas.microsoft.com/office/drawing/2014/main" id="{4203E979-A1D7-E297-A649-6DD1390EDA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64" y="2576"/>
                <a:ext cx="144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 type="arrow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593" name="Group 26">
              <a:extLst>
                <a:ext uri="{FF2B5EF4-FFF2-40B4-BE49-F238E27FC236}">
                  <a16:creationId xmlns:a16="http://schemas.microsoft.com/office/drawing/2014/main" id="{EDCC5AFE-9392-C05E-930D-55E377B52A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4" y="1161"/>
              <a:ext cx="253" cy="327"/>
              <a:chOff x="1574" y="2537"/>
              <a:chExt cx="253" cy="327"/>
            </a:xfrm>
          </p:grpSpPr>
          <p:sp>
            <p:nvSpPr>
              <p:cNvPr id="24594" name="Text Box 27">
                <a:extLst>
                  <a:ext uri="{FF2B5EF4-FFF2-40B4-BE49-F238E27FC236}">
                    <a16:creationId xmlns:a16="http://schemas.microsoft.com/office/drawing/2014/main" id="{C81BDA2D-70A0-C0F3-C2C5-9D2B401A2C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74" y="2537"/>
                <a:ext cx="25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0" i="1">
                    <a:solidFill>
                      <a:srgbClr val="9A3344"/>
                    </a:solidFill>
                  </a:rPr>
                  <a:t>T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4595" name="Line 28">
                <a:extLst>
                  <a:ext uri="{FF2B5EF4-FFF2-40B4-BE49-F238E27FC236}">
                    <a16:creationId xmlns:a16="http://schemas.microsoft.com/office/drawing/2014/main" id="{D80A2578-5EF1-735D-DDAE-9AC4FBCC53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64" y="2576"/>
                <a:ext cx="144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 type="arrow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4F598E7-9839-4B7C-9F3E-DBA32D5576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Work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892CAEB-D8F6-BD6E-CA0E-88B523120D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200400"/>
            <a:ext cx="8229600" cy="3048000"/>
          </a:xfrm>
        </p:spPr>
        <p:txBody>
          <a:bodyPr/>
          <a:lstStyle/>
          <a:p>
            <a:r>
              <a:rPr lang="en-US" altLang="en-US"/>
              <a:t>Identify the forces acting on the hammock.</a:t>
            </a:r>
          </a:p>
          <a:p>
            <a:r>
              <a:rPr lang="en-US" altLang="en-US"/>
              <a:t>Draw a free-body diagram for the hammock.</a:t>
            </a:r>
          </a:p>
          <a:p>
            <a:r>
              <a:rPr lang="en-US" altLang="en-US"/>
              <a:t>Find the components of all the forces.</a:t>
            </a:r>
          </a:p>
        </p:txBody>
      </p:sp>
      <p:grpSp>
        <p:nvGrpSpPr>
          <p:cNvPr id="25604" name="Group 4">
            <a:extLst>
              <a:ext uri="{FF2B5EF4-FFF2-40B4-BE49-F238E27FC236}">
                <a16:creationId xmlns:a16="http://schemas.microsoft.com/office/drawing/2014/main" id="{F8A9115A-08F7-7FCA-8C0B-64C3C2B32C6F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1708150"/>
            <a:ext cx="6329363" cy="730250"/>
            <a:chOff x="960" y="753"/>
            <a:chExt cx="3987" cy="460"/>
          </a:xfrm>
        </p:grpSpPr>
        <p:sp>
          <p:nvSpPr>
            <p:cNvPr id="25621" name="Line 5">
              <a:extLst>
                <a:ext uri="{FF2B5EF4-FFF2-40B4-BE49-F238E27FC236}">
                  <a16:creationId xmlns:a16="http://schemas.microsoft.com/office/drawing/2014/main" id="{2087C1E3-FA75-E1A4-7800-B3921E4EEF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768"/>
              <a:ext cx="1104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22" name="Group 6">
              <a:extLst>
                <a:ext uri="{FF2B5EF4-FFF2-40B4-BE49-F238E27FC236}">
                  <a16:creationId xmlns:a16="http://schemas.microsoft.com/office/drawing/2014/main" id="{AA410D89-DA7F-E30C-20BD-06E19E6CAA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50" y="912"/>
              <a:ext cx="1798" cy="301"/>
              <a:chOff x="2050" y="912"/>
              <a:chExt cx="1798" cy="301"/>
            </a:xfrm>
          </p:grpSpPr>
          <p:sp>
            <p:nvSpPr>
              <p:cNvPr id="25624" name="Oval 7">
                <a:extLst>
                  <a:ext uri="{FF2B5EF4-FFF2-40B4-BE49-F238E27FC236}">
                    <a16:creationId xmlns:a16="http://schemas.microsoft.com/office/drawing/2014/main" id="{552E1AC6-D4A6-ECC3-1226-1E080C1892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222586">
                <a:off x="3504" y="912"/>
                <a:ext cx="48" cy="192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25" name="Oval 8">
                <a:extLst>
                  <a:ext uri="{FF2B5EF4-FFF2-40B4-BE49-F238E27FC236}">
                    <a16:creationId xmlns:a16="http://schemas.microsoft.com/office/drawing/2014/main" id="{BDE113A5-94A7-6891-FA10-CF2FB36A33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1222586">
                <a:off x="3552" y="912"/>
                <a:ext cx="48" cy="192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26" name="Oval 9">
                <a:extLst>
                  <a:ext uri="{FF2B5EF4-FFF2-40B4-BE49-F238E27FC236}">
                    <a16:creationId xmlns:a16="http://schemas.microsoft.com/office/drawing/2014/main" id="{538B7DBB-270E-95F1-B028-FFA70B1ED9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285574">
                <a:off x="2256" y="960"/>
                <a:ext cx="288" cy="192"/>
              </a:xfrm>
              <a:prstGeom prst="ellipse">
                <a:avLst/>
              </a:prstGeom>
              <a:solidFill>
                <a:srgbClr val="CC99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27" name="Freeform 10">
                <a:extLst>
                  <a:ext uri="{FF2B5EF4-FFF2-40B4-BE49-F238E27FC236}">
                    <a16:creationId xmlns:a16="http://schemas.microsoft.com/office/drawing/2014/main" id="{BEE800C5-33D5-87CD-1AE0-FDF0E8DA01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0" y="1026"/>
                <a:ext cx="1798" cy="187"/>
              </a:xfrm>
              <a:custGeom>
                <a:avLst/>
                <a:gdLst>
                  <a:gd name="T0" fmla="*/ 8 w 1798"/>
                  <a:gd name="T1" fmla="*/ 24 h 187"/>
                  <a:gd name="T2" fmla="*/ 734 w 1798"/>
                  <a:gd name="T3" fmla="*/ 186 h 187"/>
                  <a:gd name="T4" fmla="*/ 1790 w 1798"/>
                  <a:gd name="T5" fmla="*/ 18 h 187"/>
                  <a:gd name="T6" fmla="*/ 686 w 1798"/>
                  <a:gd name="T7" fmla="*/ 75 h 187"/>
                  <a:gd name="T8" fmla="*/ 8 w 1798"/>
                  <a:gd name="T9" fmla="*/ 24 h 18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798"/>
                  <a:gd name="T16" fmla="*/ 0 h 187"/>
                  <a:gd name="T17" fmla="*/ 1798 w 1798"/>
                  <a:gd name="T18" fmla="*/ 187 h 18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798" h="187">
                    <a:moveTo>
                      <a:pt x="8" y="24"/>
                    </a:moveTo>
                    <a:cubicBezTo>
                      <a:pt x="16" y="42"/>
                      <a:pt x="437" y="187"/>
                      <a:pt x="734" y="186"/>
                    </a:cubicBezTo>
                    <a:cubicBezTo>
                      <a:pt x="1022" y="186"/>
                      <a:pt x="1798" y="36"/>
                      <a:pt x="1790" y="18"/>
                    </a:cubicBezTo>
                    <a:cubicBezTo>
                      <a:pt x="1782" y="0"/>
                      <a:pt x="983" y="74"/>
                      <a:pt x="686" y="75"/>
                    </a:cubicBezTo>
                    <a:cubicBezTo>
                      <a:pt x="398" y="75"/>
                      <a:pt x="0" y="6"/>
                      <a:pt x="8" y="2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5623" name="Line 11">
              <a:extLst>
                <a:ext uri="{FF2B5EF4-FFF2-40B4-BE49-F238E27FC236}">
                  <a16:creationId xmlns:a16="http://schemas.microsoft.com/office/drawing/2014/main" id="{BDC89CB1-A60E-4008-9C40-F0435DE306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43" y="753"/>
              <a:ext cx="1104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05" name="Text Box 12">
            <a:extLst>
              <a:ext uri="{FF2B5EF4-FFF2-40B4-BE49-F238E27FC236}">
                <a16:creationId xmlns:a16="http://schemas.microsoft.com/office/drawing/2014/main" id="{53D0482F-6B82-1A70-CCD6-27BAF75D1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438400"/>
            <a:ext cx="69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</a:rPr>
              <a:t>8 m</a:t>
            </a:r>
          </a:p>
        </p:txBody>
      </p:sp>
      <p:sp>
        <p:nvSpPr>
          <p:cNvPr id="25606" name="Line 13">
            <a:extLst>
              <a:ext uri="{FF2B5EF4-FFF2-40B4-BE49-F238E27FC236}">
                <a16:creationId xmlns:a16="http://schemas.microsoft.com/office/drawing/2014/main" id="{ABD38CC0-1620-73CE-DC08-977864C42D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26670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Line 14">
            <a:extLst>
              <a:ext uri="{FF2B5EF4-FFF2-40B4-BE49-F238E27FC236}">
                <a16:creationId xmlns:a16="http://schemas.microsoft.com/office/drawing/2014/main" id="{6844EF75-FA12-1B0C-DCCD-91E48218646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6670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Text Box 15">
            <a:extLst>
              <a:ext uri="{FF2B5EF4-FFF2-40B4-BE49-F238E27FC236}">
                <a16:creationId xmlns:a16="http://schemas.microsoft.com/office/drawing/2014/main" id="{76AA3A46-57FC-7AC1-65D6-F77AC2147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784350"/>
            <a:ext cx="69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</a:rPr>
              <a:t>1 m</a:t>
            </a:r>
          </a:p>
        </p:txBody>
      </p:sp>
      <p:sp>
        <p:nvSpPr>
          <p:cNvPr id="25609" name="Line 16">
            <a:extLst>
              <a:ext uri="{FF2B5EF4-FFF2-40B4-BE49-F238E27FC236}">
                <a16:creationId xmlns:a16="http://schemas.microsoft.com/office/drawing/2014/main" id="{10ABDC0E-30C4-190A-78E2-F8F5637CB578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163195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5610" name="Group 17">
            <a:extLst>
              <a:ext uri="{FF2B5EF4-FFF2-40B4-BE49-F238E27FC236}">
                <a16:creationId xmlns:a16="http://schemas.microsoft.com/office/drawing/2014/main" id="{A21F0B11-7ED5-AADF-E945-DF6B9F19D9E5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1403350"/>
            <a:ext cx="5430838" cy="1219200"/>
            <a:chOff x="1104" y="720"/>
            <a:chExt cx="3421" cy="768"/>
          </a:xfrm>
        </p:grpSpPr>
        <p:sp>
          <p:nvSpPr>
            <p:cNvPr id="25611" name="AutoShape 18">
              <a:extLst>
                <a:ext uri="{FF2B5EF4-FFF2-40B4-BE49-F238E27FC236}">
                  <a16:creationId xmlns:a16="http://schemas.microsoft.com/office/drawing/2014/main" id="{86D330AA-26DF-99CD-B4F3-C2212B8A41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98898">
              <a:off x="1152" y="1104"/>
              <a:ext cx="432" cy="96"/>
            </a:xfrm>
            <a:prstGeom prst="rightArrow">
              <a:avLst>
                <a:gd name="adj1" fmla="val 50000"/>
                <a:gd name="adj2" fmla="val 112500"/>
              </a:avLst>
            </a:prstGeom>
            <a:solidFill>
              <a:srgbClr val="FF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5612" name="AutoShape 19">
              <a:extLst>
                <a:ext uri="{FF2B5EF4-FFF2-40B4-BE49-F238E27FC236}">
                  <a16:creationId xmlns:a16="http://schemas.microsoft.com/office/drawing/2014/main" id="{E6401D21-ACC6-C817-233F-0B1A9BE10F0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701102" flipH="1">
              <a:off x="4032" y="1104"/>
              <a:ext cx="432" cy="96"/>
            </a:xfrm>
            <a:prstGeom prst="rightArrow">
              <a:avLst>
                <a:gd name="adj1" fmla="val 50000"/>
                <a:gd name="adj2" fmla="val 112500"/>
              </a:avLst>
            </a:prstGeom>
            <a:solidFill>
              <a:srgbClr val="FF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5613" name="AutoShape 20">
              <a:extLst>
                <a:ext uri="{FF2B5EF4-FFF2-40B4-BE49-F238E27FC236}">
                  <a16:creationId xmlns:a16="http://schemas.microsoft.com/office/drawing/2014/main" id="{E7B6733F-F1A8-B6AE-8452-548E3DFB3A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960"/>
              <a:ext cx="240" cy="24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5614" name="Text Box 21">
              <a:extLst>
                <a:ext uri="{FF2B5EF4-FFF2-40B4-BE49-F238E27FC236}">
                  <a16:creationId xmlns:a16="http://schemas.microsoft.com/office/drawing/2014/main" id="{1294CFCA-C5F7-B595-8977-397364D9DE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720"/>
              <a:ext cx="57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0">
                  <a:solidFill>
                    <a:srgbClr val="804000"/>
                  </a:solidFill>
                </a:rPr>
                <a:t>weight</a:t>
              </a:r>
            </a:p>
          </p:txBody>
        </p:sp>
        <p:grpSp>
          <p:nvGrpSpPr>
            <p:cNvPr id="25615" name="Group 22">
              <a:extLst>
                <a:ext uri="{FF2B5EF4-FFF2-40B4-BE49-F238E27FC236}">
                  <a16:creationId xmlns:a16="http://schemas.microsoft.com/office/drawing/2014/main" id="{016DEA53-DB74-1EEA-E6F8-EDEB63E69D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2" y="1152"/>
              <a:ext cx="253" cy="327"/>
              <a:chOff x="1574" y="2537"/>
              <a:chExt cx="253" cy="327"/>
            </a:xfrm>
          </p:grpSpPr>
          <p:sp>
            <p:nvSpPr>
              <p:cNvPr id="25619" name="Text Box 23">
                <a:extLst>
                  <a:ext uri="{FF2B5EF4-FFF2-40B4-BE49-F238E27FC236}">
                    <a16:creationId xmlns:a16="http://schemas.microsoft.com/office/drawing/2014/main" id="{B150A52B-A43B-B6DB-1A1F-DE06C77D0C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74" y="2537"/>
                <a:ext cx="25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0" i="1">
                    <a:solidFill>
                      <a:srgbClr val="9A3344"/>
                    </a:solidFill>
                  </a:rPr>
                  <a:t>T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20" name="Line 24">
                <a:extLst>
                  <a:ext uri="{FF2B5EF4-FFF2-40B4-BE49-F238E27FC236}">
                    <a16:creationId xmlns:a16="http://schemas.microsoft.com/office/drawing/2014/main" id="{8DEF275F-018E-9F3A-BBD8-E84A9FA81A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64" y="2576"/>
                <a:ext cx="144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 type="arrow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616" name="Group 25">
              <a:extLst>
                <a:ext uri="{FF2B5EF4-FFF2-40B4-BE49-F238E27FC236}">
                  <a16:creationId xmlns:a16="http://schemas.microsoft.com/office/drawing/2014/main" id="{C482AE8A-80EF-4189-0111-3E1E50E5B9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4" y="1161"/>
              <a:ext cx="253" cy="327"/>
              <a:chOff x="1574" y="2537"/>
              <a:chExt cx="253" cy="327"/>
            </a:xfrm>
          </p:grpSpPr>
          <p:sp>
            <p:nvSpPr>
              <p:cNvPr id="25617" name="Text Box 26">
                <a:extLst>
                  <a:ext uri="{FF2B5EF4-FFF2-40B4-BE49-F238E27FC236}">
                    <a16:creationId xmlns:a16="http://schemas.microsoft.com/office/drawing/2014/main" id="{EB7925FD-E25F-50A8-97E9-6658816504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74" y="2537"/>
                <a:ext cx="25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0" i="1">
                    <a:solidFill>
                      <a:srgbClr val="9A3344"/>
                    </a:solidFill>
                  </a:rPr>
                  <a:t>T</a:t>
                </a: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5618" name="Line 27">
                <a:extLst>
                  <a:ext uri="{FF2B5EF4-FFF2-40B4-BE49-F238E27FC236}">
                    <a16:creationId xmlns:a16="http://schemas.microsoft.com/office/drawing/2014/main" id="{CB35647E-FFAC-CCE1-3470-178E022ED3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64" y="2576"/>
                <a:ext cx="144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/>
                <a:tailEnd type="arrow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802F0E48-7808-4F7C-05D1-2AA17BF2B0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Free-body Diagram </a:t>
            </a:r>
          </a:p>
        </p:txBody>
      </p:sp>
      <p:sp>
        <p:nvSpPr>
          <p:cNvPr id="59395" name="Oval 3">
            <a:extLst>
              <a:ext uri="{FF2B5EF4-FFF2-40B4-BE49-F238E27FC236}">
                <a16:creationId xmlns:a16="http://schemas.microsoft.com/office/drawing/2014/main" id="{BBECA51B-49DF-D280-C26D-602A03795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2300" y="2109788"/>
            <a:ext cx="457200" cy="457200"/>
          </a:xfrm>
          <a:prstGeom prst="ellipse">
            <a:avLst/>
          </a:prstGeom>
          <a:solidFill>
            <a:srgbClr val="CC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7E0CA39C-44D2-B8B6-5296-86E85E7F5143}"/>
              </a:ext>
            </a:extLst>
          </p:cNvPr>
          <p:cNvGrpSpPr>
            <a:grpSpLocks/>
          </p:cNvGrpSpPr>
          <p:nvPr/>
        </p:nvGrpSpPr>
        <p:grpSpPr bwMode="auto">
          <a:xfrm>
            <a:off x="2049463" y="1600200"/>
            <a:ext cx="5189537" cy="1828800"/>
            <a:chOff x="1291" y="1210"/>
            <a:chExt cx="3269" cy="1152"/>
          </a:xfrm>
        </p:grpSpPr>
        <p:grpSp>
          <p:nvGrpSpPr>
            <p:cNvPr id="26635" name="Group 5">
              <a:extLst>
                <a:ext uri="{FF2B5EF4-FFF2-40B4-BE49-F238E27FC236}">
                  <a16:creationId xmlns:a16="http://schemas.microsoft.com/office/drawing/2014/main" id="{63588A2D-7F3C-AC52-2740-5813426F58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28" y="1690"/>
              <a:ext cx="624" cy="672"/>
              <a:chOff x="2928" y="1690"/>
              <a:chExt cx="624" cy="672"/>
            </a:xfrm>
          </p:grpSpPr>
          <p:sp>
            <p:nvSpPr>
              <p:cNvPr id="26642" name="Line 6">
                <a:extLst>
                  <a:ext uri="{FF2B5EF4-FFF2-40B4-BE49-F238E27FC236}">
                    <a16:creationId xmlns:a16="http://schemas.microsoft.com/office/drawing/2014/main" id="{96CDE74D-7F45-FDD4-62F1-A22635DD93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8" y="1690"/>
                <a:ext cx="0" cy="672"/>
              </a:xfrm>
              <a:prstGeom prst="line">
                <a:avLst/>
              </a:prstGeom>
              <a:noFill/>
              <a:ln w="28575">
                <a:solidFill>
                  <a:srgbClr val="00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3" name="Text Box 7">
                <a:extLst>
                  <a:ext uri="{FF2B5EF4-FFF2-40B4-BE49-F238E27FC236}">
                    <a16:creationId xmlns:a16="http://schemas.microsoft.com/office/drawing/2014/main" id="{5EE7CCA2-60C3-19B3-D32E-6272B05168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8" y="1930"/>
                <a:ext cx="6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b="0">
                    <a:solidFill>
                      <a:srgbClr val="006600"/>
                    </a:solidFill>
                  </a:rPr>
                  <a:t>weight</a:t>
                </a:r>
                <a:endParaRPr lang="en-US" altLang="en-US" sz="2000" b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6636" name="Group 8">
              <a:extLst>
                <a:ext uri="{FF2B5EF4-FFF2-40B4-BE49-F238E27FC236}">
                  <a16:creationId xmlns:a16="http://schemas.microsoft.com/office/drawing/2014/main" id="{6DAEF155-D54D-F8F0-F50B-44952B6E2C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28" y="1210"/>
              <a:ext cx="1632" cy="470"/>
              <a:chOff x="2928" y="1210"/>
              <a:chExt cx="1632" cy="470"/>
            </a:xfrm>
          </p:grpSpPr>
          <p:sp>
            <p:nvSpPr>
              <p:cNvPr id="26640" name="Line 9">
                <a:extLst>
                  <a:ext uri="{FF2B5EF4-FFF2-40B4-BE49-F238E27FC236}">
                    <a16:creationId xmlns:a16="http://schemas.microsoft.com/office/drawing/2014/main" id="{30532FEE-FFB3-0F38-B4EF-2B9FDA4174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928" y="1344"/>
                <a:ext cx="1632" cy="336"/>
              </a:xfrm>
              <a:prstGeom prst="line">
                <a:avLst/>
              </a:prstGeom>
              <a:noFill/>
              <a:ln w="28575">
                <a:solidFill>
                  <a:srgbClr val="B300A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41" name="Text Box 10">
                <a:extLst>
                  <a:ext uri="{FF2B5EF4-FFF2-40B4-BE49-F238E27FC236}">
                    <a16:creationId xmlns:a16="http://schemas.microsoft.com/office/drawing/2014/main" id="{C66A0B2A-9E98-9AE0-5A34-E0B6F50EF7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56" y="1210"/>
                <a:ext cx="67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b="0">
                    <a:solidFill>
                      <a:srgbClr val="B300A4"/>
                    </a:solidFill>
                  </a:rPr>
                  <a:t>tension</a:t>
                </a:r>
                <a:endParaRPr lang="en-US" altLang="en-US" sz="2000" b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6637" name="Group 11">
              <a:extLst>
                <a:ext uri="{FF2B5EF4-FFF2-40B4-BE49-F238E27FC236}">
                  <a16:creationId xmlns:a16="http://schemas.microsoft.com/office/drawing/2014/main" id="{16FDF874-27B3-35C5-46E4-49410E18C7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1" y="1210"/>
              <a:ext cx="1632" cy="469"/>
              <a:chOff x="1291" y="1210"/>
              <a:chExt cx="1632" cy="469"/>
            </a:xfrm>
          </p:grpSpPr>
          <p:sp>
            <p:nvSpPr>
              <p:cNvPr id="26638" name="Line 12">
                <a:extLst>
                  <a:ext uri="{FF2B5EF4-FFF2-40B4-BE49-F238E27FC236}">
                    <a16:creationId xmlns:a16="http://schemas.microsoft.com/office/drawing/2014/main" id="{79173F1A-9D60-A433-FAD0-D7B7D3AB2F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291" y="1343"/>
                <a:ext cx="1632" cy="336"/>
              </a:xfrm>
              <a:prstGeom prst="line">
                <a:avLst/>
              </a:prstGeom>
              <a:noFill/>
              <a:ln w="28575">
                <a:solidFill>
                  <a:srgbClr val="B300A4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39" name="Text Box 13">
                <a:extLst>
                  <a:ext uri="{FF2B5EF4-FFF2-40B4-BE49-F238E27FC236}">
                    <a16:creationId xmlns:a16="http://schemas.microsoft.com/office/drawing/2014/main" id="{7B02A12E-E91E-F86C-1BEB-121340CE4A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80" y="1210"/>
                <a:ext cx="67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b="0">
                    <a:solidFill>
                      <a:srgbClr val="B300A4"/>
                    </a:solidFill>
                  </a:rPr>
                  <a:t>tension</a:t>
                </a:r>
                <a:endParaRPr lang="en-US" altLang="en-US" sz="2000" b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" name="Group 14">
            <a:extLst>
              <a:ext uri="{FF2B5EF4-FFF2-40B4-BE49-F238E27FC236}">
                <a16:creationId xmlns:a16="http://schemas.microsoft.com/office/drawing/2014/main" id="{4654ED1A-D622-68CA-B2E7-FA6B39356ED7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4800600"/>
            <a:ext cx="2590800" cy="1079500"/>
            <a:chOff x="2496" y="2736"/>
            <a:chExt cx="1632" cy="680"/>
          </a:xfrm>
        </p:grpSpPr>
        <p:sp>
          <p:nvSpPr>
            <p:cNvPr id="26632" name="Line 15">
              <a:extLst>
                <a:ext uri="{FF2B5EF4-FFF2-40B4-BE49-F238E27FC236}">
                  <a16:creationId xmlns:a16="http://schemas.microsoft.com/office/drawing/2014/main" id="{52D3EB70-4E67-BB4C-6952-611AA80746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4" y="2744"/>
              <a:ext cx="0" cy="672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3" name="Line 16">
              <a:extLst>
                <a:ext uri="{FF2B5EF4-FFF2-40B4-BE49-F238E27FC236}">
                  <a16:creationId xmlns:a16="http://schemas.microsoft.com/office/drawing/2014/main" id="{28F2F289-ADC4-3276-2FB7-E5CE530B31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96" y="2736"/>
              <a:ext cx="1632" cy="336"/>
            </a:xfrm>
            <a:prstGeom prst="line">
              <a:avLst/>
            </a:prstGeom>
            <a:noFill/>
            <a:ln w="28575">
              <a:solidFill>
                <a:srgbClr val="B300A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4" name="Line 17">
              <a:extLst>
                <a:ext uri="{FF2B5EF4-FFF2-40B4-BE49-F238E27FC236}">
                  <a16:creationId xmlns:a16="http://schemas.microsoft.com/office/drawing/2014/main" id="{4E2E8BA9-9FC8-79B0-5102-4C2DB66BF8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496" y="3072"/>
              <a:ext cx="1632" cy="336"/>
            </a:xfrm>
            <a:prstGeom prst="line">
              <a:avLst/>
            </a:prstGeom>
            <a:noFill/>
            <a:ln w="28575">
              <a:solidFill>
                <a:srgbClr val="B300A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10" name="Text Box 18">
            <a:extLst>
              <a:ext uri="{FF2B5EF4-FFF2-40B4-BE49-F238E27FC236}">
                <a16:creationId xmlns:a16="http://schemas.microsoft.com/office/drawing/2014/main" id="{268007CC-AF8F-FF67-244C-E5D52BD36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886200"/>
            <a:ext cx="571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</a:rPr>
              <a:t>Acceleration = 0, so </a:t>
            </a:r>
            <a:r>
              <a:rPr lang="en-US" altLang="en-US" sz="2400" b="0">
                <a:solidFill>
                  <a:schemeClr val="accent2"/>
                </a:solidFill>
              </a:rPr>
              <a:t>forces add to zero</a:t>
            </a:r>
          </a:p>
        </p:txBody>
      </p:sp>
      <p:sp>
        <p:nvSpPr>
          <p:cNvPr id="59411" name="Text Box 19">
            <a:extLst>
              <a:ext uri="{FF2B5EF4-FFF2-40B4-BE49-F238E27FC236}">
                <a16:creationId xmlns:a16="http://schemas.microsoft.com/office/drawing/2014/main" id="{4321D445-4FD1-5713-935D-52DE88CD2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054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</a:rPr>
              <a:t>Observe the </a:t>
            </a:r>
            <a:r>
              <a:rPr lang="en-US" altLang="en-US" sz="2400" b="0">
                <a:solidFill>
                  <a:schemeClr val="accent2"/>
                </a:solidFill>
              </a:rPr>
              <a:t>magnitudes</a:t>
            </a:r>
            <a:r>
              <a:rPr lang="en-US" altLang="en-US" sz="2400" b="0">
                <a:solidFill>
                  <a:schemeClr val="tx1"/>
                </a:solidFill>
              </a:rPr>
              <a:t>!</a:t>
            </a:r>
            <a:endParaRPr lang="en-US" altLang="en-US" sz="2400" b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animBg="1"/>
      <p:bldP spid="59410" grpId="0" autoUpdateAnimBg="0"/>
      <p:bldP spid="5941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D4E6DA5-D847-71C6-FF10-BD15D2591E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What’s the point?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E699729-FA30-9D28-EEBB-F7B97B0FC2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the natural tendency of motion?</a:t>
            </a:r>
          </a:p>
          <a:p>
            <a:pPr eaLnBrk="1" hangingPunct="1"/>
            <a:r>
              <a:rPr lang="en-US" altLang="en-US"/>
              <a:t>What governs an object’s motion?</a:t>
            </a:r>
          </a:p>
          <a:p>
            <a:pPr eaLnBrk="1" hangingPunct="1"/>
            <a:r>
              <a:rPr lang="en-US" altLang="en-US"/>
              <a:t>What is a force?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6B20EBE-75FE-F724-7638-B507358630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So, for the hammock…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4A2752B5-379D-4BA4-C1CA-45A94EB189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752600"/>
          </a:xfrm>
        </p:spPr>
        <p:txBody>
          <a:bodyPr/>
          <a:lstStyle/>
          <a:p>
            <a:r>
              <a:rPr lang="en-US" altLang="en-US"/>
              <a:t>Tension is the same direction as rope stretch: </a:t>
            </a:r>
            <a:r>
              <a:rPr lang="en-US" altLang="en-US">
                <a:solidFill>
                  <a:schemeClr val="accent2"/>
                </a:solidFill>
              </a:rPr>
              <a:t>4 horizontal: 1 vertical</a:t>
            </a:r>
          </a:p>
          <a:p>
            <a:r>
              <a:rPr lang="en-US" altLang="en-US">
                <a:solidFill>
                  <a:schemeClr val="tx1"/>
                </a:solidFill>
              </a:rPr>
              <a:t>Add up the vectors!</a:t>
            </a:r>
            <a:endParaRPr lang="en-US" altLang="en-US"/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390149AF-AB42-079F-237B-8707553F588D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4089400"/>
            <a:ext cx="3811588" cy="1903413"/>
            <a:chOff x="768" y="2688"/>
            <a:chExt cx="2401" cy="1199"/>
          </a:xfrm>
        </p:grpSpPr>
        <p:sp>
          <p:nvSpPr>
            <p:cNvPr id="27674" name="Line 5">
              <a:extLst>
                <a:ext uri="{FF2B5EF4-FFF2-40B4-BE49-F238E27FC236}">
                  <a16:creationId xmlns:a16="http://schemas.microsoft.com/office/drawing/2014/main" id="{C564F099-67D0-0C3E-8ECF-59A06308A3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68" y="2688"/>
              <a:ext cx="2399" cy="600"/>
            </a:xfrm>
            <a:prstGeom prst="line">
              <a:avLst/>
            </a:prstGeom>
            <a:noFill/>
            <a:ln w="28575">
              <a:solidFill>
                <a:srgbClr val="B300A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5" name="Line 6">
              <a:extLst>
                <a:ext uri="{FF2B5EF4-FFF2-40B4-BE49-F238E27FC236}">
                  <a16:creationId xmlns:a16="http://schemas.microsoft.com/office/drawing/2014/main" id="{B777CE4F-211E-FCAA-B1FC-33DFE21AE0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68" y="3288"/>
              <a:ext cx="2399" cy="599"/>
            </a:xfrm>
            <a:prstGeom prst="line">
              <a:avLst/>
            </a:prstGeom>
            <a:noFill/>
            <a:ln w="28575">
              <a:solidFill>
                <a:srgbClr val="B300A4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6" name="Line 7">
              <a:extLst>
                <a:ext uri="{FF2B5EF4-FFF2-40B4-BE49-F238E27FC236}">
                  <a16:creationId xmlns:a16="http://schemas.microsoft.com/office/drawing/2014/main" id="{EE405772-5CC2-472C-DA52-187BCB4A7D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7" y="2688"/>
              <a:ext cx="2" cy="1199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8">
            <a:extLst>
              <a:ext uri="{FF2B5EF4-FFF2-40B4-BE49-F238E27FC236}">
                <a16:creationId xmlns:a16="http://schemas.microsoft.com/office/drawing/2014/main" id="{A3AA1B61-F101-B257-D0DF-872ADF916832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3429000"/>
            <a:ext cx="4343400" cy="2563813"/>
            <a:chOff x="432" y="2160"/>
            <a:chExt cx="2736" cy="1615"/>
          </a:xfrm>
        </p:grpSpPr>
        <p:grpSp>
          <p:nvGrpSpPr>
            <p:cNvPr id="27658" name="Group 9">
              <a:extLst>
                <a:ext uri="{FF2B5EF4-FFF2-40B4-BE49-F238E27FC236}">
                  <a16:creationId xmlns:a16="http://schemas.microsoft.com/office/drawing/2014/main" id="{516A89F1-7859-2A85-35F7-7A8FD9C351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2575"/>
              <a:ext cx="2400" cy="1200"/>
              <a:chOff x="1200" y="2448"/>
              <a:chExt cx="2400" cy="1200"/>
            </a:xfrm>
          </p:grpSpPr>
          <p:sp>
            <p:nvSpPr>
              <p:cNvPr id="27669" name="Rectangle 10">
                <a:extLst>
                  <a:ext uri="{FF2B5EF4-FFF2-40B4-BE49-F238E27FC236}">
                    <a16:creationId xmlns:a16="http://schemas.microsoft.com/office/drawing/2014/main" id="{5AFB3E56-0B14-BDC7-B664-26D2ED7093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448"/>
                <a:ext cx="2400" cy="120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  <p:sp>
            <p:nvSpPr>
              <p:cNvPr id="27670" name="Line 11">
                <a:extLst>
                  <a:ext uri="{FF2B5EF4-FFF2-40B4-BE49-F238E27FC236}">
                    <a16:creationId xmlns:a16="http://schemas.microsoft.com/office/drawing/2014/main" id="{C63E185F-619B-2638-97FD-48E22156F4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3048"/>
                <a:ext cx="2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1" name="Line 12">
                <a:extLst>
                  <a:ext uri="{FF2B5EF4-FFF2-40B4-BE49-F238E27FC236}">
                    <a16:creationId xmlns:a16="http://schemas.microsoft.com/office/drawing/2014/main" id="{E933AC08-341D-78A9-9046-2595B67745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00" y="2448"/>
                <a:ext cx="0" cy="1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2" name="Line 13">
                <a:extLst>
                  <a:ext uri="{FF2B5EF4-FFF2-40B4-BE49-F238E27FC236}">
                    <a16:creationId xmlns:a16="http://schemas.microsoft.com/office/drawing/2014/main" id="{DCD30665-3331-08B7-F997-8D256B406D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2448"/>
                <a:ext cx="0" cy="1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3" name="Line 14">
                <a:extLst>
                  <a:ext uri="{FF2B5EF4-FFF2-40B4-BE49-F238E27FC236}">
                    <a16:creationId xmlns:a16="http://schemas.microsoft.com/office/drawing/2014/main" id="{61C92FDD-1567-F2A3-A7EE-B48752FC15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00" y="2448"/>
                <a:ext cx="0" cy="1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659" name="Group 15">
              <a:extLst>
                <a:ext uri="{FF2B5EF4-FFF2-40B4-BE49-F238E27FC236}">
                  <a16:creationId xmlns:a16="http://schemas.microsoft.com/office/drawing/2014/main" id="{B2A0DB86-FC4B-9AAC-D6FA-78EA3A0AA6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2160"/>
              <a:ext cx="2736" cy="1603"/>
              <a:chOff x="432" y="2160"/>
              <a:chExt cx="2736" cy="1603"/>
            </a:xfrm>
          </p:grpSpPr>
          <p:grpSp>
            <p:nvGrpSpPr>
              <p:cNvPr id="27660" name="Group 16">
                <a:extLst>
                  <a:ext uri="{FF2B5EF4-FFF2-40B4-BE49-F238E27FC236}">
                    <a16:creationId xmlns:a16="http://schemas.microsoft.com/office/drawing/2014/main" id="{676E46DB-1BC8-985C-1086-474EE99D4F1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2" y="2160"/>
                <a:ext cx="2400" cy="367"/>
                <a:chOff x="768" y="2273"/>
                <a:chExt cx="2400" cy="367"/>
              </a:xfrm>
            </p:grpSpPr>
            <p:sp>
              <p:nvSpPr>
                <p:cNvPr id="27667" name="AutoShape 17">
                  <a:extLst>
                    <a:ext uri="{FF2B5EF4-FFF2-40B4-BE49-F238E27FC236}">
                      <a16:creationId xmlns:a16="http://schemas.microsoft.com/office/drawing/2014/main" id="{C0DF3DDB-FE06-E188-8E27-EC6BE437D5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5400000">
                  <a:off x="1896" y="1368"/>
                  <a:ext cx="144" cy="2400"/>
                </a:xfrm>
                <a:prstGeom prst="rightBrace">
                  <a:avLst>
                    <a:gd name="adj1" fmla="val 138889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668" name="Text Box 18">
                  <a:extLst>
                    <a:ext uri="{FF2B5EF4-FFF2-40B4-BE49-F238E27FC236}">
                      <a16:creationId xmlns:a16="http://schemas.microsoft.com/office/drawing/2014/main" id="{CDF6B0DA-8D4A-0F70-2F79-0C5108CA679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89" y="2273"/>
                  <a:ext cx="192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000" b="0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  <p:grpSp>
            <p:nvGrpSpPr>
              <p:cNvPr id="27661" name="Group 19">
                <a:extLst>
                  <a:ext uri="{FF2B5EF4-FFF2-40B4-BE49-F238E27FC236}">
                    <a16:creationId xmlns:a16="http://schemas.microsoft.com/office/drawing/2014/main" id="{7AA2C2F3-D2A8-BC1E-2192-EA2D0CE062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08" y="2587"/>
                <a:ext cx="260" cy="576"/>
                <a:chOff x="3244" y="2700"/>
                <a:chExt cx="260" cy="576"/>
              </a:xfrm>
            </p:grpSpPr>
            <p:sp>
              <p:nvSpPr>
                <p:cNvPr id="27665" name="AutoShape 20">
                  <a:extLst>
                    <a:ext uri="{FF2B5EF4-FFF2-40B4-BE49-F238E27FC236}">
                      <a16:creationId xmlns:a16="http://schemas.microsoft.com/office/drawing/2014/main" id="{8FE58809-D25D-4FB3-C194-DBAB00EC68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44" y="2700"/>
                  <a:ext cx="96" cy="576"/>
                </a:xfrm>
                <a:prstGeom prst="rightBrace">
                  <a:avLst>
                    <a:gd name="adj1" fmla="val 50000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666" name="Text Box 21">
                  <a:extLst>
                    <a:ext uri="{FF2B5EF4-FFF2-40B4-BE49-F238E27FC236}">
                      <a16:creationId xmlns:a16="http://schemas.microsoft.com/office/drawing/2014/main" id="{E7821933-6BA8-6087-7EBE-1F3DD0C0D4A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12" y="2855"/>
                  <a:ext cx="192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000" b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</p:grpSp>
          <p:grpSp>
            <p:nvGrpSpPr>
              <p:cNvPr id="27662" name="Group 22">
                <a:extLst>
                  <a:ext uri="{FF2B5EF4-FFF2-40B4-BE49-F238E27FC236}">
                    <a16:creationId xmlns:a16="http://schemas.microsoft.com/office/drawing/2014/main" id="{87C39986-F355-9075-3D40-70868EEC7D4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08" y="3187"/>
                <a:ext cx="260" cy="576"/>
                <a:chOff x="3244" y="3300"/>
                <a:chExt cx="260" cy="576"/>
              </a:xfrm>
            </p:grpSpPr>
            <p:sp>
              <p:nvSpPr>
                <p:cNvPr id="27663" name="AutoShape 23">
                  <a:extLst>
                    <a:ext uri="{FF2B5EF4-FFF2-40B4-BE49-F238E27FC236}">
                      <a16:creationId xmlns:a16="http://schemas.microsoft.com/office/drawing/2014/main" id="{0B87DC21-0DAA-95D1-B7FF-09584E9032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244" y="3300"/>
                  <a:ext cx="96" cy="576"/>
                </a:xfrm>
                <a:prstGeom prst="rightBrace">
                  <a:avLst>
                    <a:gd name="adj1" fmla="val 50000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664" name="Text Box 24">
                  <a:extLst>
                    <a:ext uri="{FF2B5EF4-FFF2-40B4-BE49-F238E27FC236}">
                      <a16:creationId xmlns:a16="http://schemas.microsoft.com/office/drawing/2014/main" id="{F9580B48-06A9-6E07-333C-8154DC66FCB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12" y="3456"/>
                  <a:ext cx="192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000" b="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</p:grpSp>
        </p:grpSp>
      </p:grpSp>
      <p:grpSp>
        <p:nvGrpSpPr>
          <p:cNvPr id="9" name="Group 25">
            <a:extLst>
              <a:ext uri="{FF2B5EF4-FFF2-40B4-BE49-F238E27FC236}">
                <a16:creationId xmlns:a16="http://schemas.microsoft.com/office/drawing/2014/main" id="{5A678227-0FE3-6E5D-B774-CA56F463F4D9}"/>
              </a:ext>
            </a:extLst>
          </p:cNvPr>
          <p:cNvGrpSpPr>
            <a:grpSpLocks/>
          </p:cNvGrpSpPr>
          <p:nvPr/>
        </p:nvGrpSpPr>
        <p:grpSpPr bwMode="auto">
          <a:xfrm>
            <a:off x="5067300" y="4144963"/>
            <a:ext cx="571500" cy="1828800"/>
            <a:chOff x="3528" y="2724"/>
            <a:chExt cx="360" cy="1152"/>
          </a:xfrm>
        </p:grpSpPr>
        <p:sp>
          <p:nvSpPr>
            <p:cNvPr id="27656" name="AutoShape 26">
              <a:extLst>
                <a:ext uri="{FF2B5EF4-FFF2-40B4-BE49-F238E27FC236}">
                  <a16:creationId xmlns:a16="http://schemas.microsoft.com/office/drawing/2014/main" id="{134A9A01-6FFE-8F4A-C0ED-C1ACB43BF7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8" y="2724"/>
              <a:ext cx="144" cy="1152"/>
            </a:xfrm>
            <a:prstGeom prst="rightBrace">
              <a:avLst>
                <a:gd name="adj1" fmla="val 66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7657" name="Text Box 27">
              <a:extLst>
                <a:ext uri="{FF2B5EF4-FFF2-40B4-BE49-F238E27FC236}">
                  <a16:creationId xmlns:a16="http://schemas.microsoft.com/office/drawing/2014/main" id="{988479B9-363B-AB2A-8574-EE6FFFA7A5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168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0">
                  <a:solidFill>
                    <a:schemeClr val="tx1"/>
                  </a:solidFill>
                </a:rPr>
                <a:t>2</a:t>
              </a:r>
            </a:p>
          </p:txBody>
        </p:sp>
      </p:grpSp>
      <p:sp>
        <p:nvSpPr>
          <p:cNvPr id="60444" name="Rectangle 28">
            <a:extLst>
              <a:ext uri="{FF2B5EF4-FFF2-40B4-BE49-F238E27FC236}">
                <a16:creationId xmlns:a16="http://schemas.microsoft.com/office/drawing/2014/main" id="{31DB45E5-F691-FF24-8BDD-5B8505494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3733800"/>
            <a:ext cx="2362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en-US" b="0">
                <a:solidFill>
                  <a:schemeClr val="tx1"/>
                </a:solidFill>
              </a:rPr>
              <a:t>Here, tension is over </a:t>
            </a:r>
            <a:r>
              <a:rPr lang="en-US" altLang="en-US" b="0">
                <a:solidFill>
                  <a:schemeClr val="accent2"/>
                </a:solidFill>
              </a:rPr>
              <a:t>twice</a:t>
            </a:r>
            <a:r>
              <a:rPr lang="en-US" altLang="en-US" b="0">
                <a:solidFill>
                  <a:schemeClr val="tx1"/>
                </a:solidFill>
              </a:rPr>
              <a:t> the weight!</a:t>
            </a:r>
            <a:endParaRPr lang="en-US" altLang="en-US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0700160" presetClass="entr" presetSubtype="8563600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utoUpdateAnimBg="0"/>
      <p:bldP spid="6044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B9E5073-9C4E-1C4F-B653-EC4331F9945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Newton’s First Law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6F28BCA3-2C96-1780-0967-DC605D26E76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077200" cy="1752600"/>
          </a:xfrm>
        </p:spPr>
        <p:txBody>
          <a:bodyPr/>
          <a:lstStyle/>
          <a:p>
            <a:pPr eaLnBrk="1" hangingPunct="1"/>
            <a:r>
              <a:rPr lang="en-US" altLang="en-US"/>
              <a:t>An object’s velocity </a:t>
            </a:r>
            <a:r>
              <a:rPr lang="en-US" altLang="en-US">
                <a:solidFill>
                  <a:srgbClr val="0000FF"/>
                </a:solidFill>
              </a:rPr>
              <a:t>does not change</a:t>
            </a:r>
            <a:r>
              <a:rPr lang="en-US" altLang="en-US"/>
              <a:t> unless a nonzero net force acts upon it.</a:t>
            </a:r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9AFD5C49-78F7-7E04-D153-A78266EE9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819400"/>
            <a:ext cx="3886200" cy="3519488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7" name="Text Box 5">
            <a:extLst>
              <a:ext uri="{FF2B5EF4-FFF2-40B4-BE49-F238E27FC236}">
                <a16:creationId xmlns:a16="http://schemas.microsoft.com/office/drawing/2014/main" id="{86ED3FF9-F553-56DF-D4B9-BF1A8857E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6324600"/>
            <a:ext cx="525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i="1">
                <a:solidFill>
                  <a:schemeClr val="tx1"/>
                </a:solidFill>
              </a:rPr>
              <a:t>Representation of Newton by William Blake, 1795</a:t>
            </a:r>
          </a:p>
        </p:txBody>
      </p:sp>
      <p:sp>
        <p:nvSpPr>
          <p:cNvPr id="330758" name="Rectangle 6">
            <a:extLst>
              <a:ext uri="{FF2B5EF4-FFF2-40B4-BE49-F238E27FC236}">
                <a16:creationId xmlns:a16="http://schemas.microsoft.com/office/drawing/2014/main" id="{F70E87C6-D32C-8F91-4B9F-FEB3941C8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200400"/>
            <a:ext cx="3886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0"/>
              <a:t>If at rest, it remains at rest.</a:t>
            </a:r>
          </a:p>
          <a:p>
            <a:pPr eaLnBrk="1" hangingPunct="1"/>
            <a:r>
              <a:rPr lang="en-US" altLang="en-US" b="0"/>
              <a:t>If moving, it continues straight at constant speed.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07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5" grpId="0" build="p" autoUpdateAnimBg="0"/>
      <p:bldP spid="330758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190E633-8F98-3B17-EE22-A254CA0A4D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Force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15BEA852-C3C6-9F4F-136F-4F79A39E90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An influence that changes an object’s velocity</a:t>
            </a:r>
          </a:p>
          <a:p>
            <a:r>
              <a:rPr lang="en-US" altLang="en-US"/>
              <a:t>Practically: a push or pull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CE74EE6-3014-A057-55A7-C68ADF9645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Combining Forces</a:t>
            </a:r>
          </a:p>
        </p:txBody>
      </p:sp>
      <p:sp>
        <p:nvSpPr>
          <p:cNvPr id="219139" name="Rectangle 3">
            <a:extLst>
              <a:ext uri="{FF2B5EF4-FFF2-40B4-BE49-F238E27FC236}">
                <a16:creationId xmlns:a16="http://schemas.microsoft.com/office/drawing/2014/main" id="{9CEFFA29-C42C-DAB4-86C6-61806A95B8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Forces are vectors.</a:t>
            </a:r>
          </a:p>
          <a:p>
            <a:pPr eaLnBrk="1" hangingPunct="1"/>
            <a:r>
              <a:rPr lang="en-US" altLang="en-US"/>
              <a:t>Forces can add together.</a:t>
            </a:r>
          </a:p>
          <a:p>
            <a:pPr eaLnBrk="1" hangingPunct="1"/>
            <a:r>
              <a:rPr lang="en-US" altLang="en-US"/>
              <a:t>Forces can oppose each other.</a:t>
            </a:r>
          </a:p>
          <a:p>
            <a:pPr eaLnBrk="1" hangingPunct="1">
              <a:buClr>
                <a:schemeClr val="tx1"/>
              </a:buClr>
              <a:buFont typeface="Times" panose="02020603050405020304" pitchFamily="18" charset="0"/>
              <a:buChar char="•"/>
            </a:pPr>
            <a:r>
              <a:rPr lang="en-US" altLang="en-US">
                <a:solidFill>
                  <a:srgbClr val="800000"/>
                </a:solidFill>
              </a:rPr>
              <a:t>Net force</a:t>
            </a:r>
            <a:r>
              <a:rPr lang="en-US" altLang="en-US"/>
              <a:t> is the (vector) sum of all forces acting on a body.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EAFD27E-E241-F0A7-1C11-8D66BF7C95D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Converse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8B3CBBD-D846-A379-6123-D8F5919304E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Font typeface="Times" panose="02020603050405020304" pitchFamily="18" charset="0"/>
              <a:buChar char="•"/>
            </a:pPr>
            <a:r>
              <a:rPr lang="en-US" altLang="en-US">
                <a:solidFill>
                  <a:srgbClr val="800000"/>
                </a:solidFill>
              </a:rPr>
              <a:t>Equilibrium Rule</a:t>
            </a:r>
            <a:r>
              <a:rPr lang="en-US" altLang="en-US"/>
              <a:t>:  An object moving at a constant velocity experiences </a:t>
            </a:r>
            <a:r>
              <a:rPr lang="en-US" altLang="en-US">
                <a:solidFill>
                  <a:srgbClr val="0000FF"/>
                </a:solidFill>
              </a:rPr>
              <a:t>zero net force</a:t>
            </a:r>
            <a:r>
              <a:rPr lang="en-US" altLang="en-US"/>
              <a:t>.</a:t>
            </a:r>
          </a:p>
          <a:p>
            <a:pPr eaLnBrk="1" hangingPunct="1">
              <a:buClr>
                <a:schemeClr val="tx1"/>
              </a:buClr>
              <a:buFont typeface="Times" panose="02020603050405020304" pitchFamily="18" charset="0"/>
              <a:buChar char="•"/>
            </a:pPr>
            <a:r>
              <a:rPr lang="en-US" altLang="en-US"/>
              <a:t>That means that the forces acting on it all </a:t>
            </a:r>
            <a:r>
              <a:rPr lang="en-US" altLang="en-US">
                <a:solidFill>
                  <a:srgbClr val="0000FF"/>
                </a:solidFill>
              </a:rPr>
              <a:t>add to zero</a:t>
            </a:r>
            <a:r>
              <a:rPr lang="en-US" altLang="en-US"/>
              <a:t>.</a:t>
            </a:r>
          </a:p>
          <a:p>
            <a:pPr eaLnBrk="1" hangingPunct="1">
              <a:buClr>
                <a:schemeClr val="tx1"/>
              </a:buClr>
              <a:buFont typeface="Times" panose="02020603050405020304" pitchFamily="18" charset="0"/>
              <a:buChar char="•"/>
            </a:pPr>
            <a:r>
              <a:rPr lang="en-US" altLang="en-US"/>
              <a:t>A body with zero net force is in </a:t>
            </a:r>
            <a:r>
              <a:rPr lang="en-US" altLang="en-US">
                <a:solidFill>
                  <a:srgbClr val="800000"/>
                </a:solidFill>
              </a:rPr>
              <a:t>mechanical equilibrium</a:t>
            </a:r>
            <a:r>
              <a:rPr lang="en-US" altLang="en-US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559A4A-68A2-1EA7-9EDD-1E6E7B1E15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C1CC8C2B-96A8-07DC-102B-70B7BEEE73DE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371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Static Forces We’ll Encounter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1173342-3FAA-EC6C-DD94-21FE7CE2DF16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409700" y="2971800"/>
            <a:ext cx="6324600" cy="29718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Normal</a:t>
            </a:r>
          </a:p>
          <a:p>
            <a:pPr marL="0" indent="0" algn="ctr" eaLnBrk="1" hangingPunct="1"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Friction and Drag</a:t>
            </a:r>
          </a:p>
          <a:p>
            <a:pPr marL="0" indent="0" algn="ctr" eaLnBrk="1" hangingPunct="1"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Tension</a:t>
            </a:r>
          </a:p>
          <a:p>
            <a:pPr marL="0" indent="0" algn="ctr" eaLnBrk="1" hangingPunct="1"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Weight</a:t>
            </a:r>
          </a:p>
        </p:txBody>
      </p:sp>
    </p:spTree>
    <p:extLst>
      <p:ext uri="{BB962C8B-B14F-4D97-AF65-F5344CB8AC3E}">
        <p14:creationId xmlns:p14="http://schemas.microsoft.com/office/powerpoint/2010/main" val="2645836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EE9689-5444-CC62-CA95-6A612ED20A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2509815-4895-5AC8-D60C-8478664623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Normal Force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BDE22BBC-34C0-D8B4-C437-3A4A747BCA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752600"/>
          </a:xfrm>
        </p:spPr>
        <p:txBody>
          <a:bodyPr/>
          <a:lstStyle/>
          <a:p>
            <a:r>
              <a:rPr lang="en-US" altLang="en-US"/>
              <a:t>A surface pushes outward on a contacting object</a:t>
            </a:r>
          </a:p>
          <a:p>
            <a:r>
              <a:rPr lang="en-US" altLang="en-US"/>
              <a:t>Normal </a:t>
            </a:r>
            <a:r>
              <a:rPr lang="en-US" altLang="en-US">
                <a:sym typeface="Symbol" panose="05050102010706020507" pitchFamily="18" charset="2"/>
              </a:rPr>
              <a:t></a:t>
            </a:r>
            <a:r>
              <a:rPr lang="en-US" altLang="en-US"/>
              <a:t> </a:t>
            </a:r>
            <a:r>
              <a:rPr lang="en-US" altLang="en-US">
                <a:solidFill>
                  <a:srgbClr val="3519CA"/>
                </a:solidFill>
              </a:rPr>
              <a:t>perpendicular</a:t>
            </a:r>
            <a:r>
              <a:rPr lang="en-US" altLang="en-US"/>
              <a:t> to surface</a:t>
            </a:r>
          </a:p>
        </p:txBody>
      </p:sp>
      <p:pic>
        <p:nvPicPr>
          <p:cNvPr id="26628" name="Picture 4">
            <a:extLst>
              <a:ext uri="{FF2B5EF4-FFF2-40B4-BE49-F238E27FC236}">
                <a16:creationId xmlns:a16="http://schemas.microsoft.com/office/drawing/2014/main" id="{3277FE6D-7DDA-43E2-A513-39D10BCC6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63" y="3352800"/>
            <a:ext cx="6973887" cy="294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9" name="Text Box 5">
            <a:extLst>
              <a:ext uri="{FF2B5EF4-FFF2-40B4-BE49-F238E27FC236}">
                <a16:creationId xmlns:a16="http://schemas.microsoft.com/office/drawing/2014/main" id="{D2C9FA70-6C35-657B-FEAA-BF7732D36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324600"/>
            <a:ext cx="4591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i="1">
                <a:solidFill>
                  <a:schemeClr val="tx1"/>
                </a:solidFill>
              </a:rPr>
              <a:t>Source:</a:t>
            </a:r>
            <a:r>
              <a:rPr lang="en-US" altLang="en-US" sz="1800" b="0">
                <a:solidFill>
                  <a:schemeClr val="tx1"/>
                </a:solidFill>
              </a:rPr>
              <a:t> Young and Freedman, Figure 4.2</a:t>
            </a:r>
            <a:r>
              <a:rPr lang="en-US" altLang="en-US" sz="1800">
                <a:solidFill>
                  <a:schemeClr val="tx1"/>
                </a:solidFill>
              </a:rPr>
              <a:t> </a:t>
            </a:r>
            <a:r>
              <a:rPr lang="en-US" altLang="en-US" sz="1800" b="0">
                <a:solidFill>
                  <a:schemeClr val="tx1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77949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D073B4-0391-89BF-64BA-48DED62480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2008180-EB05-0994-36F2-95B779660E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Friction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AD912385-D0D3-CFEF-1135-3E85F41DAB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>
              <a:buSzPct val="90000"/>
              <a:buFont typeface="Times" panose="02020603050405020304" pitchFamily="18" charset="0"/>
              <a:buChar char="•"/>
            </a:pPr>
            <a:r>
              <a:rPr lang="en-US" altLang="en-US"/>
              <a:t>another surface force</a:t>
            </a:r>
          </a:p>
          <a:p>
            <a:pPr>
              <a:buClr>
                <a:schemeClr val="tx1"/>
              </a:buClr>
              <a:buSzPct val="90000"/>
              <a:buFont typeface="Times" panose="02020603050405020304" pitchFamily="18" charset="0"/>
              <a:buChar char="•"/>
            </a:pPr>
            <a:r>
              <a:rPr lang="en-US" altLang="en-US">
                <a:solidFill>
                  <a:srgbClr val="3519CA"/>
                </a:solidFill>
              </a:rPr>
              <a:t>parallel</a:t>
            </a:r>
            <a:r>
              <a:rPr lang="en-US" altLang="en-US"/>
              <a:t> to the surface, opposing sliding</a:t>
            </a:r>
          </a:p>
        </p:txBody>
      </p:sp>
      <p:pic>
        <p:nvPicPr>
          <p:cNvPr id="28676" name="Picture 4">
            <a:extLst>
              <a:ext uri="{FF2B5EF4-FFF2-40B4-BE49-F238E27FC236}">
                <a16:creationId xmlns:a16="http://schemas.microsoft.com/office/drawing/2014/main" id="{A5C2137B-9210-E840-7EFB-8C9EBFD8B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352800"/>
            <a:ext cx="3657600" cy="2438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7" name="Text Box 5">
            <a:extLst>
              <a:ext uri="{FF2B5EF4-FFF2-40B4-BE49-F238E27FC236}">
                <a16:creationId xmlns:a16="http://schemas.microsoft.com/office/drawing/2014/main" id="{4DA008B6-679B-2B0A-95BD-90C6698A7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6475" y="5867400"/>
            <a:ext cx="4591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 i="1">
                <a:solidFill>
                  <a:schemeClr val="tx1"/>
                </a:solidFill>
              </a:rPr>
              <a:t>Source:</a:t>
            </a:r>
            <a:r>
              <a:rPr lang="en-US" altLang="en-US" sz="1800" b="0">
                <a:solidFill>
                  <a:schemeClr val="tx1"/>
                </a:solidFill>
              </a:rPr>
              <a:t> Young and Freedman, Figure 4.2</a:t>
            </a:r>
            <a:r>
              <a:rPr lang="en-US" altLang="en-US" sz="1800">
                <a:solidFill>
                  <a:schemeClr val="tx1"/>
                </a:solidFill>
              </a:rPr>
              <a:t> </a:t>
            </a:r>
            <a:r>
              <a:rPr lang="en-US" altLang="en-US" sz="1800" b="0">
                <a:solidFill>
                  <a:schemeClr val="tx1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16881090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3366"/>
      </a:dk1>
      <a:lt1>
        <a:srgbClr val="FFFFFF"/>
      </a:lt1>
      <a:dk2>
        <a:srgbClr val="6600CC"/>
      </a:dk2>
      <a:lt2>
        <a:srgbClr val="808080"/>
      </a:lt2>
      <a:accent1>
        <a:srgbClr val="BBE0E3"/>
      </a:accent1>
      <a:accent2>
        <a:srgbClr val="0000FF"/>
      </a:accent2>
      <a:accent3>
        <a:srgbClr val="FFFFFF"/>
      </a:accent3>
      <a:accent4>
        <a:srgbClr val="002A56"/>
      </a:accent4>
      <a:accent5>
        <a:srgbClr val="DAEDEF"/>
      </a:accent5>
      <a:accent6>
        <a:srgbClr val="0000E7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2883</TotalTime>
  <Words>692</Words>
  <Application>Microsoft Office PowerPoint</Application>
  <PresentationFormat>On-screen Show (4:3)</PresentationFormat>
  <Paragraphs>128</Paragraphs>
  <Slides>20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Symbol</vt:lpstr>
      <vt:lpstr>Times</vt:lpstr>
      <vt:lpstr>Default Design</vt:lpstr>
      <vt:lpstr>Newton’s First Law</vt:lpstr>
      <vt:lpstr>What’s the point?</vt:lpstr>
      <vt:lpstr>Newton’s First Law</vt:lpstr>
      <vt:lpstr>Force</vt:lpstr>
      <vt:lpstr>Combining Forces</vt:lpstr>
      <vt:lpstr>Converse</vt:lpstr>
      <vt:lpstr>Static Forces We’ll Encounter</vt:lpstr>
      <vt:lpstr>Normal Force</vt:lpstr>
      <vt:lpstr>Friction</vt:lpstr>
      <vt:lpstr>Air Resistance (Drag)</vt:lpstr>
      <vt:lpstr>Tension</vt:lpstr>
      <vt:lpstr>Weight</vt:lpstr>
      <vt:lpstr>Gravitational Force</vt:lpstr>
      <vt:lpstr>Statics</vt:lpstr>
      <vt:lpstr>What’s the point?</vt:lpstr>
      <vt:lpstr>Example Problem</vt:lpstr>
      <vt:lpstr>Question</vt:lpstr>
      <vt:lpstr>Class Work</vt:lpstr>
      <vt:lpstr>Free-body Diagram </vt:lpstr>
      <vt:lpstr>So, for the hammock…</vt:lpstr>
    </vt:vector>
  </TitlesOfParts>
  <Manager/>
  <Company>University of Wyoming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Newton's first law</dc:title>
  <dc:subject>Newton's first law</dc:subject>
  <dc:creator>Richard Barrans</dc:creator>
  <cp:keywords/>
  <dc:description/>
  <cp:lastModifiedBy>Richard Barrans</cp:lastModifiedBy>
  <cp:revision>221</cp:revision>
  <cp:lastPrinted>2024-02-04T22:26:32Z</cp:lastPrinted>
  <dcterms:created xsi:type="dcterms:W3CDTF">2003-08-04T19:23:16Z</dcterms:created>
  <dcterms:modified xsi:type="dcterms:W3CDTF">2025-02-10T19:47:53Z</dcterms:modified>
  <cp:category/>
</cp:coreProperties>
</file>