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1" r:id="rId2"/>
    <p:sldId id="517" r:id="rId3"/>
    <p:sldId id="542" r:id="rId4"/>
    <p:sldId id="543" r:id="rId5"/>
    <p:sldId id="544" r:id="rId6"/>
    <p:sldId id="545" r:id="rId7"/>
    <p:sldId id="546" r:id="rId8"/>
    <p:sldId id="547" r:id="rId9"/>
    <p:sldId id="526" r:id="rId10"/>
    <p:sldId id="527" r:id="rId11"/>
    <p:sldId id="540" r:id="rId12"/>
    <p:sldId id="528" r:id="rId13"/>
    <p:sldId id="524" r:id="rId14"/>
    <p:sldId id="529" r:id="rId15"/>
    <p:sldId id="531" r:id="rId16"/>
    <p:sldId id="532" r:id="rId17"/>
    <p:sldId id="535" r:id="rId18"/>
    <p:sldId id="533" r:id="rId19"/>
    <p:sldId id="534" r:id="rId20"/>
    <p:sldId id="521" r:id="rId21"/>
    <p:sldId id="519" r:id="rId22"/>
    <p:sldId id="520" r:id="rId23"/>
    <p:sldId id="374" r:id="rId24"/>
    <p:sldId id="515" r:id="rId25"/>
    <p:sldId id="473" r:id="rId26"/>
    <p:sldId id="474" r:id="rId27"/>
    <p:sldId id="475" r:id="rId28"/>
    <p:sldId id="476" r:id="rId29"/>
    <p:sldId id="536" r:id="rId30"/>
    <p:sldId id="537" r:id="rId31"/>
    <p:sldId id="538" r:id="rId32"/>
    <p:sldId id="539" r:id="rId33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32787"/>
    <p:restoredTop sz="90929"/>
  </p:normalViewPr>
  <p:slideViewPr>
    <p:cSldViewPr>
      <p:cViewPr varScale="1">
        <p:scale>
          <a:sx n="75" d="100"/>
          <a:sy n="75" d="100"/>
        </p:scale>
        <p:origin x="2940" y="7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164" y="60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D220D6FD-9BA3-1EAE-386D-4FE6334F273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34962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SCI 1210 L11 N2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73123559-1756-6B05-1F15-9779E18CD18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FA57750B-0F83-3A50-239A-C3F8689BA7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1DEDEC58-915D-3099-EF95-D74549F8C9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494A5CDF-A484-495D-98FD-99FB942D8A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81593EBD-98C5-6CB8-87EC-E36DB5128F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SCI 1210 L07 N2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2FD4E49-09CC-43E6-78F6-7C63C9628A2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35FD844-B179-663B-718E-7BEC4848BCA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B0CD0E37-F9E0-2EA3-6485-57EFE21DC2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23BCA614-3583-1487-B782-A80D58803A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C78A74E6-B40E-CFCE-7859-3062369A2E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32F2FAD8-3D66-48F1-8118-3EA0165B17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2E89C6EA-120A-EAA7-7963-B218BA47AC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D12BA68D-02E9-9417-FB80-3A4AF0F11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30B0F213-55B5-B8C0-3B8D-2862ABBF8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83C898-F6F7-41D9-873C-8431100515C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7413" name="Header Placeholder 1">
            <a:extLst>
              <a:ext uri="{FF2B5EF4-FFF2-40B4-BE49-F238E27FC236}">
                <a16:creationId xmlns:a16="http://schemas.microsoft.com/office/drawing/2014/main" id="{C7B8EA69-3C9B-68CA-CC50-E3EB9A12C1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66829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B36CFE9-2E58-F22B-4BA5-395005852B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66A6977-9EDB-CE73-B082-19BD40CEA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74DAE29C-449B-144A-1C2B-A2758B6B1E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77415E-7A12-4BB5-AE0B-CDC936CE8D85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18437" name="Date Placeholder 1">
            <a:extLst>
              <a:ext uri="{FF2B5EF4-FFF2-40B4-BE49-F238E27FC236}">
                <a16:creationId xmlns:a16="http://schemas.microsoft.com/office/drawing/2014/main" id="{42948FB8-9DBA-8E3F-B0C1-F0943D82B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B96785-A927-4A66-B571-B3128A50C6BC}" type="datetime1">
              <a:rPr lang="en-US" altLang="en-US" b="0" smtClean="0"/>
              <a:pPr/>
              <a:t>2/10/2025</a:t>
            </a:fld>
            <a:endParaRPr lang="en-US" altLang="en-US" b="0"/>
          </a:p>
        </p:txBody>
      </p:sp>
      <p:sp>
        <p:nvSpPr>
          <p:cNvPr id="18438" name="Header Placeholder 1">
            <a:extLst>
              <a:ext uri="{FF2B5EF4-FFF2-40B4-BE49-F238E27FC236}">
                <a16:creationId xmlns:a16="http://schemas.microsoft.com/office/drawing/2014/main" id="{8B781036-F461-0D25-F847-9B1336123E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SCI 1210 L07 N2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D01247BA-A8C1-B0DA-C66C-89E143FB7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FF74A28F-6DEA-B4C6-6A1E-93ABD8631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310904D2-0545-1274-6A82-66129E6D0F79}"/>
              </a:ext>
            </a:extLst>
          </p:cNvPr>
          <p:cNvSpPr txBox="1">
            <a:spLocks noGrp="1"/>
          </p:cNvSpPr>
          <p:nvPr/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26" tIns="46063" rIns="92126" bIns="4606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C2C1641-9849-41FF-A01B-73D45C8462E1}" type="slidenum">
              <a:rPr lang="en-US" altLang="en-US" b="0"/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 b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A528821-65F3-B9AD-E750-2BA2C1818C9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SCI 1210 L07 N2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FCCCBB6E-E94E-6C63-7F55-073BD39DB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7AD61E9A-7D27-8B8F-2D07-F0F0B1DC6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39F3B5F2-26E5-4599-0461-A163C7A5DD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264C8E-CBD7-4518-999A-DA96473789DB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9461" name="Header Placeholder 1">
            <a:extLst>
              <a:ext uri="{FF2B5EF4-FFF2-40B4-BE49-F238E27FC236}">
                <a16:creationId xmlns:a16="http://schemas.microsoft.com/office/drawing/2014/main" id="{D4FB9D53-33B3-6109-F628-BBEE9DD605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81917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22A373F8-F8C1-3044-7568-F686AF6B25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24AF8511-734A-6F6D-0C43-F412ABD57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98964F85-7CAC-68DC-C0E3-257FBE05E2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EEA371-EDF6-4B40-B48A-71CCD5001C8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1509" name="Header Placeholder 1">
            <a:extLst>
              <a:ext uri="{FF2B5EF4-FFF2-40B4-BE49-F238E27FC236}">
                <a16:creationId xmlns:a16="http://schemas.microsoft.com/office/drawing/2014/main" id="{D7C634D0-4672-65FA-2946-C216CA5DB2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55257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11CA6545-1E22-C72A-2CB7-743F2FA69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CA77491A-5881-22B7-2C76-B398EB44E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0CAC4FD5-24D4-3CC4-0B71-FDD77E86B6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7F0BE-B736-4690-A427-F82B6ED12124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1269" name="Header Placeholder 1">
            <a:extLst>
              <a:ext uri="{FF2B5EF4-FFF2-40B4-BE49-F238E27FC236}">
                <a16:creationId xmlns:a16="http://schemas.microsoft.com/office/drawing/2014/main" id="{E4DD922A-E348-061D-3D3E-AF8F5CD30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753426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CF955B5D-6D47-1C12-FF0D-C350B1B7AC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5142EEA9-9B1B-5DF7-9A86-D30A88C1D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0760727-5958-46C4-D986-66DB9E6026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EC0CC9-6CA2-446A-BED4-5BCF8E900DDF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8917" name="Header Placeholder 1">
            <a:extLst>
              <a:ext uri="{FF2B5EF4-FFF2-40B4-BE49-F238E27FC236}">
                <a16:creationId xmlns:a16="http://schemas.microsoft.com/office/drawing/2014/main" id="{E5F0AAA0-E24C-C0CC-DBFB-95D8A1C6D95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1103241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188885DE-BA9D-D6B0-0287-75FAE7077D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620CB9-0144-045B-EBAB-0E675E766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38BC32F2-3612-1339-A802-9D8968A0E0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7059BD-7EE2-4E9E-A99E-628ACECB28EA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65" name="Header Placeholder 1">
            <a:extLst>
              <a:ext uri="{FF2B5EF4-FFF2-40B4-BE49-F238E27FC236}">
                <a16:creationId xmlns:a16="http://schemas.microsoft.com/office/drawing/2014/main" id="{1FDA301F-2109-D167-4885-C6AC90AEF7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1075062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BAAF8ABF-22D7-54BA-615C-B4B8012FA6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882B4720-FF05-0BE9-59AD-6902D5389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0F2B01FC-F63A-B4DE-1DE8-C480B5DD58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7518D6-6AB0-4CB0-864A-4357A9A356B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45061" name="Header Placeholder 1">
            <a:extLst>
              <a:ext uri="{FF2B5EF4-FFF2-40B4-BE49-F238E27FC236}">
                <a16:creationId xmlns:a16="http://schemas.microsoft.com/office/drawing/2014/main" id="{0CD3F42F-C4DA-D8E8-1C48-FCD1D2D307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905949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8A3C90D-6F51-D871-5522-C79DB84AC1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EA1ECE25-0C7A-6F80-FE1F-F9152494D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4B4F737-9C24-ABA2-E7D7-D97757986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4203DE-24D3-4014-B02E-76F7F42C8FC7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6149" name="Date Placeholder 1">
            <a:extLst>
              <a:ext uri="{FF2B5EF4-FFF2-40B4-BE49-F238E27FC236}">
                <a16:creationId xmlns:a16="http://schemas.microsoft.com/office/drawing/2014/main" id="{15F57645-6923-5494-AB1D-A9F57BD0EA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F89865-41BB-4085-8167-D9C5FA946FE4}" type="datetime1">
              <a:rPr lang="en-US" altLang="en-US" b="0" smtClean="0"/>
              <a:pPr/>
              <a:t>2/10/2025</a:t>
            </a:fld>
            <a:endParaRPr lang="en-US" altLang="en-US" b="0"/>
          </a:p>
        </p:txBody>
      </p:sp>
      <p:sp>
        <p:nvSpPr>
          <p:cNvPr id="6150" name="Header Placeholder 1">
            <a:extLst>
              <a:ext uri="{FF2B5EF4-FFF2-40B4-BE49-F238E27FC236}">
                <a16:creationId xmlns:a16="http://schemas.microsoft.com/office/drawing/2014/main" id="{E0B2A3D2-5EC0-4E1F-F3E7-67CDA982A55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SCI 1210 L07 N2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B6CBCE2-C775-D20B-F0C7-2BA572332B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FF0ABEE-F668-767A-EABE-C96AED17C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54087654-C696-5983-4603-5874C909B7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45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1788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0575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5A8972-5A13-44C9-856D-B1AEB5D015E2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16389" name="Date Placeholder 1">
            <a:extLst>
              <a:ext uri="{FF2B5EF4-FFF2-40B4-BE49-F238E27FC236}">
                <a16:creationId xmlns:a16="http://schemas.microsoft.com/office/drawing/2014/main" id="{48EDFF3B-A21C-561F-CF55-36F118A6D9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384FFD-4CA3-4979-A641-A1BB3D2D5865}" type="datetime1">
              <a:rPr lang="en-US" altLang="en-US" b="0" smtClean="0"/>
              <a:pPr/>
              <a:t>2/10/2025</a:t>
            </a:fld>
            <a:endParaRPr lang="en-US" altLang="en-US" b="0"/>
          </a:p>
        </p:txBody>
      </p:sp>
      <p:sp>
        <p:nvSpPr>
          <p:cNvPr id="16390" name="Header Placeholder 1">
            <a:extLst>
              <a:ext uri="{FF2B5EF4-FFF2-40B4-BE49-F238E27FC236}">
                <a16:creationId xmlns:a16="http://schemas.microsoft.com/office/drawing/2014/main" id="{5536E394-9115-B0D1-21CD-6C7F1D6E87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SCI 1210 L07 N2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E64A3-3393-4586-5173-6A65524687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C3875A-8C48-6390-6405-2BFF04994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CAD680-7042-08EA-8166-39A6052B6C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A2122-7E46-4D7E-A1A0-4A7709F71B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38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7651E8-5DDD-3E28-0170-43D7DE214C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FC3514-49DE-AD73-CC2D-0FCB19F8D0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6B1EC4-5FC1-7B98-EB89-E7C2ED6A8E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5F880-7712-4F5B-97FF-A1F30D638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78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807EFE-8499-215B-FDBC-A0632F185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8BAEAE-1007-332E-B5C7-C5C2C3F432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83B7E6-1DF6-C87F-69DC-83D9318346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B3B8-6418-4259-9E5F-18EA83FEDE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37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7FA93-4E6C-48E2-1596-8C661A5F7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57005B-8D0F-D475-5958-E7859FE68C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0B3D24-7FC8-AC7D-36E2-5AF02BBBA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B842D-A235-4BDD-BA0F-D847C06BC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63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B01338-ED9F-409E-CABF-04B1A0ABE3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60010F-2419-4658-8C47-171BB0E01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965A48-55AD-454D-D735-16A4425455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4A265-661C-418E-8C61-5F6B7A446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930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F71DC8-BBCF-B466-D556-EA09612A80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6CE26F-27DE-BEBE-D945-CFF2C11E5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F6A361-639C-3738-1CB0-4F48D98B5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734D0-5D45-47A6-AA4A-52DA3C7018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E37F7B0-8271-8693-E257-36FD595D2A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B9EE2F6-8603-63DA-147B-8C640C6CA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FEF61F1-EC95-6468-BB16-BDC1C6107E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CBF01-3A0D-495F-898F-1E135323D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35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CD4897-CAE2-BEB6-05E5-3D445192E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A66E195-A979-5741-C9FE-A598AAD257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8EE9B8-5ED2-2F40-F6A0-4982010FB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5BC71-006E-4418-966F-1AD86C5FF6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BAF3EA-9AD0-F91F-A6F4-F5B295808C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791D63-4A82-5BA0-27B0-DEF5C3E562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DDB69A-9FBB-EAD6-3449-987FD05930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61BE6-824F-40B0-ADE3-6797854E0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439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1B3F45-31DA-03EC-5188-95BF2F9AE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A9FBA8-9E20-9A24-5533-146F2D600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5DF89B-13E0-0A93-F4C7-9873C92B3F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501D6-569B-4B58-AAFE-74E279E656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50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C4A5C9-6D94-B886-C29E-9AD222C0FD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D69F98-FCD1-7023-C676-629EE1146D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2FDF1C-1068-2DD4-D59B-3FFF7E6B4F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0229D-DBE4-4862-88D1-B0D8B8711D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125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ACF4DDC-CF83-848D-425C-2EC338F92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03D5C0-80E2-2AFD-68E3-34B514E111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A441E5-FAC4-3AAB-CB49-069B5BBC98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1C5F461-7873-0BE4-909E-1DFAFD8293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B625670-692F-7702-C33B-3D568F851D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8D51B9BC-CF8A-46F2-AA40-B6446755DB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EDFBC75-7FE9-8F12-EDB8-EBA1C90605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Newton’s Second Law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DBAF0F4C-FC6D-86AE-253E-51E7EEF669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altLang="en-US"/>
              <a:t>How forces act</a:t>
            </a:r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43094F51-FF1D-56C9-EED3-91CA5C346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 4.3</a:t>
            </a:r>
          </a:p>
        </p:txBody>
      </p:sp>
    </p:spTree>
    <p:extLst>
      <p:ext uri="{BB962C8B-B14F-4D97-AF65-F5344CB8AC3E}">
        <p14:creationId xmlns:p14="http://schemas.microsoft.com/office/powerpoint/2010/main" val="2930742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37E8EB8-96D8-EF7D-F8BE-881F0C1AE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What’s the point?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1E559A8-5729-6520-3F35-53F57CFAF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weight?</a:t>
            </a:r>
          </a:p>
        </p:txBody>
      </p:sp>
    </p:spTree>
    <p:extLst>
      <p:ext uri="{BB962C8B-B14F-4D97-AF65-F5344CB8AC3E}">
        <p14:creationId xmlns:p14="http://schemas.microsoft.com/office/powerpoint/2010/main" val="2806557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2E1539F-5448-658C-BEB7-60A234C592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C53FBFB-5F2B-A8B0-6332-063329F617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/>
              <a:t>Gravity is constantly pulling us downward, but we are not accelerating downward.  This means that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56D79CC8-4F8C-79D3-2F1D-C94E8843C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00400"/>
            <a:ext cx="8229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0080C7"/>
              </a:buClr>
              <a:buFont typeface="Times" panose="02020603050405020304" pitchFamily="18" charset="0"/>
              <a:buAutoNum type="alphaUcPeriod"/>
            </a:pPr>
            <a:r>
              <a:rPr lang="en-US" altLang="en-US" sz="2800" b="0"/>
              <a:t>Newton’s second law does not apply here.</a:t>
            </a:r>
          </a:p>
          <a:p>
            <a:pPr eaLnBrk="1" hangingPunct="1">
              <a:buClr>
                <a:srgbClr val="0080C7"/>
              </a:buClr>
              <a:buFont typeface="Times" panose="02020603050405020304" pitchFamily="18" charset="0"/>
              <a:buAutoNum type="alphaUcPeriod"/>
            </a:pPr>
            <a:r>
              <a:rPr lang="en-US" altLang="en-US" sz="2800" b="0"/>
              <a:t>Gravity does not apply a physical force.</a:t>
            </a:r>
          </a:p>
          <a:p>
            <a:pPr eaLnBrk="1" hangingPunct="1">
              <a:buClr>
                <a:srgbClr val="0080C7"/>
              </a:buClr>
              <a:buFont typeface="Times" panose="02020603050405020304" pitchFamily="18" charset="0"/>
              <a:buAutoNum type="alphaUcPeriod"/>
            </a:pPr>
            <a:r>
              <a:rPr lang="en-US" altLang="en-US" sz="2800" b="0"/>
              <a:t>Some other force exactly opposes the force of gravity.</a:t>
            </a:r>
          </a:p>
          <a:p>
            <a:pPr eaLnBrk="1" hangingPunct="1">
              <a:buClr>
                <a:srgbClr val="0080C7"/>
              </a:buClr>
              <a:buFont typeface="Times" panose="02020603050405020304" pitchFamily="18" charset="0"/>
              <a:buAutoNum type="alphaUcPeriod"/>
            </a:pPr>
            <a:r>
              <a:rPr lang="en-US" altLang="en-US" sz="2800" b="0"/>
              <a:t>Gravity stops at the earth’s surface.</a:t>
            </a:r>
          </a:p>
        </p:txBody>
      </p:sp>
    </p:spTree>
    <p:extLst>
      <p:ext uri="{BB962C8B-B14F-4D97-AF65-F5344CB8AC3E}">
        <p14:creationId xmlns:p14="http://schemas.microsoft.com/office/powerpoint/2010/main" val="146436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985DC14-86CF-5713-00E1-DD9A02F87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Physics Haiku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D0650D6B-61F9-BF0A-AA08-29C2B7AD3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Elevator breaks</a:t>
            </a:r>
          </a:p>
          <a:p>
            <a:pPr>
              <a:buFontTx/>
              <a:buNone/>
            </a:pPr>
            <a:r>
              <a:rPr lang="en-US" altLang="en-US"/>
              <a:t>Susie falls and feels no weight</a:t>
            </a:r>
          </a:p>
          <a:p>
            <a:pPr>
              <a:buFontTx/>
              <a:buNone/>
            </a:pPr>
            <a:r>
              <a:rPr lang="en-US" altLang="en-US"/>
              <a:t>Gravity still there</a:t>
            </a:r>
          </a:p>
          <a:p>
            <a:pPr>
              <a:buFontTx/>
              <a:buChar char="–"/>
            </a:pPr>
            <a:r>
              <a:rPr lang="en-US" altLang="en-US" sz="2800" i="1">
                <a:solidFill>
                  <a:srgbClr val="000000"/>
                </a:solidFill>
              </a:rPr>
              <a:t>Heidi Forbes</a:t>
            </a:r>
            <a:endParaRPr lang="en-US" alt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450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E15BE55-6247-28BE-3B43-42510C42E3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Free Body Diagrams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3E49F8B-2A48-CE3C-DA32-F093470B05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dirty="0"/>
              <a:t>Quick review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 table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802C91B7-328A-E0C7-2ECE-5C12750A2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4038600"/>
            <a:ext cx="41592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2">
            <a:extLst>
              <a:ext uri="{FF2B5EF4-FFF2-40B4-BE49-F238E27FC236}">
                <a16:creationId xmlns:a16="http://schemas.microsoft.com/office/drawing/2014/main" id="{27BE6A77-E327-BDDB-71AC-2CE14B26DB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8AE6E37D-C452-FF21-0221-FAD8816DE25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How many forces act on the anvil?</a:t>
            </a:r>
            <a:endParaRPr lang="en-US" altLang="en-US"/>
          </a:p>
        </p:txBody>
      </p:sp>
      <p:pic>
        <p:nvPicPr>
          <p:cNvPr id="301061" name="Picture 5" descr=" anvil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BA1A784D-8FA9-D476-70A5-CE6447327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3657600"/>
            <a:ext cx="1752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1073" name="Text Box 17">
            <a:extLst>
              <a:ext uri="{FF2B5EF4-FFF2-40B4-BE49-F238E27FC236}">
                <a16:creationId xmlns:a16="http://schemas.microsoft.com/office/drawing/2014/main" id="{35FC1A4D-444D-2657-4322-3028EB097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581400"/>
            <a:ext cx="1447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chemeClr val="accent2"/>
                </a:solidFill>
              </a:rPr>
              <a:t>zero</a:t>
            </a:r>
            <a:r>
              <a:rPr lang="en-US" altLang="en-US" sz="2800" b="0">
                <a:solidFill>
                  <a:srgbClr val="800000"/>
                </a:solidFill>
              </a:rPr>
              <a:t> net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395840" presetClass="entr" presetSubtype="3310830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7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 table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CFBE755E-F685-7A0C-E621-1B1608F8E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5350" y="4038600"/>
            <a:ext cx="41592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>
            <a:extLst>
              <a:ext uri="{FF2B5EF4-FFF2-40B4-BE49-F238E27FC236}">
                <a16:creationId xmlns:a16="http://schemas.microsoft.com/office/drawing/2014/main" id="{EDB20988-16D5-8CA4-632F-C4C73287F58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Combining Forces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EDB1278-3D7B-8EE5-8B84-F3589A9446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What are the forces on the anvil? Table?</a:t>
            </a:r>
            <a:endParaRPr lang="en-US" altLang="en-US"/>
          </a:p>
          <a:p>
            <a:pPr eaLnBrk="1" hangingPunct="1"/>
            <a:r>
              <a:rPr lang="en-US" altLang="en-US"/>
              <a:t>Free-body diagrams for them?</a:t>
            </a:r>
          </a:p>
        </p:txBody>
      </p:sp>
      <p:pic>
        <p:nvPicPr>
          <p:cNvPr id="301061" name="Picture 5" descr=" anvil.gif                                                      000F3DE9Powermac                       C2C522CE:">
            <a:extLst>
              <a:ext uri="{FF2B5EF4-FFF2-40B4-BE49-F238E27FC236}">
                <a16:creationId xmlns:a16="http://schemas.microsoft.com/office/drawing/2014/main" id="{D497F4C5-D8C5-9CA7-9FD4-C0AA03FD4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75" y="3657600"/>
            <a:ext cx="1752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1073" name="Text Box 17">
            <a:extLst>
              <a:ext uri="{FF2B5EF4-FFF2-40B4-BE49-F238E27FC236}">
                <a16:creationId xmlns:a16="http://schemas.microsoft.com/office/drawing/2014/main" id="{E9566E73-7B56-1F4E-1CA0-9DD1735B5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581400"/>
            <a:ext cx="1447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0">
                <a:solidFill>
                  <a:schemeClr val="accent2"/>
                </a:solidFill>
              </a:rPr>
              <a:t>zero</a:t>
            </a:r>
            <a:r>
              <a:rPr lang="en-US" altLang="en-US" sz="2800" b="0">
                <a:solidFill>
                  <a:srgbClr val="800000"/>
                </a:solidFill>
              </a:rPr>
              <a:t> net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396608" presetClass="entr" presetSubtype="3311065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7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FDE9A14-090D-51AC-5CCA-60531E006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Anvil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7B71BF-C881-01F6-E2FA-6F1DE86178D4}"/>
              </a:ext>
            </a:extLst>
          </p:cNvPr>
          <p:cNvSpPr/>
          <p:nvPr/>
        </p:nvSpPr>
        <p:spPr bwMode="auto">
          <a:xfrm>
            <a:off x="1905000" y="2895600"/>
            <a:ext cx="457200" cy="457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662F5440-677E-A9F4-B68F-3CD79A1BCF6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00400"/>
            <a:ext cx="1779588" cy="1219200"/>
            <a:chOff x="2133600" y="3200401"/>
            <a:chExt cx="1778910" cy="1219200"/>
          </a:xfrm>
        </p:grpSpPr>
        <p:cxnSp>
          <p:nvCxnSpPr>
            <p:cNvPr id="19465" name="Straight Arrow Connector 4">
              <a:extLst>
                <a:ext uri="{FF2B5EF4-FFF2-40B4-BE49-F238E27FC236}">
                  <a16:creationId xmlns:a16="http://schemas.microsoft.com/office/drawing/2014/main" id="{9911FCE6-5047-6B5C-BBB9-7215F417322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1524794" y="3809207"/>
              <a:ext cx="1219200" cy="1588"/>
            </a:xfrm>
            <a:prstGeom prst="straightConnector1">
              <a:avLst/>
            </a:prstGeom>
            <a:noFill/>
            <a:ln w="57150" algn="ctr">
              <a:solidFill>
                <a:schemeClr val="tx2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6" name="TextBox 6">
              <a:extLst>
                <a:ext uri="{FF2B5EF4-FFF2-40B4-BE49-F238E27FC236}">
                  <a16:creationId xmlns:a16="http://schemas.microsoft.com/office/drawing/2014/main" id="{CC335520-754C-5C6A-B624-64A838BADE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0" y="3581401"/>
              <a:ext cx="17027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</a:rPr>
                <a:t>Its weight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783D48A0-301C-B8CE-AB82-589109E1E3DA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828800"/>
            <a:ext cx="3219450" cy="1219200"/>
            <a:chOff x="2133600" y="1828801"/>
            <a:chExt cx="3220009" cy="1219200"/>
          </a:xfrm>
        </p:grpSpPr>
        <p:cxnSp>
          <p:nvCxnSpPr>
            <p:cNvPr id="19463" name="Straight Arrow Connector 5">
              <a:extLst>
                <a:ext uri="{FF2B5EF4-FFF2-40B4-BE49-F238E27FC236}">
                  <a16:creationId xmlns:a16="http://schemas.microsoft.com/office/drawing/2014/main" id="{54F09E99-2DCA-FBA7-433A-550019FD0F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1524794" y="2437607"/>
              <a:ext cx="1219200" cy="1588"/>
            </a:xfrm>
            <a:prstGeom prst="straightConnector1">
              <a:avLst/>
            </a:prstGeom>
            <a:noFill/>
            <a:ln w="57150" algn="ctr">
              <a:solidFill>
                <a:schemeClr val="tx2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464" name="TextBox 7">
              <a:extLst>
                <a:ext uri="{FF2B5EF4-FFF2-40B4-BE49-F238E27FC236}">
                  <a16:creationId xmlns:a16="http://schemas.microsoft.com/office/drawing/2014/main" id="{3BB44945-239F-98D4-906E-561CCAC0B5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9800" y="2209801"/>
              <a:ext cx="314380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</a:rPr>
                <a:t>Support from table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F7620F9A-A741-56AA-EA46-7CAF402E8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953000"/>
            <a:ext cx="2827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>
                <a:solidFill>
                  <a:schemeClr val="accent2"/>
                </a:solidFill>
              </a:rPr>
              <a:t>Net force ∑</a:t>
            </a:r>
            <a:r>
              <a:rPr lang="en-US" altLang="en-US" sz="2800" b="0" i="1">
                <a:solidFill>
                  <a:schemeClr val="accent2"/>
                </a:solidFill>
              </a:rPr>
              <a:t>F</a:t>
            </a:r>
            <a:r>
              <a:rPr lang="en-US" altLang="en-US" sz="2800" b="0">
                <a:solidFill>
                  <a:schemeClr val="accent2"/>
                </a:solidFill>
              </a:rPr>
              <a:t>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65C8015-E122-3800-7D24-295577FFB6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35366-227F-F0BB-B695-9C3057A0E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38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A toy frog on a string moves in a circle.</a:t>
            </a:r>
          </a:p>
          <a:p>
            <a:pPr>
              <a:defRPr/>
            </a:pPr>
            <a:r>
              <a:rPr lang="en-US" dirty="0"/>
              <a:t>What forces act on it?</a:t>
            </a:r>
          </a:p>
          <a:p>
            <a:pPr>
              <a:defRPr/>
            </a:pPr>
            <a:r>
              <a:rPr lang="en-US" dirty="0"/>
              <a:t>What is its free body diagram?</a:t>
            </a:r>
          </a:p>
          <a:p>
            <a:pPr>
              <a:defRPr/>
            </a:pPr>
            <a:r>
              <a:rPr lang="en-US" dirty="0"/>
              <a:t>What is its net force?</a:t>
            </a:r>
          </a:p>
          <a:p>
            <a:pPr>
              <a:defRPr/>
            </a:pPr>
            <a:r>
              <a:rPr lang="en-US" dirty="0"/>
              <a:t>What is its acceleration?</a:t>
            </a:r>
          </a:p>
        </p:txBody>
      </p:sp>
      <p:grpSp>
        <p:nvGrpSpPr>
          <p:cNvPr id="20484" name="Group 18">
            <a:extLst>
              <a:ext uri="{FF2B5EF4-FFF2-40B4-BE49-F238E27FC236}">
                <a16:creationId xmlns:a16="http://schemas.microsoft.com/office/drawing/2014/main" id="{0456BB58-4FDD-8079-B186-348F8A0228A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5106988"/>
            <a:ext cx="6705600" cy="1141412"/>
            <a:chOff x="1219200" y="4284946"/>
            <a:chExt cx="6705600" cy="1141170"/>
          </a:xfrm>
        </p:grpSpPr>
        <p:sp>
          <p:nvSpPr>
            <p:cNvPr id="20485" name="Oval 13">
              <a:extLst>
                <a:ext uri="{FF2B5EF4-FFF2-40B4-BE49-F238E27FC236}">
                  <a16:creationId xmlns:a16="http://schemas.microsoft.com/office/drawing/2014/main" id="{088B919D-0EF0-244A-C194-5F88E0BC7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200" y="4359316"/>
              <a:ext cx="6705600" cy="1066800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20486" name="Group 12">
              <a:extLst>
                <a:ext uri="{FF2B5EF4-FFF2-40B4-BE49-F238E27FC236}">
                  <a16:creationId xmlns:a16="http://schemas.microsoft.com/office/drawing/2014/main" id="{36881A64-ABB9-8487-4CCE-FBEA97646FAD}"/>
                </a:ext>
              </a:extLst>
            </p:cNvPr>
            <p:cNvGrpSpPr>
              <a:grpSpLocks/>
            </p:cNvGrpSpPr>
            <p:nvPr/>
          </p:nvGrpSpPr>
          <p:grpSpPr bwMode="auto">
            <a:xfrm rot="-459385">
              <a:off x="2081428" y="4284946"/>
              <a:ext cx="985978" cy="426669"/>
              <a:chOff x="3012374" y="4715436"/>
              <a:chExt cx="985978" cy="426669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54A806A6-C812-B9FF-585C-66D390DF00B2}"/>
                  </a:ext>
                </a:extLst>
              </p:cNvPr>
              <p:cNvSpPr/>
              <p:nvPr/>
            </p:nvSpPr>
            <p:spPr bwMode="auto">
              <a:xfrm>
                <a:off x="3123204" y="4800550"/>
                <a:ext cx="685800" cy="228552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F4FD93EE-206D-6485-4CEB-1EFCE0AD9A04}"/>
                  </a:ext>
                </a:extLst>
              </p:cNvPr>
              <p:cNvSpPr/>
              <p:nvPr/>
            </p:nvSpPr>
            <p:spPr bwMode="auto">
              <a:xfrm>
                <a:off x="3643998" y="4712478"/>
                <a:ext cx="331787" cy="282515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DFDBC439-314F-9DE9-15CC-254CC2B0CD98}"/>
                  </a:ext>
                </a:extLst>
              </p:cNvPr>
              <p:cNvSpPr/>
              <p:nvPr/>
            </p:nvSpPr>
            <p:spPr bwMode="auto">
              <a:xfrm rot="1287568">
                <a:off x="3107065" y="4967191"/>
                <a:ext cx="300037" cy="85707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2B1E5A5-75C3-8D85-3201-E1F9470CA7BC}"/>
                  </a:ext>
                </a:extLst>
              </p:cNvPr>
              <p:cNvSpPr/>
              <p:nvPr/>
            </p:nvSpPr>
            <p:spPr bwMode="auto">
              <a:xfrm rot="19894972">
                <a:off x="3422396" y="5002855"/>
                <a:ext cx="273050" cy="63487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5277CE82-D260-47B1-0BB1-30562BAA6356}"/>
                  </a:ext>
                </a:extLst>
              </p:cNvPr>
              <p:cNvSpPr/>
              <p:nvPr/>
            </p:nvSpPr>
            <p:spPr bwMode="auto">
              <a:xfrm rot="812359">
                <a:off x="3439837" y="5075662"/>
                <a:ext cx="273050" cy="63487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0493" name="Oval 10">
                <a:extLst>
                  <a:ext uri="{FF2B5EF4-FFF2-40B4-BE49-F238E27FC236}">
                    <a16:creationId xmlns:a16="http://schemas.microsoft.com/office/drawing/2014/main" id="{E0D46441-5D6D-6DFC-5B1D-78A016C614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0000" y="4800600"/>
                <a:ext cx="116914" cy="56030"/>
              </a:xfrm>
              <a:prstGeom prst="ellipse">
                <a:avLst/>
              </a:prstGeom>
              <a:solidFill>
                <a:srgbClr val="C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FA99D4D9-9413-8477-D884-A553AFDDD12A}"/>
                  </a:ext>
                </a:extLst>
              </p:cNvPr>
              <p:cNvSpPr/>
              <p:nvPr/>
            </p:nvSpPr>
            <p:spPr bwMode="auto">
              <a:xfrm flipV="1">
                <a:off x="3786640" y="4825298"/>
                <a:ext cx="211137" cy="119038"/>
              </a:xfrm>
              <a:prstGeom prst="arc">
                <a:avLst>
                  <a:gd name="adj1" fmla="val 11500166"/>
                  <a:gd name="adj2" fmla="val 18404724"/>
                </a:avLst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CEDA9FE-828B-27DD-9A42-39C3964E50B8}"/>
                  </a:ext>
                </a:extLst>
              </p:cNvPr>
              <p:cNvSpPr/>
              <p:nvPr/>
            </p:nvSpPr>
            <p:spPr bwMode="auto">
              <a:xfrm rot="21104763">
                <a:off x="3009398" y="5053562"/>
                <a:ext cx="398462" cy="85707"/>
              </a:xfrm>
              <a:prstGeom prst="ellipse">
                <a:avLst/>
              </a:prstGeom>
              <a:solidFill>
                <a:schemeClr val="accent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1" hangingPunct="1">
                  <a:defRPr/>
                </a:pPr>
                <a:endParaRPr lang="en-US" dirty="0">
                  <a:latin typeface="Arial" charset="0"/>
                </a:endParaRPr>
              </a:p>
            </p:txBody>
          </p: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097DC52-A6FE-D9F9-A560-FA33877DB43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82875" y="4476992"/>
              <a:ext cx="1889125" cy="1587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F51B5B3E-C23B-C976-E56E-830DA2887E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Forces</a:t>
            </a:r>
          </a:p>
        </p:txBody>
      </p:sp>
      <p:sp>
        <p:nvSpPr>
          <p:cNvPr id="29699" name="Subtitle 2">
            <a:extLst>
              <a:ext uri="{FF2B5EF4-FFF2-40B4-BE49-F238E27FC236}">
                <a16:creationId xmlns:a16="http://schemas.microsoft.com/office/drawing/2014/main" id="{8AC7E9E9-A675-7FF6-F50F-85E6F21278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altLang="en-US"/>
              <a:t>Some review, something new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AA6551B-8762-094C-2F03-6E8E68D22A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392C3-F700-85E7-0E06-5B7703B17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i="1" dirty="0"/>
              <a:t>F</a:t>
            </a:r>
            <a:r>
              <a:rPr lang="en-US" dirty="0"/>
              <a:t> = </a:t>
            </a:r>
            <a:r>
              <a:rPr lang="en-US" i="1" dirty="0"/>
              <a:t>mg</a:t>
            </a:r>
          </a:p>
          <a:p>
            <a:pPr>
              <a:defRPr/>
            </a:pPr>
            <a:r>
              <a:rPr lang="en-US" i="1" dirty="0"/>
              <a:t>g</a:t>
            </a:r>
            <a:r>
              <a:rPr lang="en-US" dirty="0"/>
              <a:t> is local gravitational field</a:t>
            </a:r>
            <a:br>
              <a:rPr lang="en-US" dirty="0"/>
            </a:br>
            <a:r>
              <a:rPr lang="en-US" dirty="0"/>
              <a:t>or acceleration due to gravity</a:t>
            </a:r>
          </a:p>
          <a:p>
            <a:pPr lvl="1">
              <a:defRPr/>
            </a:pPr>
            <a:r>
              <a:rPr lang="en-US" dirty="0"/>
              <a:t>Units: N/kg = m/s</a:t>
            </a:r>
            <a:r>
              <a:rPr lang="en-US" baseline="30000" dirty="0"/>
              <a:t>2</a:t>
            </a:r>
          </a:p>
          <a:p>
            <a:pPr>
              <a:defRPr/>
            </a:pPr>
            <a:r>
              <a:rPr lang="en-US" dirty="0"/>
              <a:t>All objects free-fall at the same rate</a:t>
            </a:r>
          </a:p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So why don’t all objects fall at the same rate?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C7F26BE-8FB1-7988-ADC7-58F8570B4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Experience Tells Us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B4969C6-79D0-4F44-FD5B-9FDF7547D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The greater the </a:t>
            </a:r>
            <a:r>
              <a:rPr lang="en-US" altLang="en-US">
                <a:solidFill>
                  <a:schemeClr val="accent2"/>
                </a:solidFill>
              </a:rPr>
              <a:t>net force</a:t>
            </a:r>
            <a:r>
              <a:rPr lang="en-US" altLang="en-US"/>
              <a:t> on an object, the more it accelerates.</a:t>
            </a:r>
          </a:p>
          <a:p>
            <a:pPr marL="0" indent="0" eaLnBrk="1" hangingPunct="1">
              <a:spcBef>
                <a:spcPct val="50000"/>
              </a:spcBef>
              <a:buFontTx/>
              <a:buNone/>
            </a:pPr>
            <a:r>
              <a:rPr lang="en-US" altLang="en-US"/>
              <a:t>The greater the </a:t>
            </a:r>
            <a:r>
              <a:rPr lang="en-US" altLang="en-US">
                <a:solidFill>
                  <a:schemeClr val="accent2"/>
                </a:solidFill>
              </a:rPr>
              <a:t>mass</a:t>
            </a:r>
            <a:r>
              <a:rPr lang="en-US" altLang="en-US"/>
              <a:t> of an object, the </a:t>
            </a:r>
            <a:r>
              <a:rPr lang="en-US" altLang="en-US">
                <a:solidFill>
                  <a:schemeClr val="tx1"/>
                </a:solidFill>
              </a:rPr>
              <a:t>harder</a:t>
            </a:r>
            <a:r>
              <a:rPr lang="en-US" altLang="en-US"/>
              <a:t> it is to accelerate.</a:t>
            </a:r>
          </a:p>
        </p:txBody>
      </p:sp>
    </p:spTree>
    <p:extLst>
      <p:ext uri="{BB962C8B-B14F-4D97-AF65-F5344CB8AC3E}">
        <p14:creationId xmlns:p14="http://schemas.microsoft.com/office/powerpoint/2010/main" val="553711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53DBF75-EDAE-9CAA-4993-512B5C71AFE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Dynamics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D4FADD5-70F3-FD5A-1F3B-6476AAB9E6E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/>
              <a:t>acceleration</a:t>
            </a: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CF7ABA84-B023-C5FA-78D5-C26B26978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 5.2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B3388A6-E357-DAE2-BBF4-0E18063B6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4.1001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6120F4-401F-2FAE-FE51-7EFF9DE49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86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/>
              <a:t>A person pulls on a rope attached to an initially motionless 25-kg box on a frictionless plane inclined 30° to the horizontal.  She pulls with a force of 20 N parallel to the plane of the ramp.  Find the </a:t>
            </a:r>
            <a:r>
              <a:rPr lang="en-US" altLang="en-US" sz="2800" dirty="0">
                <a:solidFill>
                  <a:schemeClr val="accent2"/>
                </a:solidFill>
              </a:rPr>
              <a:t>speed</a:t>
            </a:r>
            <a:r>
              <a:rPr lang="en-US" altLang="en-US" sz="2800" dirty="0"/>
              <a:t> and </a:t>
            </a:r>
            <a:r>
              <a:rPr lang="en-US" altLang="en-US" sz="2800" dirty="0">
                <a:solidFill>
                  <a:schemeClr val="accent2"/>
                </a:solidFill>
              </a:rPr>
              <a:t>position</a:t>
            </a:r>
            <a:r>
              <a:rPr lang="en-US" altLang="en-US" sz="2800" dirty="0"/>
              <a:t> of the box after 5 s.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2D9FCDAF-33BC-E7BF-09C9-AD0B99ECA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0960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8">
            <a:extLst>
              <a:ext uri="{FF2B5EF4-FFF2-40B4-BE49-F238E27FC236}">
                <a16:creationId xmlns:a16="http://schemas.microsoft.com/office/drawing/2014/main" id="{D36A94B1-AD4C-5EDE-D4C2-BAAC72D97C96}"/>
              </a:ext>
            </a:extLst>
          </p:cNvPr>
          <p:cNvSpPr>
            <a:spLocks noChangeShapeType="1"/>
          </p:cNvSpPr>
          <p:nvPr/>
        </p:nvSpPr>
        <p:spPr bwMode="auto">
          <a:xfrm rot="1800000">
            <a:off x="3698875" y="5080000"/>
            <a:ext cx="40386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rc 9">
            <a:extLst>
              <a:ext uri="{FF2B5EF4-FFF2-40B4-BE49-F238E27FC236}">
                <a16:creationId xmlns:a16="http://schemas.microsoft.com/office/drawing/2014/main" id="{611B5B89-6E59-757B-ED94-2A9646C83ADE}"/>
              </a:ext>
            </a:extLst>
          </p:cNvPr>
          <p:cNvSpPr>
            <a:spLocks/>
          </p:cNvSpPr>
          <p:nvPr/>
        </p:nvSpPr>
        <p:spPr bwMode="auto">
          <a:xfrm flipH="1" flipV="1">
            <a:off x="6562725" y="5648325"/>
            <a:ext cx="685800" cy="460375"/>
          </a:xfrm>
          <a:custGeom>
            <a:avLst/>
            <a:gdLst>
              <a:gd name="T0" fmla="*/ 2147483646 w 21588"/>
              <a:gd name="T1" fmla="*/ 2147483646 h 14510"/>
              <a:gd name="T2" fmla="*/ 2147483646 w 21588"/>
              <a:gd name="T3" fmla="*/ 2147483646 h 14510"/>
              <a:gd name="T4" fmla="*/ 0 w 21588"/>
              <a:gd name="T5" fmla="*/ 0 h 14510"/>
              <a:gd name="T6" fmla="*/ 0 60000 65536"/>
              <a:gd name="T7" fmla="*/ 0 60000 65536"/>
              <a:gd name="T8" fmla="*/ 0 60000 65536"/>
              <a:gd name="T9" fmla="*/ 0 w 21588"/>
              <a:gd name="T10" fmla="*/ 0 h 14510"/>
              <a:gd name="T11" fmla="*/ 21588 w 21588"/>
              <a:gd name="T12" fmla="*/ 14510 h 14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14510" fill="none" extrusionOk="0">
                <a:moveTo>
                  <a:pt x="21588" y="690"/>
                </a:moveTo>
                <a:cubicBezTo>
                  <a:pt x="21425" y="5814"/>
                  <a:pt x="19444" y="10712"/>
                  <a:pt x="16000" y="14510"/>
                </a:cubicBezTo>
              </a:path>
              <a:path w="21588" h="14510" stroke="0" extrusionOk="0">
                <a:moveTo>
                  <a:pt x="21588" y="690"/>
                </a:moveTo>
                <a:cubicBezTo>
                  <a:pt x="21425" y="5814"/>
                  <a:pt x="19444" y="10712"/>
                  <a:pt x="16000" y="14510"/>
                </a:cubicBezTo>
                <a:lnTo>
                  <a:pt x="0" y="0"/>
                </a:lnTo>
                <a:lnTo>
                  <a:pt x="21588" y="69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Text Box 10">
            <a:extLst>
              <a:ext uri="{FF2B5EF4-FFF2-40B4-BE49-F238E27FC236}">
                <a16:creationId xmlns:a16="http://schemas.microsoft.com/office/drawing/2014/main" id="{44E05D79-A18B-0424-BD51-ABAEDD0FA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638800"/>
            <a:ext cx="568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2"/>
                </a:solidFill>
              </a:rPr>
              <a:t>30°</a:t>
            </a:r>
          </a:p>
        </p:txBody>
      </p:sp>
      <p:grpSp>
        <p:nvGrpSpPr>
          <p:cNvPr id="32776" name="Group 13">
            <a:extLst>
              <a:ext uri="{FF2B5EF4-FFF2-40B4-BE49-F238E27FC236}">
                <a16:creationId xmlns:a16="http://schemas.microsoft.com/office/drawing/2014/main" id="{66817BE5-77C7-DE4B-37F4-5E42BBBDE086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041900"/>
            <a:ext cx="1143000" cy="685800"/>
            <a:chOff x="3504" y="2880"/>
            <a:chExt cx="720" cy="432"/>
          </a:xfrm>
        </p:grpSpPr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FB5AD3A3-0CE9-4272-8DB1-378D08AFC6B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3504" y="2880"/>
              <a:ext cx="720" cy="432"/>
            </a:xfrm>
            <a:prstGeom prst="rect">
              <a:avLst/>
            </a:prstGeom>
            <a:solidFill>
              <a:schemeClr val="accent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2780" name="Text Box 12">
              <a:extLst>
                <a:ext uri="{FF2B5EF4-FFF2-40B4-BE49-F238E27FC236}">
                  <a16:creationId xmlns:a16="http://schemas.microsoft.com/office/drawing/2014/main" id="{917C847C-D6FB-2E7B-C6C6-875800A878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00000">
              <a:off x="3600" y="3024"/>
              <a:ext cx="5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>
                  <a:solidFill>
                    <a:schemeClr val="tx1"/>
                  </a:solidFill>
                </a:rPr>
                <a:t>25 kg</a:t>
              </a:r>
            </a:p>
          </p:txBody>
        </p:sp>
      </p:grpSp>
      <p:sp>
        <p:nvSpPr>
          <p:cNvPr id="32777" name="Line 14">
            <a:extLst>
              <a:ext uri="{FF2B5EF4-FFF2-40B4-BE49-F238E27FC236}">
                <a16:creationId xmlns:a16="http://schemas.microsoft.com/office/drawing/2014/main" id="{95B842EC-DCE7-DE07-7EB2-D15FA4A75F4C}"/>
              </a:ext>
            </a:extLst>
          </p:cNvPr>
          <p:cNvSpPr>
            <a:spLocks noChangeShapeType="1"/>
          </p:cNvSpPr>
          <p:nvPr/>
        </p:nvSpPr>
        <p:spPr bwMode="auto">
          <a:xfrm rot="1800000" flipH="1">
            <a:off x="5181600" y="4800600"/>
            <a:ext cx="1371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Text Box 15">
            <a:extLst>
              <a:ext uri="{FF2B5EF4-FFF2-40B4-BE49-F238E27FC236}">
                <a16:creationId xmlns:a16="http://schemas.microsoft.com/office/drawing/2014/main" id="{E862C9CB-C472-F8A1-1A35-375DFDF00A78}"/>
              </a:ext>
            </a:extLst>
          </p:cNvPr>
          <p:cNvSpPr txBox="1">
            <a:spLocks noChangeArrowheads="1"/>
          </p:cNvSpPr>
          <p:nvPr/>
        </p:nvSpPr>
        <p:spPr bwMode="auto">
          <a:xfrm rot="1800000">
            <a:off x="4608513" y="4046538"/>
            <a:ext cx="720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20 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6BB0C718-6C42-0460-385A-AC7FF046D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Problem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5CB2E54-4CBE-BDE5-218A-E22C1E369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dirty="0"/>
              <a:t>A cart of mass </a:t>
            </a:r>
            <a:r>
              <a:rPr lang="en-US" altLang="en-US" sz="2800" i="1" dirty="0"/>
              <a:t>M</a:t>
            </a:r>
            <a:r>
              <a:rPr lang="en-US" altLang="en-US" sz="2800" dirty="0"/>
              <a:t> is attached to a free-hanging weight of mass </a:t>
            </a:r>
            <a:r>
              <a:rPr lang="en-US" altLang="en-US" sz="2800" i="1" dirty="0"/>
              <a:t>m</a:t>
            </a:r>
            <a:r>
              <a:rPr lang="en-US" altLang="en-US" sz="2800" dirty="0"/>
              <a:t> over a frictionless pulley by a massless string.  Find the </a:t>
            </a:r>
            <a:r>
              <a:rPr lang="en-US" altLang="en-US" sz="2800" dirty="0">
                <a:solidFill>
                  <a:schemeClr val="accent2"/>
                </a:solidFill>
              </a:rPr>
              <a:t>acceleration</a:t>
            </a:r>
            <a:r>
              <a:rPr lang="en-US" altLang="en-US" sz="2800" dirty="0"/>
              <a:t> of the cart and the </a:t>
            </a:r>
            <a:r>
              <a:rPr lang="en-US" altLang="en-US" sz="2800" dirty="0">
                <a:solidFill>
                  <a:schemeClr val="accent2"/>
                </a:solidFill>
              </a:rPr>
              <a:t>tension</a:t>
            </a:r>
            <a:r>
              <a:rPr lang="en-US" altLang="en-US" sz="2800" dirty="0"/>
              <a:t> in the string.</a:t>
            </a:r>
          </a:p>
        </p:txBody>
      </p:sp>
      <p:grpSp>
        <p:nvGrpSpPr>
          <p:cNvPr id="33796" name="Group 9">
            <a:extLst>
              <a:ext uri="{FF2B5EF4-FFF2-40B4-BE49-F238E27FC236}">
                <a16:creationId xmlns:a16="http://schemas.microsoft.com/office/drawing/2014/main" id="{4DA85E6A-51D7-3B85-17EB-6051D992B979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3962400"/>
            <a:ext cx="1676400" cy="838200"/>
            <a:chOff x="3312" y="2496"/>
            <a:chExt cx="1056" cy="528"/>
          </a:xfrm>
        </p:grpSpPr>
        <p:sp>
          <p:nvSpPr>
            <p:cNvPr id="33807" name="Rectangle 5">
              <a:extLst>
                <a:ext uri="{FF2B5EF4-FFF2-40B4-BE49-F238E27FC236}">
                  <a16:creationId xmlns:a16="http://schemas.microsoft.com/office/drawing/2014/main" id="{B6C85CFF-AEBF-BB07-38B3-E129FAB72D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2496"/>
              <a:ext cx="1056" cy="2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grpSp>
          <p:nvGrpSpPr>
            <p:cNvPr id="33808" name="Group 8">
              <a:extLst>
                <a:ext uri="{FF2B5EF4-FFF2-40B4-BE49-F238E27FC236}">
                  <a16:creationId xmlns:a16="http://schemas.microsoft.com/office/drawing/2014/main" id="{C34473E2-3F68-FB55-0F28-3FA1DB8A6C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0" y="2784"/>
              <a:ext cx="960" cy="240"/>
              <a:chOff x="3360" y="2784"/>
              <a:chExt cx="960" cy="240"/>
            </a:xfrm>
          </p:grpSpPr>
          <p:sp>
            <p:nvSpPr>
              <p:cNvPr id="33809" name="Oval 6">
                <a:extLst>
                  <a:ext uri="{FF2B5EF4-FFF2-40B4-BE49-F238E27FC236}">
                    <a16:creationId xmlns:a16="http://schemas.microsoft.com/office/drawing/2014/main" id="{B10F43E2-83D5-8995-F665-C5DE5B08D9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2784"/>
                <a:ext cx="240" cy="24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33810" name="Oval 7">
                <a:extLst>
                  <a:ext uri="{FF2B5EF4-FFF2-40B4-BE49-F238E27FC236}">
                    <a16:creationId xmlns:a16="http://schemas.microsoft.com/office/drawing/2014/main" id="{57C2BE4A-03FE-04F6-385D-33F7091CD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80" y="2784"/>
                <a:ext cx="240" cy="24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3797" name="Group 19">
            <a:extLst>
              <a:ext uri="{FF2B5EF4-FFF2-40B4-BE49-F238E27FC236}">
                <a16:creationId xmlns:a16="http://schemas.microsoft.com/office/drawing/2014/main" id="{6F45EF2C-8398-4454-F8FD-4E3F55A13011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267200"/>
            <a:ext cx="5029200" cy="1219200"/>
            <a:chOff x="2112" y="2688"/>
            <a:chExt cx="3168" cy="768"/>
          </a:xfrm>
        </p:grpSpPr>
        <p:sp>
          <p:nvSpPr>
            <p:cNvPr id="11276" name="Rectangle 4">
              <a:extLst>
                <a:ext uri="{FF2B5EF4-FFF2-40B4-BE49-F238E27FC236}">
                  <a16:creationId xmlns:a16="http://schemas.microsoft.com/office/drawing/2014/main" id="{DAADC99F-6C88-F420-6916-3566BED39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024"/>
              <a:ext cx="2832" cy="432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5" name="Oval 10">
              <a:extLst>
                <a:ext uri="{FF2B5EF4-FFF2-40B4-BE49-F238E27FC236}">
                  <a16:creationId xmlns:a16="http://schemas.microsoft.com/office/drawing/2014/main" id="{104200D7-221C-A07A-ABCC-3A42F6619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688"/>
              <a:ext cx="192" cy="192"/>
            </a:xfrm>
            <a:prstGeom prst="ellipse">
              <a:avLst/>
            </a:prstGeom>
            <a:solidFill>
              <a:schemeClr val="bg2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6" name="Line 11">
              <a:extLst>
                <a:ext uri="{FF2B5EF4-FFF2-40B4-BE49-F238E27FC236}">
                  <a16:creationId xmlns:a16="http://schemas.microsoft.com/office/drawing/2014/main" id="{8707F312-1AC3-FFD4-2A75-1631A2F3C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208" y="2784"/>
              <a:ext cx="24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8" name="Line 12">
            <a:extLst>
              <a:ext uri="{FF2B5EF4-FFF2-40B4-BE49-F238E27FC236}">
                <a16:creationId xmlns:a16="http://schemas.microsoft.com/office/drawing/2014/main" id="{D472F695-CBE2-4F1D-E9C2-A1E20897A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2672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14">
            <a:extLst>
              <a:ext uri="{FF2B5EF4-FFF2-40B4-BE49-F238E27FC236}">
                <a16:creationId xmlns:a16="http://schemas.microsoft.com/office/drawing/2014/main" id="{4DC8FF1D-39C5-F86D-20BA-76A230A4D6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4196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16">
            <a:extLst>
              <a:ext uri="{FF2B5EF4-FFF2-40B4-BE49-F238E27FC236}">
                <a16:creationId xmlns:a16="http://schemas.microsoft.com/office/drawing/2014/main" id="{4D7EEC8C-B035-D115-118B-72B2F6BF5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95763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rgbClr val="FF9900"/>
                </a:solidFill>
              </a:rPr>
              <a:t>M</a:t>
            </a:r>
            <a:endParaRPr lang="en-US" altLang="en-US" sz="2000" b="0">
              <a:solidFill>
                <a:srgbClr val="FF9900"/>
              </a:solidFill>
            </a:endParaRPr>
          </a:p>
        </p:txBody>
      </p:sp>
      <p:grpSp>
        <p:nvGrpSpPr>
          <p:cNvPr id="33801" name="Group 18">
            <a:extLst>
              <a:ext uri="{FF2B5EF4-FFF2-40B4-BE49-F238E27FC236}">
                <a16:creationId xmlns:a16="http://schemas.microsoft.com/office/drawing/2014/main" id="{7C95389D-5E26-A117-0E85-80104DC8CDFF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5257800"/>
            <a:ext cx="609600" cy="533400"/>
            <a:chOff x="1920" y="3312"/>
            <a:chExt cx="384" cy="336"/>
          </a:xfrm>
        </p:grpSpPr>
        <p:sp>
          <p:nvSpPr>
            <p:cNvPr id="33802" name="Rectangle 13">
              <a:extLst>
                <a:ext uri="{FF2B5EF4-FFF2-40B4-BE49-F238E27FC236}">
                  <a16:creationId xmlns:a16="http://schemas.microsoft.com/office/drawing/2014/main" id="{8EB1EA11-6637-BAA4-53B1-13EBC6E78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312"/>
              <a:ext cx="384" cy="336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33803" name="Text Box 17">
              <a:extLst>
                <a:ext uri="{FF2B5EF4-FFF2-40B4-BE49-F238E27FC236}">
                  <a16:creationId xmlns:a16="http://schemas.microsoft.com/office/drawing/2014/main" id="{75A7BD27-E995-A6F0-9827-4DAD4A7E0F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1" y="3319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rgbClr val="FF9900"/>
                  </a:solidFill>
                </a:rPr>
                <a:t>m</a:t>
              </a:r>
              <a:endParaRPr lang="en-US" altLang="en-US" sz="2000" b="0">
                <a:solidFill>
                  <a:srgbClr val="FF9900"/>
                </a:solidFill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8E3A767-DECE-F5DC-0ABE-B96CFB571A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Friction and Traction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E2F8F25-7509-F39B-EA31-12CF29F957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properties and applications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41D6323-1A80-B633-3705-AFCD62D6C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286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5.3–5.4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CFBEF7B-604F-4132-87CF-9CC872595D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Friction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C3080FA-88D2-A780-B3E9-808D4CCB9E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Modeling and applying it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681C8D9-8F04-4003-11B0-DCE58CEE5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5.3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3D563ED-8E0B-9BEB-E76B-52DD31776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Friction</a:t>
            </a:r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AC0E4B89-E8EA-ECC2-1F6A-A932809D0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Commonplace but complicated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Surface friction acts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parallel</a:t>
            </a:r>
            <a:r>
              <a:rPr lang="en-US" altLang="en-US">
                <a:ea typeface="ＭＳ Ｐゴシック" panose="020B0600070205080204" pitchFamily="34" charset="-128"/>
              </a:rPr>
              <a:t> to a surface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Friction </a:t>
            </a:r>
            <a:r>
              <a:rPr lang="en-US" altLang="en-US" i="1">
                <a:solidFill>
                  <a:srgbClr val="9A3344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opposes</a:t>
            </a:r>
            <a:r>
              <a:rPr lang="en-US" altLang="en-US">
                <a:ea typeface="ＭＳ Ｐゴシック" panose="020B0600070205080204" pitchFamily="34" charset="-128"/>
              </a:rPr>
              <a:t> an applied sliding force</a:t>
            </a:r>
          </a:p>
        </p:txBody>
      </p:sp>
      <p:grpSp>
        <p:nvGrpSpPr>
          <p:cNvPr id="6148" name="Group 4">
            <a:extLst>
              <a:ext uri="{FF2B5EF4-FFF2-40B4-BE49-F238E27FC236}">
                <a16:creationId xmlns:a16="http://schemas.microsoft.com/office/drawing/2014/main" id="{9E7921B8-52F9-B032-E0F3-B2989AA4CD01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581400"/>
            <a:ext cx="6142038" cy="1752600"/>
            <a:chOff x="1248" y="2064"/>
            <a:chExt cx="3869" cy="1104"/>
          </a:xfrm>
        </p:grpSpPr>
        <p:grpSp>
          <p:nvGrpSpPr>
            <p:cNvPr id="6149" name="Group 5">
              <a:extLst>
                <a:ext uri="{FF2B5EF4-FFF2-40B4-BE49-F238E27FC236}">
                  <a16:creationId xmlns:a16="http://schemas.microsoft.com/office/drawing/2014/main" id="{227A9F53-FD7E-C590-F67C-ED67C0FEE1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2544"/>
              <a:ext cx="3456" cy="624"/>
              <a:chOff x="1248" y="2640"/>
              <a:chExt cx="3456" cy="624"/>
            </a:xfrm>
          </p:grpSpPr>
          <p:sp>
            <p:nvSpPr>
              <p:cNvPr id="6155" name="Rectangle 6" descr="Dark upward diagonal">
                <a:extLst>
                  <a:ext uri="{FF2B5EF4-FFF2-40B4-BE49-F238E27FC236}">
                    <a16:creationId xmlns:a16="http://schemas.microsoft.com/office/drawing/2014/main" id="{2994F6C1-4DCF-A3C4-4109-E5C2540A6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3456" cy="288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6" name="Line 7">
                <a:extLst>
                  <a:ext uri="{FF2B5EF4-FFF2-40B4-BE49-F238E27FC236}">
                    <a16:creationId xmlns:a16="http://schemas.microsoft.com/office/drawing/2014/main" id="{ED17896A-AEE9-51CE-C01F-358752E95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976"/>
                <a:ext cx="3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" name="Rectangle 8" descr="Narrow vertical">
                <a:extLst>
                  <a:ext uri="{FF2B5EF4-FFF2-40B4-BE49-F238E27FC236}">
                    <a16:creationId xmlns:a16="http://schemas.microsoft.com/office/drawing/2014/main" id="{BD6CA68A-DF4D-C671-69A5-CE2848C41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2640"/>
                <a:ext cx="720" cy="336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8" name="Text Box 9">
                <a:extLst>
                  <a:ext uri="{FF2B5EF4-FFF2-40B4-BE49-F238E27FC236}">
                    <a16:creationId xmlns:a16="http://schemas.microsoft.com/office/drawing/2014/main" id="{71E8AAD1-FC3F-C363-D0C9-0D513EB304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9A3344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9" name="Text Box 10">
                <a:extLst>
                  <a:ext uri="{FF2B5EF4-FFF2-40B4-BE49-F238E27FC236}">
                    <a16:creationId xmlns:a16="http://schemas.microsoft.com/office/drawing/2014/main" id="{593F434A-D865-A471-ECB1-469F8D36EC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264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9A3344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6160" name="Line 11">
                <a:extLst>
                  <a:ext uri="{FF2B5EF4-FFF2-40B4-BE49-F238E27FC236}">
                    <a16:creationId xmlns:a16="http://schemas.microsoft.com/office/drawing/2014/main" id="{A5255221-D661-91BD-12B1-3E71FE6CD0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2784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1" name="Line 12">
                <a:extLst>
                  <a:ext uri="{FF2B5EF4-FFF2-40B4-BE49-F238E27FC236}">
                    <a16:creationId xmlns:a16="http://schemas.microsoft.com/office/drawing/2014/main" id="{E92A0BA9-0264-4751-ADF8-05B37A87CD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784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0" name="Group 13">
              <a:extLst>
                <a:ext uri="{FF2B5EF4-FFF2-40B4-BE49-F238E27FC236}">
                  <a16:creationId xmlns:a16="http://schemas.microsoft.com/office/drawing/2014/main" id="{DFBAE1AA-67E1-2794-1A89-9EE8C20ED3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2525" cy="480"/>
              <a:chOff x="2592" y="2064"/>
              <a:chExt cx="2525" cy="480"/>
            </a:xfrm>
          </p:grpSpPr>
          <p:grpSp>
            <p:nvGrpSpPr>
              <p:cNvPr id="6151" name="Group 14">
                <a:extLst>
                  <a:ext uri="{FF2B5EF4-FFF2-40B4-BE49-F238E27FC236}">
                    <a16:creationId xmlns:a16="http://schemas.microsoft.com/office/drawing/2014/main" id="{00401076-6E03-41C1-C089-3DEB8AB391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240" cy="480"/>
                <a:chOff x="2592" y="2160"/>
                <a:chExt cx="240" cy="480"/>
              </a:xfrm>
            </p:grpSpPr>
            <p:sp>
              <p:nvSpPr>
                <p:cNvPr id="6153" name="Text Box 15">
                  <a:extLst>
                    <a:ext uri="{FF2B5EF4-FFF2-40B4-BE49-F238E27FC236}">
                      <a16:creationId xmlns:a16="http://schemas.microsoft.com/office/drawing/2014/main" id="{021E897C-BF20-A90F-3E3F-A3472B30CEC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92" y="220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0" i="1">
                      <a:solidFill>
                        <a:srgbClr val="006600"/>
                      </a:solidFill>
                    </a:rPr>
                    <a:t>N</a:t>
                  </a: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54" name="Line 16">
                  <a:extLst>
                    <a:ext uri="{FF2B5EF4-FFF2-40B4-BE49-F238E27FC236}">
                      <a16:creationId xmlns:a16="http://schemas.microsoft.com/office/drawing/2014/main" id="{19DB3C43-1138-C775-4A8E-5C64C4ACAB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160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152" name="Text Box 17">
                <a:extLst>
                  <a:ext uri="{FF2B5EF4-FFF2-40B4-BE49-F238E27FC236}">
                    <a16:creationId xmlns:a16="http://schemas.microsoft.com/office/drawing/2014/main" id="{E5E1D81F-D1BC-A2DA-50C5-7FE48DA4AE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1" y="2124"/>
                <a:ext cx="225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0">
                    <a:solidFill>
                      <a:srgbClr val="006600"/>
                    </a:solidFill>
                  </a:rPr>
                  <a:t>perpendicular (normal) force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181E771-8ABE-4116-D58D-A35E1CB36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Friction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89BD62A2-E421-505F-93A1-9E7906FFA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2578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endParaRPr lang="en-US" altLang="en-US" b="0"/>
          </a:p>
        </p:txBody>
      </p:sp>
      <p:grpSp>
        <p:nvGrpSpPr>
          <p:cNvPr id="7172" name="Group 4">
            <a:extLst>
              <a:ext uri="{FF2B5EF4-FFF2-40B4-BE49-F238E27FC236}">
                <a16:creationId xmlns:a16="http://schemas.microsoft.com/office/drawing/2014/main" id="{6073503E-A53C-2E88-F058-BB04AC0BE3B9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00200"/>
            <a:ext cx="6142038" cy="1752600"/>
            <a:chOff x="1248" y="2064"/>
            <a:chExt cx="3869" cy="1104"/>
          </a:xfrm>
        </p:grpSpPr>
        <p:grpSp>
          <p:nvGrpSpPr>
            <p:cNvPr id="7174" name="Group 5">
              <a:extLst>
                <a:ext uri="{FF2B5EF4-FFF2-40B4-BE49-F238E27FC236}">
                  <a16:creationId xmlns:a16="http://schemas.microsoft.com/office/drawing/2014/main" id="{42BCE0EB-56B2-114F-37D3-B1D383E447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2544"/>
              <a:ext cx="3456" cy="624"/>
              <a:chOff x="1248" y="2640"/>
              <a:chExt cx="3456" cy="624"/>
            </a:xfrm>
          </p:grpSpPr>
          <p:sp>
            <p:nvSpPr>
              <p:cNvPr id="7180" name="Rectangle 6" descr="Dark upward diagonal">
                <a:extLst>
                  <a:ext uri="{FF2B5EF4-FFF2-40B4-BE49-F238E27FC236}">
                    <a16:creationId xmlns:a16="http://schemas.microsoft.com/office/drawing/2014/main" id="{5ADAF316-28F4-A882-6A93-F15E076BD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76"/>
                <a:ext cx="3456" cy="288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7181" name="Line 7">
                <a:extLst>
                  <a:ext uri="{FF2B5EF4-FFF2-40B4-BE49-F238E27FC236}">
                    <a16:creationId xmlns:a16="http://schemas.microsoft.com/office/drawing/2014/main" id="{CEE6E723-966F-3A9E-93FB-35FCAAD122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976"/>
                <a:ext cx="345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2" name="Rectangle 8" descr="Narrow vertical">
                <a:extLst>
                  <a:ext uri="{FF2B5EF4-FFF2-40B4-BE49-F238E27FC236}">
                    <a16:creationId xmlns:a16="http://schemas.microsoft.com/office/drawing/2014/main" id="{42120B0D-0F48-43A7-F5F8-F8B25AA629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6" y="2640"/>
                <a:ext cx="720" cy="336"/>
              </a:xfrm>
              <a:prstGeom prst="rect">
                <a:avLst/>
              </a:prstGeom>
              <a:blipFill dpi="0" rotWithShape="0">
                <a:blip r:embed="rId3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7183" name="Text Box 9">
                <a:extLst>
                  <a:ext uri="{FF2B5EF4-FFF2-40B4-BE49-F238E27FC236}">
                    <a16:creationId xmlns:a16="http://schemas.microsoft.com/office/drawing/2014/main" id="{56EFA4D1-9C8D-2AD6-78EC-6DE08F9D09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64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9A3344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7184" name="Text Box 10">
                <a:extLst>
                  <a:ext uri="{FF2B5EF4-FFF2-40B4-BE49-F238E27FC236}">
                    <a16:creationId xmlns:a16="http://schemas.microsoft.com/office/drawing/2014/main" id="{6545E231-66C5-19B5-0389-2842A84D4E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2640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9A3344"/>
                    </a:solidFill>
                  </a:rPr>
                  <a:t>f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7185" name="Line 11">
                <a:extLst>
                  <a:ext uri="{FF2B5EF4-FFF2-40B4-BE49-F238E27FC236}">
                    <a16:creationId xmlns:a16="http://schemas.microsoft.com/office/drawing/2014/main" id="{EEE2DCAD-20A0-EB58-A3C8-3F27651A73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2784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6" name="Line 12">
                <a:extLst>
                  <a:ext uri="{FF2B5EF4-FFF2-40B4-BE49-F238E27FC236}">
                    <a16:creationId xmlns:a16="http://schemas.microsoft.com/office/drawing/2014/main" id="{6A1F409B-C94F-7DDF-B0F9-168C95DAF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16" y="2784"/>
                <a:ext cx="384" cy="0"/>
              </a:xfrm>
              <a:prstGeom prst="line">
                <a:avLst/>
              </a:prstGeom>
              <a:noFill/>
              <a:ln w="28575">
                <a:solidFill>
                  <a:srgbClr val="9A334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75" name="Group 13">
              <a:extLst>
                <a:ext uri="{FF2B5EF4-FFF2-40B4-BE49-F238E27FC236}">
                  <a16:creationId xmlns:a16="http://schemas.microsoft.com/office/drawing/2014/main" id="{9C433881-A25D-ECFB-6FC4-A00E76C09E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92" y="2064"/>
              <a:ext cx="2525" cy="480"/>
              <a:chOff x="2592" y="2064"/>
              <a:chExt cx="2525" cy="480"/>
            </a:xfrm>
          </p:grpSpPr>
          <p:grpSp>
            <p:nvGrpSpPr>
              <p:cNvPr id="7176" name="Group 14">
                <a:extLst>
                  <a:ext uri="{FF2B5EF4-FFF2-40B4-BE49-F238E27FC236}">
                    <a16:creationId xmlns:a16="http://schemas.microsoft.com/office/drawing/2014/main" id="{DC50A7F6-B16E-6E19-FDD4-C7D47F64BFA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92" y="2064"/>
                <a:ext cx="240" cy="480"/>
                <a:chOff x="2592" y="2160"/>
                <a:chExt cx="240" cy="480"/>
              </a:xfrm>
            </p:grpSpPr>
            <p:sp>
              <p:nvSpPr>
                <p:cNvPr id="7178" name="Text Box 15">
                  <a:extLst>
                    <a:ext uri="{FF2B5EF4-FFF2-40B4-BE49-F238E27FC236}">
                      <a16:creationId xmlns:a16="http://schemas.microsoft.com/office/drawing/2014/main" id="{64491AB7-1300-018D-7142-B6C853CA88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92" y="2208"/>
                  <a:ext cx="24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400" b="0" i="1">
                      <a:solidFill>
                        <a:srgbClr val="006600"/>
                      </a:solidFill>
                    </a:rPr>
                    <a:t>N</a:t>
                  </a: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79" name="Line 16">
                  <a:extLst>
                    <a:ext uri="{FF2B5EF4-FFF2-40B4-BE49-F238E27FC236}">
                      <a16:creationId xmlns:a16="http://schemas.microsoft.com/office/drawing/2014/main" id="{12BCBC97-01FC-6201-5544-58370F2DC3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32" y="2160"/>
                  <a:ext cx="0" cy="480"/>
                </a:xfrm>
                <a:prstGeom prst="line">
                  <a:avLst/>
                </a:prstGeom>
                <a:noFill/>
                <a:ln w="28575">
                  <a:solidFill>
                    <a:srgbClr val="0066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177" name="Text Box 17">
                <a:extLst>
                  <a:ext uri="{FF2B5EF4-FFF2-40B4-BE49-F238E27FC236}">
                    <a16:creationId xmlns:a16="http://schemas.microsoft.com/office/drawing/2014/main" id="{3BB55D0B-B6CB-0085-60E6-A9C27F0922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61" y="2124"/>
                <a:ext cx="225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0">
                    <a:solidFill>
                      <a:srgbClr val="006600"/>
                    </a:solidFill>
                  </a:rPr>
                  <a:t>perpendicular (normal) force</a:t>
                </a:r>
              </a:p>
            </p:txBody>
          </p:sp>
        </p:grpSp>
      </p:grpSp>
      <p:sp>
        <p:nvSpPr>
          <p:cNvPr id="276498" name="Rectangle 18">
            <a:extLst>
              <a:ext uri="{FF2B5EF4-FFF2-40B4-BE49-F238E27FC236}">
                <a16:creationId xmlns:a16="http://schemas.microsoft.com/office/drawing/2014/main" id="{A3E9C6BA-A876-C192-0716-90E307EF9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657600"/>
            <a:ext cx="8229600" cy="2895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 i="1">
                <a:solidFill>
                  <a:srgbClr val="9A3344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ea typeface="ＭＳ Ｐゴシック" panose="020B0600070205080204" pitchFamily="34" charset="-128"/>
                <a:sym typeface="Symbol" panose="05050102010706020507" pitchFamily="18" charset="2"/>
              </a:rPr>
              <a:t> </a:t>
            </a:r>
            <a:r>
              <a:rPr lang="en-US" altLang="en-US" i="1"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i="1">
                <a:solidFill>
                  <a:srgbClr val="00660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ea typeface="ＭＳ Ｐゴシック" panose="020B0600070205080204" pitchFamily="34" charset="-128"/>
              </a:rPr>
              <a:t>(directions of </a:t>
            </a:r>
            <a:r>
              <a:rPr lang="en-US" altLang="en-US" i="1">
                <a:solidFill>
                  <a:srgbClr val="9A3344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 i="1">
                <a:solidFill>
                  <a:srgbClr val="006600"/>
                </a:solidFill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 are different)</a:t>
            </a:r>
          </a:p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 i="1">
                <a:ea typeface="ＭＳ Ｐゴシック" panose="020B0600070205080204" pitchFamily="34" charset="-128"/>
              </a:rPr>
              <a:t>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coefficient of friction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Coefficient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depends only on surface materials,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not</a:t>
            </a:r>
            <a:r>
              <a:rPr lang="en-US" altLang="en-US">
                <a:ea typeface="ＭＳ Ｐゴシック" panose="020B0600070205080204" pitchFamily="34" charset="-128"/>
              </a:rPr>
              <a:t> mass, weight, area of contact, sliding speed (one exception).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 autoUpdateAnimBg="0"/>
      <p:bldP spid="276498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998CCE3-4C2E-2F55-16DF-632E60E45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Friction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60363050-80FB-67CB-0C5B-34C0C772C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Static</a:t>
            </a:r>
            <a:r>
              <a:rPr lang="en-US" altLang="en-US">
                <a:ea typeface="ＭＳ Ｐゴシック" panose="020B0600070205080204" pitchFamily="34" charset="-128"/>
              </a:rPr>
              <a:t> friction</a:t>
            </a:r>
          </a:p>
          <a:p>
            <a:pPr lvl="1"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>
                <a:ea typeface="ＭＳ Ｐゴシック" panose="020B0600070205080204" pitchFamily="34" charset="-128"/>
              </a:rPr>
              <a:t>the two surfaces are not moving past each other</a:t>
            </a:r>
          </a:p>
          <a:p>
            <a:pPr lvl="1"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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  <a:sym typeface="Symbol" panose="05050102010706020507" pitchFamily="18" charset="2"/>
              </a:rPr>
              <a:t>N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Kinetic</a:t>
            </a:r>
            <a:r>
              <a:rPr lang="en-US" altLang="en-US">
                <a:ea typeface="ＭＳ Ｐゴシック" panose="020B0600070205080204" pitchFamily="34" charset="-128"/>
              </a:rPr>
              <a:t> friction</a:t>
            </a:r>
          </a:p>
          <a:p>
            <a:pPr lvl="1"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>
                <a:ea typeface="ＭＳ Ｐゴシック" panose="020B0600070205080204" pitchFamily="34" charset="-128"/>
              </a:rPr>
              <a:t>the two surfaces slide past each other</a:t>
            </a:r>
          </a:p>
          <a:p>
            <a:pPr lvl="1"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baseline="-25000">
                <a:solidFill>
                  <a:schemeClr val="accent2"/>
                </a:solidFill>
                <a:ea typeface="ＭＳ Ｐゴシック" panose="020B0600070205080204" pitchFamily="34" charset="-128"/>
              </a:rPr>
              <a:t>k</a:t>
            </a:r>
            <a:r>
              <a:rPr lang="en-US" altLang="en-US" i="1">
                <a:solidFill>
                  <a:schemeClr val="accent2"/>
                </a:solidFill>
                <a:ea typeface="ＭＳ Ｐゴシック" panose="020B0600070205080204" pitchFamily="34" charset="-128"/>
              </a:rPr>
              <a:t>N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3366"/>
              </a:buClr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Static</a:t>
            </a:r>
            <a:r>
              <a:rPr lang="en-US" altLang="en-US">
                <a:ea typeface="ＭＳ Ｐゴシック" panose="020B0600070205080204" pitchFamily="34" charset="-128"/>
              </a:rPr>
              <a:t> friction </a:t>
            </a:r>
            <a:r>
              <a:rPr lang="en-US" altLang="en-US">
                <a:solidFill>
                  <a:srgbClr val="008901"/>
                </a:solidFill>
                <a:ea typeface="ＭＳ Ｐゴシック" panose="020B0600070205080204" pitchFamily="34" charset="-128"/>
              </a:rPr>
              <a:t>&gt;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kinetic</a:t>
            </a:r>
            <a:r>
              <a:rPr lang="en-US" altLang="en-US">
                <a:ea typeface="ＭＳ Ｐゴシック" panose="020B0600070205080204" pitchFamily="34" charset="-128"/>
              </a:rPr>
              <a:t> friction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0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E05DB5B-C51A-8E9D-4D9C-D9E6D4BAC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Static and Kinetic Friction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5CA2DB01-03E4-7D57-1319-D5B7ADE9DC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Start pushing an object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Anti-lock brakes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Learning to drive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Stick-slip motion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A5950C2-F996-9275-15A7-936AF0330C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Kinetic friction 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88B2D-0C74-3844-0F5D-1E99AD76F7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1,500-kg car rides on rubber tires that have a coefficient of kinetic friction on dry pavement of </a:t>
            </a:r>
            <a:r>
              <a:rPr lang="en-US" altLang="en-US" i="1">
                <a:ea typeface="ＭＳ Ｐゴシック" panose="020B0600070205080204" pitchFamily="34" charset="-128"/>
              </a:rPr>
              <a:t>µ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= 0.80.  It locks wheels and skids.  What is the magnitude of the force of friction on it?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What is its acceleration?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 20,000-kg truck with tires of the same rubber and </a:t>
            </a:r>
            <a:r>
              <a:rPr lang="en-US" altLang="en-US" i="1">
                <a:ea typeface="ＭＳ Ｐゴシック" panose="020B0600070205080204" pitchFamily="34" charset="-128"/>
              </a:rPr>
              <a:t>µ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k</a:t>
            </a:r>
            <a:r>
              <a:rPr lang="en-US" altLang="en-US">
                <a:ea typeface="ＭＳ Ｐゴシック" panose="020B0600070205080204" pitchFamily="34" charset="-128"/>
              </a:rPr>
              <a:t> locks wheels and skids.  What is its acceleration?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B82D007-123F-2330-B563-268203D3E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Newton’s Second Law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63BB5039-C320-4AB9-5C37-02113491E80D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1828800"/>
            <a:ext cx="1600200" cy="1112838"/>
            <a:chOff x="2112" y="1152"/>
            <a:chExt cx="1008" cy="701"/>
          </a:xfrm>
        </p:grpSpPr>
        <p:sp>
          <p:nvSpPr>
            <p:cNvPr id="18442" name="Text Box 5">
              <a:extLst>
                <a:ext uri="{FF2B5EF4-FFF2-40B4-BE49-F238E27FC236}">
                  <a16:creationId xmlns:a16="http://schemas.microsoft.com/office/drawing/2014/main" id="{41452F9C-E0F2-E672-B874-414B02C6A7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1152"/>
              <a:ext cx="52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0">
                  <a:solidFill>
                    <a:srgbClr val="9A3344"/>
                  </a:solidFill>
                  <a:latin typeface="Symbol" panose="05050102010706020507" pitchFamily="18" charset="2"/>
                </a:rPr>
                <a:t>S</a:t>
              </a:r>
              <a:r>
                <a:rPr lang="en-US" altLang="en-US" b="0" i="1">
                  <a:solidFill>
                    <a:srgbClr val="9A3344"/>
                  </a:solidFill>
                </a:rPr>
                <a:t>F</a:t>
              </a:r>
            </a:p>
          </p:txBody>
        </p:sp>
        <p:sp>
          <p:nvSpPr>
            <p:cNvPr id="18443" name="Text Box 6">
              <a:extLst>
                <a:ext uri="{FF2B5EF4-FFF2-40B4-BE49-F238E27FC236}">
                  <a16:creationId xmlns:a16="http://schemas.microsoft.com/office/drawing/2014/main" id="{10C55151-F09F-D120-5F0F-843E41C57B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488"/>
              <a:ext cx="43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0" i="1">
                  <a:solidFill>
                    <a:srgbClr val="800000"/>
                  </a:solidFill>
                </a:rPr>
                <a:t>m</a:t>
              </a:r>
              <a:endParaRPr lang="en-US" altLang="en-US" b="0" i="1">
                <a:solidFill>
                  <a:srgbClr val="9A3344"/>
                </a:solidFill>
              </a:endParaRPr>
            </a:p>
          </p:txBody>
        </p:sp>
        <p:sp>
          <p:nvSpPr>
            <p:cNvPr id="18444" name="Line 7">
              <a:extLst>
                <a:ext uri="{FF2B5EF4-FFF2-40B4-BE49-F238E27FC236}">
                  <a16:creationId xmlns:a16="http://schemas.microsoft.com/office/drawing/2014/main" id="{6D40ECEF-A27B-7AE1-BAD7-3E6CE4294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517"/>
              <a:ext cx="432" cy="0"/>
            </a:xfrm>
            <a:prstGeom prst="line">
              <a:avLst/>
            </a:prstGeom>
            <a:noFill/>
            <a:ln w="28575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Text Box 10">
              <a:extLst>
                <a:ext uri="{FF2B5EF4-FFF2-40B4-BE49-F238E27FC236}">
                  <a16:creationId xmlns:a16="http://schemas.microsoft.com/office/drawing/2014/main" id="{947D43E9-C67F-BFAC-0F79-7828229B3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325"/>
              <a:ext cx="52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 i="1">
                  <a:solidFill>
                    <a:srgbClr val="800000"/>
                  </a:solidFill>
                </a:rPr>
                <a:t>a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=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263181" name="Text Box 13">
            <a:extLst>
              <a:ext uri="{FF2B5EF4-FFF2-40B4-BE49-F238E27FC236}">
                <a16:creationId xmlns:a16="http://schemas.microsoft.com/office/drawing/2014/main" id="{DE646CF9-DDE9-C249-B71B-8850476A5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19400"/>
            <a:ext cx="2514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0"/>
              <a:t>equivalently,</a:t>
            </a:r>
          </a:p>
        </p:txBody>
      </p:sp>
      <p:sp>
        <p:nvSpPr>
          <p:cNvPr id="263183" name="Text Box 15">
            <a:extLst>
              <a:ext uri="{FF2B5EF4-FFF2-40B4-BE49-F238E27FC236}">
                <a16:creationId xmlns:a16="http://schemas.microsoft.com/office/drawing/2014/main" id="{FE24BD63-55C6-2236-396F-F334D885A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657600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>
                <a:solidFill>
                  <a:srgbClr val="800000"/>
                </a:solidFill>
                <a:latin typeface="Symbol" panose="05050102010706020507" pitchFamily="18" charset="2"/>
              </a:rPr>
              <a:t>S</a:t>
            </a:r>
            <a:r>
              <a:rPr lang="en-US" altLang="en-US" b="0" i="1">
                <a:solidFill>
                  <a:srgbClr val="800000"/>
                </a:solidFill>
              </a:rPr>
              <a:t>F</a:t>
            </a:r>
            <a:r>
              <a:rPr lang="en-US" altLang="en-US" b="0">
                <a:solidFill>
                  <a:srgbClr val="800000"/>
                </a:solidFill>
              </a:rPr>
              <a:t> </a:t>
            </a:r>
            <a:r>
              <a:rPr lang="en-US" altLang="en-US" b="0"/>
              <a:t>=</a:t>
            </a:r>
            <a:r>
              <a:rPr lang="en-US" altLang="en-US" b="0">
                <a:solidFill>
                  <a:srgbClr val="800000"/>
                </a:solidFill>
              </a:rPr>
              <a:t> </a:t>
            </a:r>
            <a:r>
              <a:rPr lang="en-US" altLang="en-US" b="0" i="1">
                <a:solidFill>
                  <a:srgbClr val="800000"/>
                </a:solidFill>
              </a:rPr>
              <a:t>ma</a:t>
            </a:r>
            <a:endParaRPr lang="en-US" altLang="en-US" sz="1800">
              <a:solidFill>
                <a:schemeClr val="tx1"/>
              </a:solidFill>
            </a:endParaRPr>
          </a:p>
        </p:txBody>
      </p:sp>
      <p:grpSp>
        <p:nvGrpSpPr>
          <p:cNvPr id="3" name="Group 29">
            <a:extLst>
              <a:ext uri="{FF2B5EF4-FFF2-40B4-BE49-F238E27FC236}">
                <a16:creationId xmlns:a16="http://schemas.microsoft.com/office/drawing/2014/main" id="{DCAA94B7-F82F-6CCE-AD63-6B94032D2AB7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906963"/>
            <a:ext cx="8229600" cy="584200"/>
            <a:chOff x="288" y="3091"/>
            <a:chExt cx="5184" cy="368"/>
          </a:xfrm>
        </p:grpSpPr>
        <p:sp>
          <p:nvSpPr>
            <p:cNvPr id="18439" name="Text Box 20">
              <a:extLst>
                <a:ext uri="{FF2B5EF4-FFF2-40B4-BE49-F238E27FC236}">
                  <a16:creationId xmlns:a16="http://schemas.microsoft.com/office/drawing/2014/main" id="{8E4111D7-F1BA-DD46-0EF3-A5E9A5C0E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091"/>
              <a:ext cx="201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 i="1">
                  <a:solidFill>
                    <a:srgbClr val="800000"/>
                  </a:solidFill>
                </a:rPr>
                <a:t>a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=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acceleration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8440" name="Text Box 23">
              <a:extLst>
                <a:ext uri="{FF2B5EF4-FFF2-40B4-BE49-F238E27FC236}">
                  <a16:creationId xmlns:a16="http://schemas.microsoft.com/office/drawing/2014/main" id="{00F1137F-363A-EDFC-5C1E-880F6D17A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091"/>
              <a:ext cx="177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>
                  <a:solidFill>
                    <a:srgbClr val="800000"/>
                  </a:solidFill>
                  <a:latin typeface="Symbol" panose="05050102010706020507" pitchFamily="18" charset="2"/>
                </a:rPr>
                <a:t>S</a:t>
              </a:r>
              <a:r>
                <a:rPr lang="en-US" altLang="en-US" b="0" i="1">
                  <a:solidFill>
                    <a:srgbClr val="800000"/>
                  </a:solidFill>
                </a:rPr>
                <a:t>F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=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>
                  <a:solidFill>
                    <a:schemeClr val="tx1"/>
                  </a:solidFill>
                </a:rPr>
                <a:t>net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force</a:t>
              </a:r>
              <a:endParaRPr lang="en-US" altLang="en-US" sz="1800"/>
            </a:p>
          </p:txBody>
        </p:sp>
        <p:sp>
          <p:nvSpPr>
            <p:cNvPr id="18441" name="Text Box 25">
              <a:extLst>
                <a:ext uri="{FF2B5EF4-FFF2-40B4-BE49-F238E27FC236}">
                  <a16:creationId xmlns:a16="http://schemas.microsoft.com/office/drawing/2014/main" id="{92C1E6E0-9E1F-75A0-AEF3-9FBAD19705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3091"/>
              <a:ext cx="129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b="0" i="1">
                  <a:solidFill>
                    <a:srgbClr val="800000"/>
                  </a:solidFill>
                </a:rPr>
                <a:t>m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=</a:t>
              </a:r>
              <a:r>
                <a:rPr lang="en-US" altLang="en-US" b="0">
                  <a:solidFill>
                    <a:srgbClr val="800000"/>
                  </a:solidFill>
                </a:rPr>
                <a:t> </a:t>
              </a:r>
              <a:r>
                <a:rPr lang="en-US" altLang="en-US" b="0"/>
                <a:t>mass 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10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4268288" presetClass="entr" presetSubtype="3343820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81" grpId="0" autoUpdateAnimBg="0"/>
      <p:bldP spid="26318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870816B2-E992-49F6-C1B7-6E2CCBEA200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Question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555FA55B-85FC-A75C-9CB8-5C909B90390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To slide a box across the floor, does it take less force </a:t>
            </a:r>
            <a:r>
              <a:rPr lang="en-US" altLang="en-US" sz="2400" i="1">
                <a:ea typeface="ＭＳ Ｐゴシック" panose="020B0600070205080204" pitchFamily="34" charset="-128"/>
              </a:rPr>
              <a:t>F</a:t>
            </a:r>
            <a:r>
              <a:rPr lang="en-US" altLang="en-US" sz="2400">
                <a:ea typeface="ＭＳ Ｐゴシック" panose="020B0600070205080204" pitchFamily="34" charset="-128"/>
              </a:rPr>
              <a:t> to push it or to pull it?</a:t>
            </a:r>
          </a:p>
        </p:txBody>
      </p:sp>
      <p:cxnSp>
        <p:nvCxnSpPr>
          <p:cNvPr id="11268" name="Straight Connector 4">
            <a:extLst>
              <a:ext uri="{FF2B5EF4-FFF2-40B4-BE49-F238E27FC236}">
                <a16:creationId xmlns:a16="http://schemas.microsoft.com/office/drawing/2014/main" id="{4A164FA3-620C-9818-B297-5273FCD0EF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90600" y="6172200"/>
            <a:ext cx="312420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8">
            <a:extLst>
              <a:ext uri="{FF2B5EF4-FFF2-40B4-BE49-F238E27FC236}">
                <a16:creationId xmlns:a16="http://schemas.microsoft.com/office/drawing/2014/main" id="{4888D74F-F510-0A06-7AFB-B55B64A7C99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90600" y="5289550"/>
            <a:ext cx="25066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270" name="Group 9">
            <a:extLst>
              <a:ext uri="{FF2B5EF4-FFF2-40B4-BE49-F238E27FC236}">
                <a16:creationId xmlns:a16="http://schemas.microsoft.com/office/drawing/2014/main" id="{BFBF4386-0D2A-1CD4-6A75-0F1D3254D1F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209800" y="5291138"/>
            <a:ext cx="1295400" cy="838200"/>
            <a:chOff x="3695700" y="5257800"/>
            <a:chExt cx="1295400" cy="838200"/>
          </a:xfrm>
        </p:grpSpPr>
        <p:sp>
          <p:nvSpPr>
            <p:cNvPr id="11284" name="Rectangle 5">
              <a:extLst>
                <a:ext uri="{FF2B5EF4-FFF2-40B4-BE49-F238E27FC236}">
                  <a16:creationId xmlns:a16="http://schemas.microsoft.com/office/drawing/2014/main" id="{70A9A6D0-1CCC-65AC-F00F-F7A9368B6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5700" y="5257800"/>
              <a:ext cx="1295400" cy="8382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285" name="TextBox 6">
              <a:extLst>
                <a:ext uri="{FF2B5EF4-FFF2-40B4-BE49-F238E27FC236}">
                  <a16:creationId xmlns:a16="http://schemas.microsoft.com/office/drawing/2014/main" id="{ADAAD7BB-FBF6-BED7-5DB3-94F4FA734B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813" y="5486400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</p:grpSp>
      <p:cxnSp>
        <p:nvCxnSpPr>
          <p:cNvPr id="11271" name="Straight Arrow Connector 12">
            <a:extLst>
              <a:ext uri="{FF2B5EF4-FFF2-40B4-BE49-F238E27FC236}">
                <a16:creationId xmlns:a16="http://schemas.microsoft.com/office/drawing/2014/main" id="{5AEAFD6F-2A10-E71F-BD37-8B831AD03FC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1219200" y="4300538"/>
            <a:ext cx="1066800" cy="914400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2" name="TextBox 15">
            <a:extLst>
              <a:ext uri="{FF2B5EF4-FFF2-40B4-BE49-F238E27FC236}">
                <a16:creationId xmlns:a16="http://schemas.microsoft.com/office/drawing/2014/main" id="{BCC4BE92-1AF9-2369-A621-E3FE5D0E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4788" y="4114800"/>
            <a:ext cx="369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F</a:t>
            </a:r>
            <a:endParaRPr lang="en-US" altLang="en-US" sz="2400" b="0">
              <a:solidFill>
                <a:schemeClr val="tx1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5F5E822B-9430-771A-3A14-175408AB8034}"/>
              </a:ext>
            </a:extLst>
          </p:cNvPr>
          <p:cNvSpPr/>
          <p:nvPr/>
        </p:nvSpPr>
        <p:spPr bwMode="auto">
          <a:xfrm flipH="1">
            <a:off x="1562100" y="4648200"/>
            <a:ext cx="1295400" cy="1295400"/>
          </a:xfrm>
          <a:prstGeom prst="arc">
            <a:avLst>
              <a:gd name="adj1" fmla="val 18701895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ea typeface="ＭＳ Ｐゴシック" pitchFamily="-84" charset="-128"/>
            </a:endParaRPr>
          </a:p>
        </p:txBody>
      </p:sp>
      <p:sp>
        <p:nvSpPr>
          <p:cNvPr id="11274" name="TextBox 19">
            <a:extLst>
              <a:ext uri="{FF2B5EF4-FFF2-40B4-BE49-F238E27FC236}">
                <a16:creationId xmlns:a16="http://schemas.microsoft.com/office/drawing/2014/main" id="{BC96A23E-391F-EC82-1258-E79993DCF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46482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  <a:endParaRPr lang="en-US" altLang="en-US" sz="2400" b="0">
              <a:solidFill>
                <a:schemeClr val="tx1"/>
              </a:solidFill>
            </a:endParaRPr>
          </a:p>
        </p:txBody>
      </p:sp>
      <p:cxnSp>
        <p:nvCxnSpPr>
          <p:cNvPr id="11275" name="Straight Connector 4">
            <a:extLst>
              <a:ext uri="{FF2B5EF4-FFF2-40B4-BE49-F238E27FC236}">
                <a16:creationId xmlns:a16="http://schemas.microsoft.com/office/drawing/2014/main" id="{3B114FA4-9F2E-617C-4208-EB771460EB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76800" y="6172200"/>
            <a:ext cx="3124200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8">
            <a:extLst>
              <a:ext uri="{FF2B5EF4-FFF2-40B4-BE49-F238E27FC236}">
                <a16:creationId xmlns:a16="http://schemas.microsoft.com/office/drawing/2014/main" id="{81CAE21C-4F47-B84C-FEBF-B8528B2307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516563" y="5289550"/>
            <a:ext cx="25066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277" name="Group 9">
            <a:extLst>
              <a:ext uri="{FF2B5EF4-FFF2-40B4-BE49-F238E27FC236}">
                <a16:creationId xmlns:a16="http://schemas.microsoft.com/office/drawing/2014/main" id="{EB1C25F5-E3A3-CF01-73C2-18BDBBC5E81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5291138"/>
            <a:ext cx="1295400" cy="838200"/>
            <a:chOff x="3695700" y="5257800"/>
            <a:chExt cx="1295400" cy="838200"/>
          </a:xfrm>
        </p:grpSpPr>
        <p:sp>
          <p:nvSpPr>
            <p:cNvPr id="11282" name="Rectangle 5">
              <a:extLst>
                <a:ext uri="{FF2B5EF4-FFF2-40B4-BE49-F238E27FC236}">
                  <a16:creationId xmlns:a16="http://schemas.microsoft.com/office/drawing/2014/main" id="{05E24B81-89FF-97EC-77F1-B5A4F4541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5700" y="5257800"/>
              <a:ext cx="1295400" cy="8382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283" name="TextBox 6">
              <a:extLst>
                <a:ext uri="{FF2B5EF4-FFF2-40B4-BE49-F238E27FC236}">
                  <a16:creationId xmlns:a16="http://schemas.microsoft.com/office/drawing/2014/main" id="{4CD647BF-ABDD-A307-5E45-02C925F78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0813" y="5486400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</p:grpSp>
      <p:cxnSp>
        <p:nvCxnSpPr>
          <p:cNvPr id="11278" name="Straight Arrow Connector 12">
            <a:extLst>
              <a:ext uri="{FF2B5EF4-FFF2-40B4-BE49-F238E27FC236}">
                <a16:creationId xmlns:a16="http://schemas.microsoft.com/office/drawing/2014/main" id="{C9E11F36-A883-7E2A-8302-FB03AEDB3B6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769100" y="4419600"/>
            <a:ext cx="774700" cy="876300"/>
          </a:xfrm>
          <a:prstGeom prst="straightConnector1">
            <a:avLst/>
          </a:prstGeom>
          <a:noFill/>
          <a:ln w="28575" algn="ctr">
            <a:solidFill>
              <a:srgbClr val="00B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9" name="TextBox 15">
            <a:extLst>
              <a:ext uri="{FF2B5EF4-FFF2-40B4-BE49-F238E27FC236}">
                <a16:creationId xmlns:a16="http://schemas.microsoft.com/office/drawing/2014/main" id="{C82E94CD-2170-89DD-7278-FEFC4D4FD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41148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</a:rPr>
              <a:t>F</a:t>
            </a:r>
            <a:endParaRPr lang="en-US" altLang="en-US" sz="2400" b="0">
              <a:solidFill>
                <a:schemeClr val="tx1"/>
              </a:solidFill>
            </a:endParaRPr>
          </a:p>
        </p:txBody>
      </p:sp>
      <p:sp>
        <p:nvSpPr>
          <p:cNvPr id="2" name="Arc 16">
            <a:extLst>
              <a:ext uri="{FF2B5EF4-FFF2-40B4-BE49-F238E27FC236}">
                <a16:creationId xmlns:a16="http://schemas.microsoft.com/office/drawing/2014/main" id="{07A7418D-2350-0CB6-F8B0-4A8C68C6422D}"/>
              </a:ext>
            </a:extLst>
          </p:cNvPr>
          <p:cNvSpPr/>
          <p:nvPr/>
        </p:nvSpPr>
        <p:spPr bwMode="auto">
          <a:xfrm>
            <a:off x="6134100" y="4648200"/>
            <a:ext cx="1295400" cy="1295400"/>
          </a:xfrm>
          <a:prstGeom prst="arc">
            <a:avLst>
              <a:gd name="adj1" fmla="val 18701895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ea typeface="ＭＳ Ｐゴシック" pitchFamily="-84" charset="-128"/>
            </a:endParaRPr>
          </a:p>
        </p:txBody>
      </p:sp>
      <p:sp>
        <p:nvSpPr>
          <p:cNvPr id="11281" name="TextBox 19">
            <a:extLst>
              <a:ext uri="{FF2B5EF4-FFF2-40B4-BE49-F238E27FC236}">
                <a16:creationId xmlns:a16="http://schemas.microsoft.com/office/drawing/2014/main" id="{DD6CA1CA-25D2-EE71-C0C7-57E80F782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300" y="46482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i="1">
                <a:solidFill>
                  <a:schemeClr val="tx1"/>
                </a:solidFill>
                <a:latin typeface="Symbol" panose="05050102010706020507" pitchFamily="18" charset="2"/>
              </a:rPr>
              <a:t>q</a:t>
            </a:r>
            <a:endParaRPr lang="en-US" altLang="en-US" sz="24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83CB5C6-4B55-82AD-A5AB-1F4F398B7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Group Work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73B8A8F-BD52-FC00-9E34-83D4B1DD81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An object is on an incline.  If the coefficient of static friction between the object and the incline is </a:t>
            </a:r>
            <a:r>
              <a:rPr lang="en-US" altLang="en-US" sz="2800" i="1">
                <a:solidFill>
                  <a:schemeClr val="tx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m</a:t>
            </a:r>
            <a:r>
              <a:rPr lang="en-US" altLang="en-US" sz="2800" baseline="-25000">
                <a:solidFill>
                  <a:schemeClr val="tx2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z="2800">
                <a:ea typeface="ＭＳ Ｐゴシック" panose="020B0600070205080204" pitchFamily="34" charset="-128"/>
              </a:rPr>
              <a:t>, what must be the angle </a:t>
            </a:r>
            <a:r>
              <a:rPr lang="en-US" altLang="en-US" sz="2800" i="1">
                <a:solidFill>
                  <a:schemeClr val="accent2"/>
                </a:solidFill>
                <a:latin typeface="Symbol" panose="05050102010706020507" pitchFamily="18" charset="2"/>
                <a:ea typeface="ＭＳ Ｐゴシック" panose="020B0600070205080204" pitchFamily="34" charset="-128"/>
              </a:rPr>
              <a:t>a</a:t>
            </a:r>
            <a:r>
              <a:rPr lang="en-US" altLang="en-US" sz="2800">
                <a:ea typeface="ＭＳ Ｐゴシック" panose="020B0600070205080204" pitchFamily="34" charset="-128"/>
              </a:rPr>
              <a:t> of the incline to </a:t>
            </a:r>
            <a:r>
              <a:rPr lang="en-US" altLang="en-US" sz="2800" i="1">
                <a:ea typeface="ＭＳ Ｐゴシック" panose="020B0600070205080204" pitchFamily="34" charset="-128"/>
              </a:rPr>
              <a:t>just</a:t>
            </a:r>
            <a:r>
              <a:rPr lang="en-US" altLang="en-US" sz="2800">
                <a:ea typeface="ＭＳ Ｐゴシック" panose="020B0600070205080204" pitchFamily="34" charset="-128"/>
              </a:rPr>
              <a:t> make the object slip?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FC817B6-6AA6-BE79-E479-882BAF840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Challenge problem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E9092F57-DC19-BF16-075B-329EE4A813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block of mass </a:t>
            </a:r>
            <a:r>
              <a:rPr lang="en-US" altLang="en-US" i="1">
                <a:solidFill>
                  <a:schemeClr val="tx2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lies on a level surface.  A block of mass </a:t>
            </a:r>
            <a:r>
              <a:rPr lang="en-US" altLang="en-US" i="1">
                <a:solidFill>
                  <a:schemeClr val="tx2"/>
                </a:solidFill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 lies atop it.  The coefficient of static friction between all surfaces is </a:t>
            </a:r>
            <a:r>
              <a:rPr lang="en-US" altLang="en-US" i="1">
                <a:solidFill>
                  <a:schemeClr val="tx2"/>
                </a:solidFill>
                <a:ea typeface="ＭＳ Ｐゴシック" panose="020B0600070205080204" pitchFamily="34" charset="-128"/>
              </a:rPr>
              <a:t>µ</a:t>
            </a:r>
            <a:r>
              <a:rPr lang="en-US" altLang="en-US" i="1" baseline="-25000">
                <a:solidFill>
                  <a:schemeClr val="tx2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>
                <a:ea typeface="ＭＳ Ｐゴシック" panose="020B0600070205080204" pitchFamily="34" charset="-128"/>
              </a:rPr>
              <a:t>.  What is the greatest horizontal force </a:t>
            </a:r>
            <a:r>
              <a:rPr lang="en-US" altLang="en-US" i="1">
                <a:solidFill>
                  <a:schemeClr val="tx2"/>
                </a:solidFill>
                <a:ea typeface="ＭＳ Ｐゴシック" panose="020B0600070205080204" pitchFamily="34" charset="-128"/>
              </a:rPr>
              <a:t>F</a:t>
            </a:r>
            <a:r>
              <a:rPr lang="en-US" altLang="en-US">
                <a:ea typeface="ＭＳ Ｐゴシック" panose="020B0600070205080204" pitchFamily="34" charset="-128"/>
              </a:rPr>
              <a:t> that can be applied to the bottom block without the top block slipping?</a:t>
            </a:r>
          </a:p>
        </p:txBody>
      </p:sp>
      <p:cxnSp>
        <p:nvCxnSpPr>
          <p:cNvPr id="14340" name="Straight Connector 4">
            <a:extLst>
              <a:ext uri="{FF2B5EF4-FFF2-40B4-BE49-F238E27FC236}">
                <a16:creationId xmlns:a16="http://schemas.microsoft.com/office/drawing/2014/main" id="{6EACBE8C-4CA7-250E-2952-6B9BCCC624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2000" y="6415088"/>
            <a:ext cx="7467600" cy="0"/>
          </a:xfrm>
          <a:prstGeom prst="line">
            <a:avLst/>
          </a:prstGeom>
          <a:noFill/>
          <a:ln w="57150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341" name="Group 12">
            <a:extLst>
              <a:ext uri="{FF2B5EF4-FFF2-40B4-BE49-F238E27FC236}">
                <a16:creationId xmlns:a16="http://schemas.microsoft.com/office/drawing/2014/main" id="{13544F34-E001-D006-5831-AEA2732B9E3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715000"/>
            <a:ext cx="3587750" cy="658813"/>
            <a:chOff x="3276600" y="5715000"/>
            <a:chExt cx="3588224" cy="658504"/>
          </a:xfrm>
        </p:grpSpPr>
        <p:sp>
          <p:nvSpPr>
            <p:cNvPr id="14347" name="Rectangle 5">
              <a:extLst>
                <a:ext uri="{FF2B5EF4-FFF2-40B4-BE49-F238E27FC236}">
                  <a16:creationId xmlns:a16="http://schemas.microsoft.com/office/drawing/2014/main" id="{D826D258-B7AB-C673-6D95-DD1528C22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6600" y="5715000"/>
              <a:ext cx="3588224" cy="658504"/>
            </a:xfrm>
            <a:prstGeom prst="rect">
              <a:avLst/>
            </a:prstGeom>
            <a:solidFill>
              <a:srgbClr val="00B05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48" name="TextBox 7">
              <a:extLst>
                <a:ext uri="{FF2B5EF4-FFF2-40B4-BE49-F238E27FC236}">
                  <a16:creationId xmlns:a16="http://schemas.microsoft.com/office/drawing/2014/main" id="{A7394E31-45DA-475A-D74B-B4BC5185A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9530" y="5850284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FFC000"/>
                  </a:solidFill>
                </a:rPr>
                <a:t>M</a:t>
              </a:r>
            </a:p>
          </p:txBody>
        </p:sp>
      </p:grpSp>
      <p:grpSp>
        <p:nvGrpSpPr>
          <p:cNvPr id="14342" name="Group 11">
            <a:extLst>
              <a:ext uri="{FF2B5EF4-FFF2-40B4-BE49-F238E27FC236}">
                <a16:creationId xmlns:a16="http://schemas.microsoft.com/office/drawing/2014/main" id="{2DE93FC5-FD32-B3A9-7168-91A2C97C3CC2}"/>
              </a:ext>
            </a:extLst>
          </p:cNvPr>
          <p:cNvGrpSpPr>
            <a:grpSpLocks/>
          </p:cNvGrpSpPr>
          <p:nvPr/>
        </p:nvGrpSpPr>
        <p:grpSpPr bwMode="auto">
          <a:xfrm>
            <a:off x="3940175" y="5208588"/>
            <a:ext cx="1738313" cy="523875"/>
            <a:chOff x="3899848" y="5267980"/>
            <a:chExt cx="1738952" cy="523220"/>
          </a:xfrm>
        </p:grpSpPr>
        <p:sp>
          <p:nvSpPr>
            <p:cNvPr id="14345" name="Rectangle 6">
              <a:extLst>
                <a:ext uri="{FF2B5EF4-FFF2-40B4-BE49-F238E27FC236}">
                  <a16:creationId xmlns:a16="http://schemas.microsoft.com/office/drawing/2014/main" id="{F5EB726B-477E-991A-97E2-3B8BE1917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9848" y="5295331"/>
              <a:ext cx="1738952" cy="468574"/>
            </a:xfrm>
            <a:prstGeom prst="rect">
              <a:avLst/>
            </a:prstGeom>
            <a:solidFill>
              <a:schemeClr val="tx2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4346" name="TextBox 8">
              <a:extLst>
                <a:ext uri="{FF2B5EF4-FFF2-40B4-BE49-F238E27FC236}">
                  <a16:creationId xmlns:a16="http://schemas.microsoft.com/office/drawing/2014/main" id="{F9837E5A-E26C-84D5-9564-DEB76642D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8879" y="5267980"/>
              <a:ext cx="4844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FFC000"/>
                  </a:solidFill>
                </a:rPr>
                <a:t>m</a:t>
              </a:r>
            </a:p>
          </p:txBody>
        </p:sp>
      </p:grpSp>
      <p:sp>
        <p:nvSpPr>
          <p:cNvPr id="14343" name="Right Arrow 13">
            <a:extLst>
              <a:ext uri="{FF2B5EF4-FFF2-40B4-BE49-F238E27FC236}">
                <a16:creationId xmlns:a16="http://schemas.microsoft.com/office/drawing/2014/main" id="{985B0ABC-F502-4CF6-382B-82FB63875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400" y="5867400"/>
            <a:ext cx="685800" cy="354013"/>
          </a:xfrm>
          <a:prstGeom prst="rightArrow">
            <a:avLst>
              <a:gd name="adj1" fmla="val 50000"/>
              <a:gd name="adj2" fmla="val 49955"/>
            </a:avLst>
          </a:prstGeom>
          <a:solidFill>
            <a:srgbClr val="FFFF00"/>
          </a:solidFill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4" name="TextBox 14">
            <a:extLst>
              <a:ext uri="{FF2B5EF4-FFF2-40B4-BE49-F238E27FC236}">
                <a16:creationId xmlns:a16="http://schemas.microsoft.com/office/drawing/2014/main" id="{E4D3E6AE-B93F-3214-79B7-F503C51FC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740400"/>
            <a:ext cx="434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i="1">
                <a:solidFill>
                  <a:srgbClr val="C00000"/>
                </a:solidFill>
              </a:rPr>
              <a:t>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830B50F-7C9E-6616-7F7F-6E852328C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Quantify Force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F4CE1C2-CA09-2CFD-5FC5-A3504A1C8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Unit of force: 1 </a:t>
            </a:r>
            <a:r>
              <a:rPr lang="en-US" altLang="en-US">
                <a:solidFill>
                  <a:srgbClr val="9A3344"/>
                </a:solidFill>
              </a:rPr>
              <a:t>newton</a:t>
            </a:r>
            <a:r>
              <a:rPr lang="en-US" altLang="en-US"/>
              <a:t> (</a:t>
            </a:r>
            <a:r>
              <a:rPr lang="en-US" altLang="en-US">
                <a:solidFill>
                  <a:srgbClr val="9A3344"/>
                </a:solidFill>
              </a:rPr>
              <a:t>N</a:t>
            </a:r>
            <a:r>
              <a:rPr lang="en-US" altLang="en-US"/>
              <a:t>) = force needed to accelerate </a:t>
            </a:r>
            <a:r>
              <a:rPr lang="en-US" altLang="en-US">
                <a:solidFill>
                  <a:schemeClr val="accent2"/>
                </a:solidFill>
              </a:rPr>
              <a:t>1 kg</a:t>
            </a:r>
            <a:r>
              <a:rPr lang="en-US" altLang="en-US"/>
              <a:t> at </a:t>
            </a:r>
            <a:r>
              <a:rPr lang="en-US" altLang="en-US">
                <a:solidFill>
                  <a:schemeClr val="accent2"/>
                </a:solidFill>
              </a:rPr>
              <a:t>1 m/s</a:t>
            </a:r>
            <a:r>
              <a:rPr lang="en-US" altLang="en-US" baseline="30000">
                <a:solidFill>
                  <a:schemeClr val="accent2"/>
                </a:solidFill>
              </a:rPr>
              <a:t>2</a:t>
            </a:r>
            <a:endParaRPr lang="en-US" altLang="en-US" baseline="30000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56CBEC1-635B-103A-C5D7-76E52ED01997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4114800"/>
            <a:ext cx="5959475" cy="1112838"/>
            <a:chOff x="1488" y="2775"/>
            <a:chExt cx="3754" cy="701"/>
          </a:xfrm>
        </p:grpSpPr>
        <p:grpSp>
          <p:nvGrpSpPr>
            <p:cNvPr id="20486" name="Group 5">
              <a:extLst>
                <a:ext uri="{FF2B5EF4-FFF2-40B4-BE49-F238E27FC236}">
                  <a16:creationId xmlns:a16="http://schemas.microsoft.com/office/drawing/2014/main" id="{604E3797-F9F1-FD31-5A66-E3C7283633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2928"/>
              <a:ext cx="3072" cy="365"/>
              <a:chOff x="1488" y="2928"/>
              <a:chExt cx="3072" cy="365"/>
            </a:xfrm>
          </p:grpSpPr>
          <p:sp>
            <p:nvSpPr>
              <p:cNvPr id="20491" name="Text Box 6">
                <a:extLst>
                  <a:ext uri="{FF2B5EF4-FFF2-40B4-BE49-F238E27FC236}">
                    <a16:creationId xmlns:a16="http://schemas.microsoft.com/office/drawing/2014/main" id="{CBFCA4EE-3A7C-BB72-2F8D-3184246C98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928"/>
                <a:ext cx="30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r>
                  <a:rPr lang="en-US" altLang="en-US" b="0" i="1"/>
                  <a:t>F</a:t>
                </a:r>
                <a:r>
                  <a:rPr lang="en-US" altLang="en-US" b="0"/>
                  <a:t> = </a:t>
                </a:r>
                <a:r>
                  <a:rPr lang="en-US" altLang="en-US" b="0" i="1"/>
                  <a:t>ma =</a:t>
                </a:r>
                <a:r>
                  <a:rPr lang="en-US" altLang="en-US" b="0" i="1">
                    <a:solidFill>
                      <a:srgbClr val="800000"/>
                    </a:solidFill>
                  </a:rPr>
                  <a:t> </a:t>
                </a:r>
                <a:r>
                  <a:rPr lang="en-US" altLang="en-US" b="0"/>
                  <a:t>(1 kg) (1 m/s</a:t>
                </a:r>
                <a:r>
                  <a:rPr lang="en-US" altLang="en-US" b="0" baseline="30000"/>
                  <a:t>2</a:t>
                </a:r>
                <a:r>
                  <a:rPr lang="en-US" altLang="en-US" b="0"/>
                  <a:t>) =</a:t>
                </a:r>
                <a:endParaRPr lang="en-US" altLang="en-US" sz="1800"/>
              </a:p>
            </p:txBody>
          </p:sp>
          <p:sp>
            <p:nvSpPr>
              <p:cNvPr id="20492" name="Line 7">
                <a:extLst>
                  <a:ext uri="{FF2B5EF4-FFF2-40B4-BE49-F238E27FC236}">
                    <a16:creationId xmlns:a16="http://schemas.microsoft.com/office/drawing/2014/main" id="{055C4C77-DE0E-C021-306F-1AEC567CFF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75" y="2928"/>
                <a:ext cx="192" cy="1"/>
              </a:xfrm>
              <a:prstGeom prst="line">
                <a:avLst/>
              </a:prstGeom>
              <a:noFill/>
              <a:ln w="12700">
                <a:solidFill>
                  <a:srgbClr val="0033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Line 8">
                <a:extLst>
                  <a:ext uri="{FF2B5EF4-FFF2-40B4-BE49-F238E27FC236}">
                    <a16:creationId xmlns:a16="http://schemas.microsoft.com/office/drawing/2014/main" id="{2A2A1670-C1DC-C0D2-B747-C4AD37C9C9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3024"/>
                <a:ext cx="192" cy="1"/>
              </a:xfrm>
              <a:prstGeom prst="line">
                <a:avLst/>
              </a:prstGeom>
              <a:noFill/>
              <a:ln w="12700">
                <a:solidFill>
                  <a:srgbClr val="0033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487" name="Group 9">
              <a:extLst>
                <a:ext uri="{FF2B5EF4-FFF2-40B4-BE49-F238E27FC236}">
                  <a16:creationId xmlns:a16="http://schemas.microsoft.com/office/drawing/2014/main" id="{23B6417B-4658-F00A-006B-2E3696DB53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0" y="2775"/>
              <a:ext cx="672" cy="701"/>
              <a:chOff x="4704" y="3360"/>
              <a:chExt cx="672" cy="701"/>
            </a:xfrm>
          </p:grpSpPr>
          <p:sp>
            <p:nvSpPr>
              <p:cNvPr id="20488" name="Text Box 10">
                <a:extLst>
                  <a:ext uri="{FF2B5EF4-FFF2-40B4-BE49-F238E27FC236}">
                    <a16:creationId xmlns:a16="http://schemas.microsoft.com/office/drawing/2014/main" id="{F0CC1ACE-12B5-7B90-BE6F-BD4DD5AAF2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3360"/>
                <a:ext cx="67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0">
                    <a:solidFill>
                      <a:srgbClr val="9A3344"/>
                    </a:solidFill>
                  </a:rPr>
                  <a:t>kg m</a:t>
                </a:r>
                <a:endParaRPr lang="en-US" altLang="en-US" b="0" i="1">
                  <a:solidFill>
                    <a:srgbClr val="9A3344"/>
                  </a:solidFill>
                </a:endParaRPr>
              </a:p>
            </p:txBody>
          </p:sp>
          <p:sp>
            <p:nvSpPr>
              <p:cNvPr id="20489" name="Text Box 11">
                <a:extLst>
                  <a:ext uri="{FF2B5EF4-FFF2-40B4-BE49-F238E27FC236}">
                    <a16:creationId xmlns:a16="http://schemas.microsoft.com/office/drawing/2014/main" id="{85151781-12A6-38DE-148A-C9AA14DB0A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24" y="3696"/>
                <a:ext cx="43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b="0">
                    <a:solidFill>
                      <a:srgbClr val="9A3344"/>
                    </a:solidFill>
                  </a:rPr>
                  <a:t>s</a:t>
                </a:r>
                <a:r>
                  <a:rPr lang="en-US" altLang="en-US" b="0" baseline="30000">
                    <a:solidFill>
                      <a:srgbClr val="9A3344"/>
                    </a:solidFill>
                  </a:rPr>
                  <a:t>2</a:t>
                </a:r>
                <a:endParaRPr lang="en-US" altLang="en-US" b="0">
                  <a:solidFill>
                    <a:srgbClr val="9A3344"/>
                  </a:solidFill>
                </a:endParaRPr>
              </a:p>
            </p:txBody>
          </p:sp>
          <p:sp>
            <p:nvSpPr>
              <p:cNvPr id="20490" name="Line 12">
                <a:extLst>
                  <a:ext uri="{FF2B5EF4-FFF2-40B4-BE49-F238E27FC236}">
                    <a16:creationId xmlns:a16="http://schemas.microsoft.com/office/drawing/2014/main" id="{0C64E127-4528-5021-19E4-2D27DFA27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8" y="3725"/>
                <a:ext cx="624" cy="0"/>
              </a:xfrm>
              <a:prstGeom prst="line">
                <a:avLst/>
              </a:prstGeom>
              <a:noFill/>
              <a:ln w="28575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5229" name="Rectangle 13">
            <a:extLst>
              <a:ext uri="{FF2B5EF4-FFF2-40B4-BE49-F238E27FC236}">
                <a16:creationId xmlns:a16="http://schemas.microsoft.com/office/drawing/2014/main" id="{91A91F99-A0CE-D416-5539-12C5D2874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52800"/>
            <a:ext cx="6858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/>
              <a:t>How much is a newton?</a:t>
            </a:r>
          </a:p>
        </p:txBody>
      </p:sp>
    </p:spTree>
    <p:extLst>
      <p:ext uri="{BB962C8B-B14F-4D97-AF65-F5344CB8AC3E}">
        <p14:creationId xmlns:p14="http://schemas.microsoft.com/office/powerpoint/2010/main" val="825844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32C0273-44F7-EC0C-E1D4-46984A899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3A80B52-7DA0-0995-7CA1-1A1AC5162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A crate with mass 35.0 kg initially at rest on a warehouse floor is acted on by a net horizontal force of 140 N.  </a:t>
            </a:r>
          </a:p>
          <a:p>
            <a:pPr marL="684213" lvl="1" indent="-460375">
              <a:buFont typeface="Times" panose="02020603050405020304" pitchFamily="18" charset="0"/>
              <a:buAutoNum type="alphaLcPeriod"/>
            </a:pPr>
            <a:r>
              <a:rPr lang="en-US" altLang="en-US"/>
              <a:t>What </a:t>
            </a:r>
            <a:r>
              <a:rPr lang="en-US" altLang="en-US">
                <a:solidFill>
                  <a:schemeClr val="accent2"/>
                </a:solidFill>
              </a:rPr>
              <a:t>acceleration</a:t>
            </a:r>
            <a:r>
              <a:rPr lang="en-US" altLang="en-US"/>
              <a:t> is produced?</a:t>
            </a:r>
          </a:p>
          <a:p>
            <a:pPr marL="684213" lvl="1" indent="-460375">
              <a:buFont typeface="Times" panose="02020603050405020304" pitchFamily="18" charset="0"/>
              <a:buAutoNum type="alphaLcPeriod"/>
            </a:pPr>
            <a:r>
              <a:rPr lang="en-US" altLang="en-US"/>
              <a:t>How </a:t>
            </a:r>
            <a:r>
              <a:rPr lang="en-US" altLang="en-US">
                <a:solidFill>
                  <a:schemeClr val="accent2"/>
                </a:solidFill>
              </a:rPr>
              <a:t>far</a:t>
            </a:r>
            <a:r>
              <a:rPr lang="en-US" altLang="en-US"/>
              <a:t> does the crate travel in 10.0 s?</a:t>
            </a:r>
          </a:p>
          <a:p>
            <a:pPr marL="684213" lvl="1" indent="-460375">
              <a:buFont typeface="Times" panose="02020603050405020304" pitchFamily="18" charset="0"/>
              <a:buAutoNum type="alphaLcPeriod"/>
            </a:pPr>
            <a:r>
              <a:rPr lang="en-US" altLang="en-US"/>
              <a:t>What is its </a:t>
            </a:r>
            <a:r>
              <a:rPr lang="en-US" altLang="en-US">
                <a:solidFill>
                  <a:schemeClr val="accent2"/>
                </a:solidFill>
              </a:rPr>
              <a:t>speed</a:t>
            </a:r>
            <a:r>
              <a:rPr lang="en-US" altLang="en-US"/>
              <a:t> at the end of 10.0 s?</a:t>
            </a:r>
          </a:p>
        </p:txBody>
      </p:sp>
    </p:spTree>
    <p:extLst>
      <p:ext uri="{BB962C8B-B14F-4D97-AF65-F5344CB8AC3E}">
        <p14:creationId xmlns:p14="http://schemas.microsoft.com/office/powerpoint/2010/main" val="409285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12BA436C-049B-54F5-541D-8683E3AE9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 Have Learned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0D81B5F-795D-E04D-957B-6977C59B60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62200" y="2057400"/>
            <a:ext cx="3429000" cy="609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/>
              <a:t> </a:t>
            </a:r>
            <a:r>
              <a:rPr lang="en-US" altLang="en-US">
                <a:solidFill>
                  <a:schemeClr val="accent2"/>
                </a:solidFill>
              </a:rPr>
              <a:t>∑</a:t>
            </a:r>
            <a:r>
              <a:rPr lang="en-US" altLang="en-US" i="1">
                <a:solidFill>
                  <a:schemeClr val="accent2"/>
                </a:solidFill>
              </a:rPr>
              <a:t>F</a:t>
            </a:r>
            <a:r>
              <a:rPr lang="en-US" altLang="en-US">
                <a:solidFill>
                  <a:schemeClr val="accent2"/>
                </a:solidFill>
              </a:rPr>
              <a:t> = 0 </a:t>
            </a:r>
            <a:r>
              <a:rPr lang="en-US" altLang="en-US"/>
              <a:t>⇔ </a:t>
            </a:r>
            <a:r>
              <a:rPr lang="en-US" altLang="en-US" i="1">
                <a:solidFill>
                  <a:schemeClr val="accent2"/>
                </a:solidFill>
              </a:rPr>
              <a:t>a</a:t>
            </a:r>
            <a:r>
              <a:rPr lang="en-US" altLang="en-US">
                <a:solidFill>
                  <a:schemeClr val="accent2"/>
                </a:solidFill>
              </a:rPr>
              <a:t> = 0</a:t>
            </a:r>
          </a:p>
        </p:txBody>
      </p:sp>
      <p:cxnSp>
        <p:nvCxnSpPr>
          <p:cNvPr id="23556" name="Straight Arrow Connector 4">
            <a:extLst>
              <a:ext uri="{FF2B5EF4-FFF2-40B4-BE49-F238E27FC236}">
                <a16:creationId xmlns:a16="http://schemas.microsoft.com/office/drawing/2014/main" id="{DB699E2F-A491-315D-E3CA-1EF900A96D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7050" y="2108200"/>
            <a:ext cx="228600" cy="0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7" name="Straight Arrow Connector 5">
            <a:extLst>
              <a:ext uri="{FF2B5EF4-FFF2-40B4-BE49-F238E27FC236}">
                <a16:creationId xmlns:a16="http://schemas.microsoft.com/office/drawing/2014/main" id="{57240D08-31D8-30DF-B071-BC6DDDE420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22800" y="2190750"/>
            <a:ext cx="228600" cy="0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8" name="Straight Arrow Connector 6">
            <a:extLst>
              <a:ext uri="{FF2B5EF4-FFF2-40B4-BE49-F238E27FC236}">
                <a16:creationId xmlns:a16="http://schemas.microsoft.com/office/drawing/2014/main" id="{9CA2049A-DE42-3699-8424-5B55DA4C0CD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46500" y="2108200"/>
            <a:ext cx="228600" cy="0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9" name="Straight Arrow Connector 7">
            <a:extLst>
              <a:ext uri="{FF2B5EF4-FFF2-40B4-BE49-F238E27FC236}">
                <a16:creationId xmlns:a16="http://schemas.microsoft.com/office/drawing/2014/main" id="{351C5E25-2D09-0296-D74A-381101DF02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14950" y="2114550"/>
            <a:ext cx="228600" cy="0"/>
          </a:xfrm>
          <a:prstGeom prst="straightConnector1">
            <a:avLst/>
          </a:prstGeom>
          <a:noFill/>
          <a:ln w="28575" algn="ctr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97D4B17-CE0B-E821-8C2B-18422999516F}"/>
              </a:ext>
            </a:extLst>
          </p:cNvPr>
          <p:cNvGrpSpPr>
            <a:grpSpLocks/>
          </p:cNvGrpSpPr>
          <p:nvPr/>
        </p:nvGrpSpPr>
        <p:grpSpPr bwMode="auto">
          <a:xfrm>
            <a:off x="3295650" y="3014663"/>
            <a:ext cx="1765300" cy="584200"/>
            <a:chOff x="3295650" y="3657600"/>
            <a:chExt cx="1765227" cy="584775"/>
          </a:xfrm>
        </p:grpSpPr>
        <p:sp>
          <p:nvSpPr>
            <p:cNvPr id="23562" name="TextBox 8">
              <a:extLst>
                <a:ext uri="{FF2B5EF4-FFF2-40B4-BE49-F238E27FC236}">
                  <a16:creationId xmlns:a16="http://schemas.microsoft.com/office/drawing/2014/main" id="{3FF377CB-5D9C-DBAB-CD3A-D623CB9C9D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95650" y="3657600"/>
              <a:ext cx="176522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0">
                  <a:solidFill>
                    <a:schemeClr val="accent2"/>
                  </a:solidFill>
                </a:rPr>
                <a:t>∑</a:t>
              </a:r>
              <a:r>
                <a:rPr lang="en-US" altLang="en-US" b="0" i="1">
                  <a:solidFill>
                    <a:schemeClr val="accent2"/>
                  </a:solidFill>
                </a:rPr>
                <a:t>F</a:t>
              </a:r>
              <a:r>
                <a:rPr lang="en-US" altLang="en-US" b="0">
                  <a:solidFill>
                    <a:schemeClr val="accent2"/>
                  </a:solidFill>
                </a:rPr>
                <a:t> = </a:t>
              </a:r>
              <a:r>
                <a:rPr lang="en-US" altLang="en-US" b="0" i="1">
                  <a:solidFill>
                    <a:schemeClr val="accent2"/>
                  </a:solidFill>
                </a:rPr>
                <a:t>ma</a:t>
              </a:r>
            </a:p>
          </p:txBody>
        </p:sp>
        <p:cxnSp>
          <p:nvCxnSpPr>
            <p:cNvPr id="23563" name="Straight Arrow Connector 9">
              <a:extLst>
                <a:ext uri="{FF2B5EF4-FFF2-40B4-BE49-F238E27FC236}">
                  <a16:creationId xmlns:a16="http://schemas.microsoft.com/office/drawing/2014/main" id="{A2D25300-3249-8211-5AEC-DF6AC4B836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32750" y="3730744"/>
              <a:ext cx="228600" cy="0"/>
            </a:xfrm>
            <a:prstGeom prst="straightConnector1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4" name="Straight Arrow Connector 10">
              <a:extLst>
                <a:ext uri="{FF2B5EF4-FFF2-40B4-BE49-F238E27FC236}">
                  <a16:creationId xmlns:a16="http://schemas.microsoft.com/office/drawing/2014/main" id="{6DCFBA26-9371-A248-3037-364D660CB8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50277" y="3820121"/>
              <a:ext cx="228600" cy="0"/>
            </a:xfrm>
            <a:prstGeom prst="straightConnector1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E1A8636-664D-F631-A671-814D60C2C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3" y="4191000"/>
            <a:ext cx="8332787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solidFill>
                  <a:schemeClr val="tx1"/>
                </a:solidFill>
              </a:rPr>
              <a:t>The second law subsumes the first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b="0">
                <a:solidFill>
                  <a:schemeClr val="tx1"/>
                </a:solidFill>
              </a:rPr>
              <a:t>The first can be true even if the second is not</a:t>
            </a:r>
          </a:p>
        </p:txBody>
      </p:sp>
    </p:spTree>
    <p:extLst>
      <p:ext uri="{BB962C8B-B14F-4D97-AF65-F5344CB8AC3E}">
        <p14:creationId xmlns:p14="http://schemas.microsoft.com/office/powerpoint/2010/main" val="176462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9337114-3981-BFB6-7996-8DC3E7DE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Group Work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B21FCDF-936C-A814-7610-6C3723428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A bowl of petunias of mass </a:t>
            </a:r>
            <a:r>
              <a:rPr lang="en-US" altLang="en-US" i="1" dirty="0">
                <a:solidFill>
                  <a:schemeClr val="tx2"/>
                </a:solidFill>
              </a:rPr>
              <a:t>m</a:t>
            </a:r>
            <a:r>
              <a:rPr lang="en-US" altLang="en-US" dirty="0"/>
              <a:t> accelerates in free fall at rate </a:t>
            </a:r>
            <a:r>
              <a:rPr lang="en-US" altLang="en-US" i="1" dirty="0">
                <a:solidFill>
                  <a:schemeClr val="tx2"/>
                </a:solidFill>
              </a:rPr>
              <a:t>g</a:t>
            </a:r>
            <a:r>
              <a:rPr lang="en-US" altLang="en-US" dirty="0"/>
              <a:t>.  What is the magnitude of the </a:t>
            </a:r>
            <a:r>
              <a:rPr lang="en-US" altLang="en-US" dirty="0">
                <a:solidFill>
                  <a:schemeClr val="accent2"/>
                </a:solidFill>
              </a:rPr>
              <a:t>net force </a:t>
            </a:r>
            <a:r>
              <a:rPr lang="en-US" altLang="en-US" dirty="0"/>
              <a:t>acting on the bowl?</a:t>
            </a:r>
          </a:p>
        </p:txBody>
      </p:sp>
    </p:spTree>
    <p:extLst>
      <p:ext uri="{BB962C8B-B14F-4D97-AF65-F5344CB8AC3E}">
        <p14:creationId xmlns:p14="http://schemas.microsoft.com/office/powerpoint/2010/main" val="66723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96BA2BD-7704-C1E9-68ED-35E82BBA2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Newton’s Third Law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E140686-4040-AFE3-FEF3-61D19A74CA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86000"/>
          </a:xfrm>
        </p:spPr>
        <p:txBody>
          <a:bodyPr/>
          <a:lstStyle/>
          <a:p>
            <a:r>
              <a:rPr lang="en-US" altLang="en-US" dirty="0"/>
              <a:t>Whenever one object exerts a force on a second object, the second object exerts an equal and opposite force on the first, along the same line of interaction.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id="{DFD74456-6A46-FE80-939B-CD932B5DF99F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3886200"/>
            <a:ext cx="3657600" cy="762000"/>
            <a:chOff x="288" y="2976"/>
            <a:chExt cx="2304" cy="480"/>
          </a:xfrm>
        </p:grpSpPr>
        <p:sp>
          <p:nvSpPr>
            <p:cNvPr id="10245" name="Rectangle 4">
              <a:extLst>
                <a:ext uri="{FF2B5EF4-FFF2-40B4-BE49-F238E27FC236}">
                  <a16:creationId xmlns:a16="http://schemas.microsoft.com/office/drawing/2014/main" id="{8929A4CD-AB29-B5B0-EFEE-BE5D3A40A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976"/>
              <a:ext cx="230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Clr>
                  <a:schemeClr val="tx1"/>
                </a:buClr>
                <a:buFont typeface="Times" panose="02020603050405020304" pitchFamily="18" charset="0"/>
                <a:buChar char="•"/>
              </a:pPr>
              <a:r>
                <a:rPr lang="en-US" altLang="en-US" b="0" i="1">
                  <a:solidFill>
                    <a:schemeClr val="accent2"/>
                  </a:solidFill>
                </a:rPr>
                <a:t>F</a:t>
              </a:r>
              <a:r>
                <a:rPr lang="en-US" altLang="en-US" b="0" baseline="-25000">
                  <a:solidFill>
                    <a:schemeClr val="tx1"/>
                  </a:solidFill>
                </a:rPr>
                <a:t>A </a:t>
              </a:r>
              <a:r>
                <a:rPr lang="en-US" altLang="en-US" b="0" baseline="-25000">
                  <a:solidFill>
                    <a:schemeClr val="tx1"/>
                  </a:solidFill>
                  <a:sym typeface="Symbol" panose="05050102010706020507" pitchFamily="18" charset="2"/>
                </a:rPr>
                <a:t></a:t>
              </a:r>
              <a:r>
                <a:rPr lang="en-US" altLang="en-US" b="0" baseline="-25000">
                  <a:solidFill>
                    <a:schemeClr val="tx1"/>
                  </a:solidFill>
                </a:rPr>
                <a:t> B</a:t>
              </a:r>
              <a:r>
                <a:rPr lang="en-US" altLang="en-US" b="0"/>
                <a:t> </a:t>
              </a:r>
              <a:r>
                <a:rPr lang="en-US" altLang="en-US" b="0">
                  <a:solidFill>
                    <a:schemeClr val="accent2"/>
                  </a:solidFill>
                </a:rPr>
                <a:t>=  –</a:t>
              </a:r>
              <a:r>
                <a:rPr lang="en-US" altLang="en-US" b="0" i="1">
                  <a:solidFill>
                    <a:schemeClr val="accent2"/>
                  </a:solidFill>
                </a:rPr>
                <a:t>F</a:t>
              </a:r>
              <a:r>
                <a:rPr lang="en-US" altLang="en-US" b="0" baseline="-25000">
                  <a:solidFill>
                    <a:schemeClr val="tx1"/>
                  </a:solidFill>
                </a:rPr>
                <a:t>B </a:t>
              </a:r>
              <a:r>
                <a:rPr lang="en-US" altLang="en-US" b="0" baseline="-25000">
                  <a:solidFill>
                    <a:schemeClr val="tx1"/>
                  </a:solidFill>
                  <a:sym typeface="Symbol" panose="05050102010706020507" pitchFamily="18" charset="2"/>
                </a:rPr>
                <a:t></a:t>
              </a:r>
              <a:r>
                <a:rPr lang="en-US" altLang="en-US" b="0" baseline="-25000">
                  <a:solidFill>
                    <a:schemeClr val="tx1"/>
                  </a:solidFill>
                </a:rPr>
                <a:t> A</a:t>
              </a:r>
              <a:r>
                <a:rPr lang="en-US" altLang="en-US" b="0">
                  <a:solidFill>
                    <a:schemeClr val="tx1"/>
                  </a:solidFill>
                </a:rPr>
                <a:t>.</a:t>
              </a:r>
              <a:endParaRPr lang="en-US" altLang="en-US" b="0">
                <a:solidFill>
                  <a:srgbClr val="800000"/>
                </a:solidFill>
              </a:endParaRPr>
            </a:p>
          </p:txBody>
        </p:sp>
        <p:sp>
          <p:nvSpPr>
            <p:cNvPr id="10246" name="Line 5">
              <a:extLst>
                <a:ext uri="{FF2B5EF4-FFF2-40B4-BE49-F238E27FC236}">
                  <a16:creationId xmlns:a16="http://schemas.microsoft.com/office/drawing/2014/main" id="{3705CAF2-A2F0-7095-C408-6F371428A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6" y="3030"/>
              <a:ext cx="14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6">
              <a:extLst>
                <a:ext uri="{FF2B5EF4-FFF2-40B4-BE49-F238E27FC236}">
                  <a16:creationId xmlns:a16="http://schemas.microsoft.com/office/drawing/2014/main" id="{F53D6C4A-A574-0A1E-F6D2-1A8EA4BDAC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030"/>
              <a:ext cx="14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ectangle 3">
            <a:extLst>
              <a:ext uri="{FF2B5EF4-FFF2-40B4-BE49-F238E27FC236}">
                <a16:creationId xmlns:a16="http://schemas.microsoft.com/office/drawing/2014/main" id="{909B8D9D-4484-BDD5-AD4F-DB9CA936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>
              <a:buClr>
                <a:schemeClr val="tx1"/>
              </a:buClr>
            </a:pPr>
            <a:r>
              <a:rPr lang="en-US" altLang="en-US" b="0" kern="0" dirty="0">
                <a:solidFill>
                  <a:srgbClr val="006600"/>
                </a:solidFill>
              </a:rPr>
              <a:t>We’ll devote much more attention to this later.</a:t>
            </a:r>
          </a:p>
        </p:txBody>
      </p:sp>
    </p:spTree>
    <p:extLst>
      <p:ext uri="{BB962C8B-B14F-4D97-AF65-F5344CB8AC3E}">
        <p14:creationId xmlns:p14="http://schemas.microsoft.com/office/powerpoint/2010/main" val="15957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  <p:bldP spid="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B4E7D2E-3490-649C-B9BB-FB955EE4F9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Weight and Weightlessness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5B98168-F936-D647-4F82-450720ED505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/>
              <a:t>Mass and gravity</a:t>
            </a:r>
          </a:p>
        </p:txBody>
      </p:sp>
      <p:sp>
        <p:nvSpPr>
          <p:cNvPr id="37892" name="Text Box 5">
            <a:extLst>
              <a:ext uri="{FF2B5EF4-FFF2-40B4-BE49-F238E27FC236}">
                <a16:creationId xmlns:a16="http://schemas.microsoft.com/office/drawing/2014/main" id="{B477903C-74A0-B34E-5F08-4564C9B76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 4.4</a:t>
            </a:r>
          </a:p>
        </p:txBody>
      </p:sp>
    </p:spTree>
    <p:extLst>
      <p:ext uri="{BB962C8B-B14F-4D97-AF65-F5344CB8AC3E}">
        <p14:creationId xmlns:p14="http://schemas.microsoft.com/office/powerpoint/2010/main" val="3209574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76">
      <a:dk1>
        <a:srgbClr val="003366"/>
      </a:dk1>
      <a:lt1>
        <a:srgbClr val="FFFFFF"/>
      </a:lt1>
      <a:dk2>
        <a:srgbClr val="6600CC"/>
      </a:dk2>
      <a:lt2>
        <a:srgbClr val="808080"/>
      </a:lt2>
      <a:accent1>
        <a:srgbClr val="942092"/>
      </a:accent1>
      <a:accent2>
        <a:srgbClr val="0000FF"/>
      </a:accent2>
      <a:accent3>
        <a:srgbClr val="009900"/>
      </a:accent3>
      <a:accent4>
        <a:srgbClr val="CC3300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2953</TotalTime>
  <Words>987</Words>
  <Application>Microsoft Office PowerPoint</Application>
  <PresentationFormat>On-screen Show (4:3)</PresentationFormat>
  <Paragraphs>169</Paragraphs>
  <Slides>32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ＭＳ Ｐゴシック</vt:lpstr>
      <vt:lpstr>Arial</vt:lpstr>
      <vt:lpstr>Symbol</vt:lpstr>
      <vt:lpstr>Times</vt:lpstr>
      <vt:lpstr>Default Design</vt:lpstr>
      <vt:lpstr>Newton’s Second Law</vt:lpstr>
      <vt:lpstr>Experience Tells Us</vt:lpstr>
      <vt:lpstr>Newton’s Second Law</vt:lpstr>
      <vt:lpstr>Quantify Force</vt:lpstr>
      <vt:lpstr>Group Work</vt:lpstr>
      <vt:lpstr>We Have Learned</vt:lpstr>
      <vt:lpstr>Group Work</vt:lpstr>
      <vt:lpstr>Newton’s Third Law</vt:lpstr>
      <vt:lpstr>Weight and Weightlessness</vt:lpstr>
      <vt:lpstr>What’s the point?</vt:lpstr>
      <vt:lpstr>Question</vt:lpstr>
      <vt:lpstr>A Physics Haiku</vt:lpstr>
      <vt:lpstr>Free Body Diagrams</vt:lpstr>
      <vt:lpstr>Question</vt:lpstr>
      <vt:lpstr>Combining Forces</vt:lpstr>
      <vt:lpstr>Anvil</vt:lpstr>
      <vt:lpstr>Question</vt:lpstr>
      <vt:lpstr>Forces</vt:lpstr>
      <vt:lpstr>Weight</vt:lpstr>
      <vt:lpstr>Dynamics</vt:lpstr>
      <vt:lpstr>Problem 4.1001</vt:lpstr>
      <vt:lpstr>Example Problem</vt:lpstr>
      <vt:lpstr>Friction and Traction</vt:lpstr>
      <vt:lpstr>Friction</vt:lpstr>
      <vt:lpstr>Friction</vt:lpstr>
      <vt:lpstr>Friction</vt:lpstr>
      <vt:lpstr>Friction</vt:lpstr>
      <vt:lpstr>Static and Kinetic Friction</vt:lpstr>
      <vt:lpstr>Kinetic friction group work</vt:lpstr>
      <vt:lpstr>Question</vt:lpstr>
      <vt:lpstr>Group Work</vt:lpstr>
      <vt:lpstr>Challenge problem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Statics and dynamics</dc:title>
  <dc:subject/>
  <dc:creator>Rich Barrans</dc:creator>
  <cp:keywords/>
  <dc:description/>
  <cp:lastModifiedBy>Richard Barrans</cp:lastModifiedBy>
  <cp:revision>225</cp:revision>
  <cp:lastPrinted>2025-02-10T19:48:46Z</cp:lastPrinted>
  <dcterms:created xsi:type="dcterms:W3CDTF">2003-08-04T19:23:16Z</dcterms:created>
  <dcterms:modified xsi:type="dcterms:W3CDTF">2025-02-10T19:56:25Z</dcterms:modified>
  <cp:category/>
</cp:coreProperties>
</file>