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514" r:id="rId2"/>
    <p:sldId id="504" r:id="rId3"/>
    <p:sldId id="516" r:id="rId4"/>
    <p:sldId id="521" r:id="rId5"/>
    <p:sldId id="522" r:id="rId6"/>
    <p:sldId id="523" r:id="rId7"/>
    <p:sldId id="525" r:id="rId8"/>
    <p:sldId id="508" r:id="rId9"/>
    <p:sldId id="517" r:id="rId10"/>
    <p:sldId id="519" r:id="rId11"/>
    <p:sldId id="518" r:id="rId12"/>
  </p:sldIdLst>
  <p:sldSz cx="9144000" cy="6858000" type="screen4x3"/>
  <p:notesSz cx="9236075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9">
          <p15:clr>
            <a:srgbClr val="A4A3A4"/>
          </p15:clr>
        </p15:guide>
        <p15:guide id="2" pos="29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093" autoAdjust="0"/>
    <p:restoredTop sz="94665" autoAdjust="0"/>
  </p:normalViewPr>
  <p:slideViewPr>
    <p:cSldViewPr>
      <p:cViewPr varScale="1">
        <p:scale>
          <a:sx n="55" d="100"/>
          <a:sy n="55" d="100"/>
        </p:scale>
        <p:origin x="306" y="60"/>
      </p:cViewPr>
      <p:guideLst>
        <p:guide orient="horz" pos="211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2706"/>
    </p:cViewPr>
  </p:sorterViewPr>
  <p:notesViewPr>
    <p:cSldViewPr>
      <p:cViewPr varScale="1">
        <p:scale>
          <a:sx n="54" d="100"/>
          <a:sy n="54" d="100"/>
        </p:scale>
        <p:origin x="1242" y="90"/>
      </p:cViewPr>
      <p:guideLst>
        <p:guide orient="horz" pos="2209"/>
        <p:guide pos="291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>
            <a:extLst>
              <a:ext uri="{FF2B5EF4-FFF2-40B4-BE49-F238E27FC236}">
                <a16:creationId xmlns:a16="http://schemas.microsoft.com/office/drawing/2014/main" id="{6F1E6377-9212-ADB1-570F-784580B579C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58762"/>
            <a:ext cx="40036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P1210 L12 Banked turns</a:t>
            </a:r>
          </a:p>
        </p:txBody>
      </p:sp>
      <p:sp>
        <p:nvSpPr>
          <p:cNvPr id="210947" name="Rectangle 3">
            <a:extLst>
              <a:ext uri="{FF2B5EF4-FFF2-40B4-BE49-F238E27FC236}">
                <a16:creationId xmlns:a16="http://schemas.microsoft.com/office/drawing/2014/main" id="{A04C5C56-65FC-361E-3A60-03054044724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0813" y="0"/>
            <a:ext cx="40036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0948" name="Rectangle 4">
            <a:extLst>
              <a:ext uri="{FF2B5EF4-FFF2-40B4-BE49-F238E27FC236}">
                <a16:creationId xmlns:a16="http://schemas.microsoft.com/office/drawing/2014/main" id="{88131148-085E-F8C3-4700-4706903C42D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7975"/>
            <a:ext cx="40036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0949" name="Rectangle 5">
            <a:extLst>
              <a:ext uri="{FF2B5EF4-FFF2-40B4-BE49-F238E27FC236}">
                <a16:creationId xmlns:a16="http://schemas.microsoft.com/office/drawing/2014/main" id="{31B9E7F3-8D51-DFF1-8C80-BB2EA491F35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0813" y="6657975"/>
            <a:ext cx="40036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fld id="{1DE5A177-8D45-4FFD-B9D3-CAD3A86E7C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287C7C35-3130-2D80-3DE8-DCBA5E5E04C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36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P1210 L11 Banked turns</a:t>
            </a:r>
          </a:p>
        </p:txBody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BDE89699-E7D3-6618-8617-969AA7FC398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232400" y="0"/>
            <a:ext cx="40036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E5EC6BB-92A6-D115-DC09-59DBE2E0372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67025" y="525463"/>
            <a:ext cx="3503613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41" name="Rectangle 5">
            <a:extLst>
              <a:ext uri="{FF2B5EF4-FFF2-40B4-BE49-F238E27FC236}">
                <a16:creationId xmlns:a16="http://schemas.microsoft.com/office/drawing/2014/main" id="{25B3D4BA-E8C1-7C6F-9E9C-827B3C17F86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1900" y="3328988"/>
            <a:ext cx="6772275" cy="315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6742" name="Rectangle 6">
            <a:extLst>
              <a:ext uri="{FF2B5EF4-FFF2-40B4-BE49-F238E27FC236}">
                <a16:creationId xmlns:a16="http://schemas.microsoft.com/office/drawing/2014/main" id="{70DFD9EA-38AF-D035-4D98-08A6352FD29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9563"/>
            <a:ext cx="400367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6743" name="Rectangle 7">
            <a:extLst>
              <a:ext uri="{FF2B5EF4-FFF2-40B4-BE49-F238E27FC236}">
                <a16:creationId xmlns:a16="http://schemas.microsoft.com/office/drawing/2014/main" id="{C9D8679C-2C23-3E65-82A6-E549465DEF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2400" y="6659563"/>
            <a:ext cx="400367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fld id="{0956A9F4-9A38-44FD-B02F-12403EFD96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A79EAD4-02B9-5825-89C0-294A6E82AD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0D20061-09E1-B1C0-6A02-65B270F2C0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7E70D-553E-F6E3-9C09-85F394B8AC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8458D-AE60-43E8-A970-27F8713DFE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2306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45C9009-555D-67CD-AAEB-93F5FC755D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8CFB4B3-85E0-1FE8-9991-EE3B9ABF6E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812399-3C95-9D15-162C-01498A8CD0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90F9E-7F01-48FA-A05C-957FD65486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9311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FEA4B4-5C23-A0E6-B91C-B0DD8B67E0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B2E5858-72D1-7C4F-32E6-0E425247B7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D4F5127-1135-C8FC-4815-ED8028290D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E7D8D-13F4-4D09-A22F-35ADFCF52F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5127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CFCDB8A-E6DC-3E27-2A17-BF49F3973D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78B621-D016-0381-F522-2859B81CCD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F201408-C61C-A66F-8FE5-7EC3C1E877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B0B8C-AC97-49D5-A680-FB07F68CE5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6785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FE38454-4D14-ACC4-F0EA-740083C3E0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BB0CF5D-683D-BBE9-9A86-137861DEDD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2DFF407-B1FA-1116-F7A0-C75D8DD075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7DF16-D8C4-44DB-AE60-9DC59B744D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2805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9C3FA83-3245-BACD-C347-18162F6FBB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9CE818-E712-0F2D-6E17-F7F00443FB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7B5473-E1F1-792E-A431-7EB842EDDA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033AA-DE61-4FC6-BD21-CAE49029BB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695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64457B9-540B-1984-E582-53D41257FA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AF45244-41CE-F8A7-4DFC-D344D49A88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738791D-D8B6-7BCC-916E-2E52F3F0F2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5988C-884B-4214-AA67-2D32EB22F8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7244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0A0A94A-F47B-E510-265B-02AE984F32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A5EFEDA-4099-0B2D-AF6D-86EFAF8132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3EF2E96-6F7C-A724-B68D-065F0E4F91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68AC6-02D8-4094-953C-E222D4CEC7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071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7FDC5A5-F272-455F-FE05-33D337A04C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6B8DB51-CB9F-4B34-BB3E-1E2D8D1111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9EB8B6A-9907-2834-6B7D-80701FE5CA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5E9AD-E659-4D60-9688-5C43CAF590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2853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524C8D-D57B-13BB-03BF-0718C3D75F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AA7508-3110-F62E-C410-EE8B4E596A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FB5133-5AD6-0769-5190-0BD3C4F4AD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513B0-0BBD-456D-B3CC-DA91573537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5910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C082260-7A0B-FE61-F5DD-CD00F3BA0F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6D46D60-B8D7-9050-2E73-368C764015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0BB86BE-0955-ADFC-46AB-5B8AED102C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CC8AFC-0FFB-4747-81C8-A1D066D3BE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2819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5CE3D"/>
            </a:gs>
            <a:gs pos="100000">
              <a:srgbClr val="E88018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B470DCD-C1C8-8B17-34D7-DD4E19CB99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2DA600D-A8ED-FF11-F9AD-35CC4B4779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0289FEF-812F-4104-152F-1BC1F3094F1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97E2BC4-8F22-949B-D945-753ADABBFE5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650CB96-B3A7-373E-3C2D-FA347D4E9B8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/>
            </a:lvl1pPr>
          </a:lstStyle>
          <a:p>
            <a:pPr>
              <a:defRPr/>
            </a:pPr>
            <a:fld id="{9DE92675-CC6C-43A9-9C5F-44E49DB887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3366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3366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66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3366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67801DC8-4319-A6CC-2517-42126C5088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Circular Motion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1B32AA5E-151C-3602-C208-82BB2B26B1F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How to provide a centripetal force</a:t>
            </a: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84AB17AC-C1C7-9AC0-EC95-81B7ECAD9E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334000"/>
            <a:ext cx="1600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b="0"/>
              <a:t>§ 5.4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B567E28F-9B0A-2811-8FA7-C627797781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Problem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CB2779FE-9F7D-E694-ED3E-EB2E4A8AD9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1295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Find the bank angle </a:t>
            </a:r>
            <a:r>
              <a:rPr lang="en-US" altLang="en-US" i="1" dirty="0">
                <a:solidFill>
                  <a:schemeClr val="accent2"/>
                </a:solidFill>
                <a:latin typeface="Symbol" panose="05050102010706020507" pitchFamily="18" charset="2"/>
                <a:ea typeface="ＭＳ Ｐゴシック" panose="020B0600070205080204" pitchFamily="34" charset="-128"/>
              </a:rPr>
              <a:t>b</a:t>
            </a:r>
            <a:r>
              <a:rPr lang="en-US" altLang="en-US" dirty="0">
                <a:ea typeface="ＭＳ Ｐゴシック" panose="020B0600070205080204" pitchFamily="34" charset="-128"/>
              </a:rPr>
              <a:t> given speed </a:t>
            </a:r>
            <a:r>
              <a:rPr lang="en-US" altLang="en-US" i="1" dirty="0">
                <a:solidFill>
                  <a:schemeClr val="tx2"/>
                </a:solidFill>
                <a:ea typeface="ＭＳ Ｐゴシック" panose="020B0600070205080204" pitchFamily="34" charset="-128"/>
              </a:rPr>
              <a:t>v</a:t>
            </a:r>
            <a:r>
              <a:rPr lang="en-US" altLang="en-US" dirty="0">
                <a:ea typeface="ＭＳ Ｐゴシック" panose="020B0600070205080204" pitchFamily="34" charset="-128"/>
              </a:rPr>
              <a:t> and radius </a:t>
            </a:r>
            <a:r>
              <a:rPr lang="en-US" altLang="en-US" i="1" dirty="0">
                <a:solidFill>
                  <a:schemeClr val="tx2"/>
                </a:solidFill>
                <a:ea typeface="ＭＳ Ｐゴシック" panose="020B0600070205080204" pitchFamily="34" charset="-128"/>
              </a:rPr>
              <a:t>r</a:t>
            </a:r>
            <a:r>
              <a:rPr lang="en-US" altLang="en-US" dirty="0">
                <a:solidFill>
                  <a:schemeClr val="tx1"/>
                </a:solidFill>
                <a:ea typeface="ＭＳ Ｐゴシック" panose="020B0600070205080204" pitchFamily="34" charset="-128"/>
              </a:rPr>
              <a:t> to allow </a:t>
            </a:r>
            <a:r>
              <a:rPr lang="en-US" altLang="en-US" i="1" dirty="0">
                <a:solidFill>
                  <a:schemeClr val="tx1"/>
                </a:solidFill>
                <a:ea typeface="ＭＳ Ｐゴシック" panose="020B0600070205080204" pitchFamily="34" charset="-128"/>
              </a:rPr>
              <a:t>f</a:t>
            </a:r>
            <a:r>
              <a:rPr lang="en-US" altLang="en-US" dirty="0">
                <a:solidFill>
                  <a:schemeClr val="tx1"/>
                </a:solidFill>
                <a:ea typeface="ＭＳ Ｐゴシック" panose="020B0600070205080204" pitchFamily="34" charset="-128"/>
              </a:rPr>
              <a:t> = 0.</a:t>
            </a:r>
            <a:endParaRPr lang="en-US" altLang="en-US" i="1" dirty="0">
              <a:solidFill>
                <a:schemeClr val="tx2"/>
              </a:solidFill>
              <a:ea typeface="ＭＳ Ｐゴシック" panose="020B0600070205080204" pitchFamily="34" charset="-128"/>
            </a:endParaRPr>
          </a:p>
        </p:txBody>
      </p:sp>
      <p:grpSp>
        <p:nvGrpSpPr>
          <p:cNvPr id="33796" name="Group 4">
            <a:extLst>
              <a:ext uri="{FF2B5EF4-FFF2-40B4-BE49-F238E27FC236}">
                <a16:creationId xmlns:a16="http://schemas.microsoft.com/office/drawing/2014/main" id="{251ADB64-A9BF-B50C-D05A-D32584A6BF7B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4572000"/>
            <a:ext cx="3200400" cy="900113"/>
            <a:chOff x="2160" y="2880"/>
            <a:chExt cx="2016" cy="567"/>
          </a:xfrm>
        </p:grpSpPr>
        <p:sp>
          <p:nvSpPr>
            <p:cNvPr id="33802" name="AutoShape 5">
              <a:extLst>
                <a:ext uri="{FF2B5EF4-FFF2-40B4-BE49-F238E27FC236}">
                  <a16:creationId xmlns:a16="http://schemas.microsoft.com/office/drawing/2014/main" id="{6D4031F2-2DF0-2BAE-48F3-738026A78C1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160" y="2880"/>
              <a:ext cx="2016" cy="528"/>
            </a:xfrm>
            <a:prstGeom prst="rtTriangl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33803" name="Text Box 6">
              <a:extLst>
                <a:ext uri="{FF2B5EF4-FFF2-40B4-BE49-F238E27FC236}">
                  <a16:creationId xmlns:a16="http://schemas.microsoft.com/office/drawing/2014/main" id="{225A5D65-856A-5A7D-4FB1-10DB22C038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3" y="3216"/>
              <a:ext cx="19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0" i="1">
                  <a:solidFill>
                    <a:schemeClr val="tx1"/>
                  </a:solidFill>
                  <a:latin typeface="Symbol" panose="05050102010706020507" pitchFamily="18" charset="2"/>
                </a:rPr>
                <a:t>b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Group 7">
            <a:extLst>
              <a:ext uri="{FF2B5EF4-FFF2-40B4-BE49-F238E27FC236}">
                <a16:creationId xmlns:a16="http://schemas.microsoft.com/office/drawing/2014/main" id="{B0CB7D51-10EE-9397-930F-A79A00453C9F}"/>
              </a:ext>
            </a:extLst>
          </p:cNvPr>
          <p:cNvGrpSpPr>
            <a:grpSpLocks/>
          </p:cNvGrpSpPr>
          <p:nvPr/>
        </p:nvGrpSpPr>
        <p:grpSpPr bwMode="auto">
          <a:xfrm>
            <a:off x="4768850" y="4422775"/>
            <a:ext cx="762000" cy="523875"/>
            <a:chOff x="3004" y="2786"/>
            <a:chExt cx="480" cy="330"/>
          </a:xfrm>
        </p:grpSpPr>
        <p:sp>
          <p:nvSpPr>
            <p:cNvPr id="33798" name="Rectangle 8">
              <a:extLst>
                <a:ext uri="{FF2B5EF4-FFF2-40B4-BE49-F238E27FC236}">
                  <a16:creationId xmlns:a16="http://schemas.microsoft.com/office/drawing/2014/main" id="{2AE1C275-3B1D-6993-B3BB-89F47054A5B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933197">
              <a:off x="3004" y="2786"/>
              <a:ext cx="480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grpSp>
          <p:nvGrpSpPr>
            <p:cNvPr id="33799" name="Group 9">
              <a:extLst>
                <a:ext uri="{FF2B5EF4-FFF2-40B4-BE49-F238E27FC236}">
                  <a16:creationId xmlns:a16="http://schemas.microsoft.com/office/drawing/2014/main" id="{4EA6326A-D5D5-75E4-E8B2-9917385AFC56}"/>
                </a:ext>
              </a:extLst>
            </p:cNvPr>
            <p:cNvGrpSpPr>
              <a:grpSpLocks/>
            </p:cNvGrpSpPr>
            <p:nvPr/>
          </p:nvGrpSpPr>
          <p:grpSpPr bwMode="auto">
            <a:xfrm rot="-933197">
              <a:off x="3097" y="2972"/>
              <a:ext cx="384" cy="144"/>
              <a:chOff x="1296" y="2448"/>
              <a:chExt cx="384" cy="144"/>
            </a:xfrm>
          </p:grpSpPr>
          <p:sp>
            <p:nvSpPr>
              <p:cNvPr id="33800" name="Rectangle 10">
                <a:extLst>
                  <a:ext uri="{FF2B5EF4-FFF2-40B4-BE49-F238E27FC236}">
                    <a16:creationId xmlns:a16="http://schemas.microsoft.com/office/drawing/2014/main" id="{7E4F3F05-58B6-2A77-F6D4-707BEF7221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2448"/>
                <a:ext cx="48" cy="14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3801" name="Rectangle 11">
                <a:extLst>
                  <a:ext uri="{FF2B5EF4-FFF2-40B4-BE49-F238E27FC236}">
                    <a16:creationId xmlns:a16="http://schemas.microsoft.com/office/drawing/2014/main" id="{8D785180-BB59-42E9-C12E-017DABADB9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2448"/>
                <a:ext cx="48" cy="14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836F0ABF-9C05-B8A4-A65A-1918CA00C8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Banked Curves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08366353-EF23-DEDB-A42D-898CBFC1C8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2192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Normal force provides inward component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Also counteracts gravity</a:t>
            </a:r>
          </a:p>
        </p:txBody>
      </p:sp>
      <p:grpSp>
        <p:nvGrpSpPr>
          <p:cNvPr id="34820" name="Group 4">
            <a:extLst>
              <a:ext uri="{FF2B5EF4-FFF2-40B4-BE49-F238E27FC236}">
                <a16:creationId xmlns:a16="http://schemas.microsoft.com/office/drawing/2014/main" id="{4F3B0773-DC61-7872-2AF5-6B5495F11103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4800600"/>
            <a:ext cx="3200400" cy="900113"/>
            <a:chOff x="2160" y="2880"/>
            <a:chExt cx="2016" cy="567"/>
          </a:xfrm>
        </p:grpSpPr>
        <p:sp>
          <p:nvSpPr>
            <p:cNvPr id="34840" name="AutoShape 5">
              <a:extLst>
                <a:ext uri="{FF2B5EF4-FFF2-40B4-BE49-F238E27FC236}">
                  <a16:creationId xmlns:a16="http://schemas.microsoft.com/office/drawing/2014/main" id="{D28165F8-2543-9FDB-6935-6E9F8798F18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160" y="2880"/>
              <a:ext cx="2016" cy="528"/>
            </a:xfrm>
            <a:prstGeom prst="rtTriangl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34841" name="Text Box 6">
              <a:extLst>
                <a:ext uri="{FF2B5EF4-FFF2-40B4-BE49-F238E27FC236}">
                  <a16:creationId xmlns:a16="http://schemas.microsoft.com/office/drawing/2014/main" id="{15289006-A187-AC77-27FC-85373E8672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3" y="3216"/>
              <a:ext cx="19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0" i="1">
                  <a:solidFill>
                    <a:schemeClr val="tx1"/>
                  </a:solidFill>
                  <a:latin typeface="Symbol" panose="05050102010706020507" pitchFamily="18" charset="2"/>
                </a:rPr>
                <a:t>b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Group 7">
            <a:extLst>
              <a:ext uri="{FF2B5EF4-FFF2-40B4-BE49-F238E27FC236}">
                <a16:creationId xmlns:a16="http://schemas.microsoft.com/office/drawing/2014/main" id="{5C451872-2281-E67E-45B1-DE137DE453D4}"/>
              </a:ext>
            </a:extLst>
          </p:cNvPr>
          <p:cNvGrpSpPr>
            <a:grpSpLocks/>
          </p:cNvGrpSpPr>
          <p:nvPr/>
        </p:nvGrpSpPr>
        <p:grpSpPr bwMode="auto">
          <a:xfrm>
            <a:off x="4768850" y="4648200"/>
            <a:ext cx="762000" cy="523875"/>
            <a:chOff x="3004" y="2786"/>
            <a:chExt cx="480" cy="330"/>
          </a:xfrm>
        </p:grpSpPr>
        <p:sp>
          <p:nvSpPr>
            <p:cNvPr id="34836" name="Rectangle 8">
              <a:extLst>
                <a:ext uri="{FF2B5EF4-FFF2-40B4-BE49-F238E27FC236}">
                  <a16:creationId xmlns:a16="http://schemas.microsoft.com/office/drawing/2014/main" id="{C6807DC6-61AE-A534-4685-6C99B907CB9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933197">
              <a:off x="3004" y="2786"/>
              <a:ext cx="480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grpSp>
          <p:nvGrpSpPr>
            <p:cNvPr id="34837" name="Group 9">
              <a:extLst>
                <a:ext uri="{FF2B5EF4-FFF2-40B4-BE49-F238E27FC236}">
                  <a16:creationId xmlns:a16="http://schemas.microsoft.com/office/drawing/2014/main" id="{420CC880-FAE9-E6F7-1BE6-0F355D0D2DC3}"/>
                </a:ext>
              </a:extLst>
            </p:cNvPr>
            <p:cNvGrpSpPr>
              <a:grpSpLocks/>
            </p:cNvGrpSpPr>
            <p:nvPr/>
          </p:nvGrpSpPr>
          <p:grpSpPr bwMode="auto">
            <a:xfrm rot="-933197">
              <a:off x="3097" y="2972"/>
              <a:ext cx="384" cy="144"/>
              <a:chOff x="1296" y="2448"/>
              <a:chExt cx="384" cy="144"/>
            </a:xfrm>
          </p:grpSpPr>
          <p:sp>
            <p:nvSpPr>
              <p:cNvPr id="34838" name="Rectangle 10">
                <a:extLst>
                  <a:ext uri="{FF2B5EF4-FFF2-40B4-BE49-F238E27FC236}">
                    <a16:creationId xmlns:a16="http://schemas.microsoft.com/office/drawing/2014/main" id="{CA7495E5-153C-D203-8CC8-7DD4F9D979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2448"/>
                <a:ext cx="48" cy="14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4839" name="Rectangle 11">
                <a:extLst>
                  <a:ext uri="{FF2B5EF4-FFF2-40B4-BE49-F238E27FC236}">
                    <a16:creationId xmlns:a16="http://schemas.microsoft.com/office/drawing/2014/main" id="{A166A9D0-1702-A7FA-F249-6E8FB4EC8B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2448"/>
                <a:ext cx="48" cy="14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70668" name="Line 12">
            <a:extLst>
              <a:ext uri="{FF2B5EF4-FFF2-40B4-BE49-F238E27FC236}">
                <a16:creationId xmlns:a16="http://schemas.microsoft.com/office/drawing/2014/main" id="{50EFC56C-6FBB-D4F8-CAD2-0145A8A6325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81600" y="3200400"/>
            <a:ext cx="0" cy="1600200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69" name="Line 13">
            <a:extLst>
              <a:ext uri="{FF2B5EF4-FFF2-40B4-BE49-F238E27FC236}">
                <a16:creationId xmlns:a16="http://schemas.microsoft.com/office/drawing/2014/main" id="{D05E5DB3-DAC5-EFD5-765F-601338942E0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18050" y="3200400"/>
            <a:ext cx="463550" cy="0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70" name="Line 14">
            <a:extLst>
              <a:ext uri="{FF2B5EF4-FFF2-40B4-BE49-F238E27FC236}">
                <a16:creationId xmlns:a16="http://schemas.microsoft.com/office/drawing/2014/main" id="{E0BEA6C0-14E2-4A2D-4391-EA3BE8542A3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24400" y="3200400"/>
            <a:ext cx="45720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15">
            <a:extLst>
              <a:ext uri="{FF2B5EF4-FFF2-40B4-BE49-F238E27FC236}">
                <a16:creationId xmlns:a16="http://schemas.microsoft.com/office/drawing/2014/main" id="{A3CC50EF-F645-6B66-A0DC-596E988D809A}"/>
              </a:ext>
            </a:extLst>
          </p:cNvPr>
          <p:cNvGrpSpPr>
            <a:grpSpLocks/>
          </p:cNvGrpSpPr>
          <p:nvPr/>
        </p:nvGrpSpPr>
        <p:grpSpPr bwMode="auto">
          <a:xfrm>
            <a:off x="5181600" y="4786313"/>
            <a:ext cx="1008063" cy="1600200"/>
            <a:chOff x="3264" y="2880"/>
            <a:chExt cx="635" cy="1008"/>
          </a:xfrm>
        </p:grpSpPr>
        <p:sp>
          <p:nvSpPr>
            <p:cNvPr id="34834" name="Line 16">
              <a:extLst>
                <a:ext uri="{FF2B5EF4-FFF2-40B4-BE49-F238E27FC236}">
                  <a16:creationId xmlns:a16="http://schemas.microsoft.com/office/drawing/2014/main" id="{EC8FB14D-7A80-934C-E9F8-3E3A678AA3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4" y="2880"/>
              <a:ext cx="0" cy="10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5" name="Text Box 17">
              <a:extLst>
                <a:ext uri="{FF2B5EF4-FFF2-40B4-BE49-F238E27FC236}">
                  <a16:creationId xmlns:a16="http://schemas.microsoft.com/office/drawing/2014/main" id="{31DA9A4A-07F2-393F-29A4-671D32A97B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4" y="3415"/>
              <a:ext cx="63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0" i="1" dirty="0">
                  <a:solidFill>
                    <a:schemeClr val="tx1"/>
                  </a:solidFill>
                </a:rPr>
                <a:t>w = mg</a:t>
              </a:r>
              <a:endParaRPr lang="en-US" alt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70674" name="Text Box 18">
            <a:extLst>
              <a:ext uri="{FF2B5EF4-FFF2-40B4-BE49-F238E27FC236}">
                <a16:creationId xmlns:a16="http://schemas.microsoft.com/office/drawing/2014/main" id="{19E63575-198B-514D-B39E-87E56C6F37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6838" y="3810000"/>
            <a:ext cx="9191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i="1">
                <a:solidFill>
                  <a:srgbClr val="000000"/>
                </a:solidFill>
              </a:rPr>
              <a:t>n</a:t>
            </a:r>
            <a:r>
              <a:rPr lang="en-US" altLang="en-US" sz="1800" b="0">
                <a:solidFill>
                  <a:srgbClr val="000000"/>
                </a:solidFill>
              </a:rPr>
              <a:t> cos </a:t>
            </a:r>
            <a:r>
              <a:rPr lang="en-US" altLang="en-US" sz="1800" b="0" i="1">
                <a:solidFill>
                  <a:srgbClr val="000000"/>
                </a:solidFill>
                <a:latin typeface="Symbol" panose="05050102010706020507" pitchFamily="18" charset="2"/>
              </a:rPr>
              <a:t>b</a:t>
            </a:r>
            <a:endParaRPr lang="en-US" altLang="en-US" sz="1800" b="0">
              <a:solidFill>
                <a:srgbClr val="000000"/>
              </a:solidFill>
            </a:endParaRPr>
          </a:p>
        </p:txBody>
      </p:sp>
      <p:sp>
        <p:nvSpPr>
          <p:cNvPr id="70675" name="Text Box 19">
            <a:extLst>
              <a:ext uri="{FF2B5EF4-FFF2-40B4-BE49-F238E27FC236}">
                <a16:creationId xmlns:a16="http://schemas.microsoft.com/office/drawing/2014/main" id="{48DCA513-C2CD-5D1A-D7AF-82E98D6F1E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2895600"/>
            <a:ext cx="8556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i="1">
                <a:solidFill>
                  <a:srgbClr val="000000"/>
                </a:solidFill>
              </a:rPr>
              <a:t>n</a:t>
            </a:r>
            <a:r>
              <a:rPr lang="en-US" altLang="en-US" sz="1800" b="0">
                <a:solidFill>
                  <a:srgbClr val="000000"/>
                </a:solidFill>
              </a:rPr>
              <a:t> sin </a:t>
            </a:r>
            <a:r>
              <a:rPr lang="en-US" altLang="en-US" sz="1800" b="0" i="1">
                <a:solidFill>
                  <a:srgbClr val="000000"/>
                </a:solidFill>
                <a:latin typeface="Symbol" panose="05050102010706020507" pitchFamily="18" charset="2"/>
              </a:rPr>
              <a:t>b</a:t>
            </a:r>
            <a:endParaRPr lang="en-US" altLang="en-US" sz="1800" b="0">
              <a:solidFill>
                <a:srgbClr val="000000"/>
              </a:solidFill>
            </a:endParaRPr>
          </a:p>
        </p:txBody>
      </p:sp>
      <p:sp>
        <p:nvSpPr>
          <p:cNvPr id="70676" name="Text Box 20">
            <a:extLst>
              <a:ext uri="{FF2B5EF4-FFF2-40B4-BE49-F238E27FC236}">
                <a16:creationId xmlns:a16="http://schemas.microsoft.com/office/drawing/2014/main" id="{AD9C1CF3-E663-EA0F-54C4-89697411F9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3788" y="3760788"/>
            <a:ext cx="3095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i="1">
                <a:solidFill>
                  <a:schemeClr val="tx1"/>
                </a:solidFill>
                <a:latin typeface="Symbol" panose="05050102010706020507" pitchFamily="18" charset="2"/>
              </a:rPr>
              <a:t>b</a:t>
            </a: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70677" name="Text Box 21">
            <a:extLst>
              <a:ext uri="{FF2B5EF4-FFF2-40B4-BE49-F238E27FC236}">
                <a16:creationId xmlns:a16="http://schemas.microsoft.com/office/drawing/2014/main" id="{8CD1227D-CF2D-73BC-7CE5-F7BAEBC2B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3797300"/>
            <a:ext cx="698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i="1">
                <a:solidFill>
                  <a:srgbClr val="000000"/>
                </a:solidFill>
              </a:rPr>
              <a:t>= </a:t>
            </a:r>
            <a:r>
              <a:rPr lang="en-US" altLang="en-US" sz="1800" b="0" i="1">
                <a:solidFill>
                  <a:schemeClr val="accent2"/>
                </a:solidFill>
              </a:rPr>
              <a:t>mg</a:t>
            </a:r>
            <a:endParaRPr lang="en-US" altLang="en-US" sz="1800" b="0" i="1">
              <a:solidFill>
                <a:srgbClr val="000000"/>
              </a:solidFill>
            </a:endParaRPr>
          </a:p>
        </p:txBody>
      </p:sp>
      <p:sp>
        <p:nvSpPr>
          <p:cNvPr id="70678" name="Text Box 22">
            <a:extLst>
              <a:ext uri="{FF2B5EF4-FFF2-40B4-BE49-F238E27FC236}">
                <a16:creationId xmlns:a16="http://schemas.microsoft.com/office/drawing/2014/main" id="{EB099F76-6578-9E40-E485-C4D8E7482E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5463" y="2895600"/>
            <a:ext cx="9096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i="1">
                <a:solidFill>
                  <a:srgbClr val="000000"/>
                </a:solidFill>
              </a:rPr>
              <a:t>= </a:t>
            </a:r>
            <a:r>
              <a:rPr lang="en-US" altLang="en-US" sz="1800" b="0" i="1">
                <a:solidFill>
                  <a:schemeClr val="accent2"/>
                </a:solidFill>
              </a:rPr>
              <a:t>mv</a:t>
            </a:r>
            <a:r>
              <a:rPr lang="en-US" altLang="en-US" sz="1800" b="0" baseline="30000">
                <a:solidFill>
                  <a:schemeClr val="accent2"/>
                </a:solidFill>
              </a:rPr>
              <a:t>2</a:t>
            </a:r>
            <a:r>
              <a:rPr lang="en-US" altLang="en-US" sz="1800" b="0" i="1">
                <a:solidFill>
                  <a:schemeClr val="accent2"/>
                </a:solidFill>
              </a:rPr>
              <a:t>/r</a:t>
            </a:r>
            <a:endParaRPr lang="en-US" altLang="en-US" sz="1800" b="0" i="1">
              <a:solidFill>
                <a:srgbClr val="000000"/>
              </a:solidFill>
            </a:endParaRPr>
          </a:p>
        </p:txBody>
      </p:sp>
      <p:grpSp>
        <p:nvGrpSpPr>
          <p:cNvPr id="6" name="Group 23">
            <a:extLst>
              <a:ext uri="{FF2B5EF4-FFF2-40B4-BE49-F238E27FC236}">
                <a16:creationId xmlns:a16="http://schemas.microsoft.com/office/drawing/2014/main" id="{B47FEF5F-1545-3F13-E94F-D630568A473E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3975100"/>
            <a:ext cx="354013" cy="457200"/>
            <a:chOff x="2928" y="2360"/>
            <a:chExt cx="223" cy="288"/>
          </a:xfrm>
        </p:grpSpPr>
        <p:sp>
          <p:nvSpPr>
            <p:cNvPr id="34832" name="Text Box 24">
              <a:extLst>
                <a:ext uri="{FF2B5EF4-FFF2-40B4-BE49-F238E27FC236}">
                  <a16:creationId xmlns:a16="http://schemas.microsoft.com/office/drawing/2014/main" id="{E03E0C00-0D4E-A8E3-03F8-62F73D49BA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2360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0" i="1">
                  <a:solidFill>
                    <a:schemeClr val="tx1"/>
                  </a:solidFill>
                </a:rPr>
                <a:t>n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34833" name="Line 25">
              <a:extLst>
                <a:ext uri="{FF2B5EF4-FFF2-40B4-BE49-F238E27FC236}">
                  <a16:creationId xmlns:a16="http://schemas.microsoft.com/office/drawing/2014/main" id="{A02518FD-3A02-4A8C-BEF6-0D18081AA8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10" y="2443"/>
              <a:ext cx="9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0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70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74" grpId="0" autoUpdateAnimBg="0"/>
      <p:bldP spid="70675" grpId="0" autoUpdateAnimBg="0"/>
      <p:bldP spid="70676" grpId="0" autoUpdateAnimBg="0"/>
      <p:bldP spid="70677" grpId="0" autoUpdateAnimBg="0"/>
      <p:bldP spid="7067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F108AA75-AC65-C155-2941-711063CC60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Practice Problem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9BCBFFD6-2198-CB1C-CF45-E058E65429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743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A small block with mass </a:t>
            </a:r>
            <a:r>
              <a:rPr lang="en-US" altLang="en-US" sz="2800" i="1">
                <a:solidFill>
                  <a:schemeClr val="tx2"/>
                </a:solidFill>
                <a:ea typeface="ＭＳ Ｐゴシック" panose="020B0600070205080204" pitchFamily="34" charset="-128"/>
              </a:rPr>
              <a:t>m</a:t>
            </a:r>
            <a:r>
              <a:rPr lang="en-US" altLang="en-US" sz="2800">
                <a:ea typeface="ＭＳ Ｐゴシック" panose="020B0600070205080204" pitchFamily="34" charset="-128"/>
              </a:rPr>
              <a:t> rests on a frictionless table a distance </a:t>
            </a:r>
            <a:r>
              <a:rPr lang="en-US" altLang="en-US" sz="2800" i="1">
                <a:solidFill>
                  <a:schemeClr val="tx2"/>
                </a:solidFill>
                <a:ea typeface="ＭＳ Ｐゴシック" panose="020B0600070205080204" pitchFamily="34" charset="-128"/>
              </a:rPr>
              <a:t>r</a:t>
            </a:r>
            <a:r>
              <a:rPr lang="en-US" altLang="en-US" sz="2800">
                <a:ea typeface="ＭＳ Ｐゴシック" panose="020B0600070205080204" pitchFamily="34" charset="-128"/>
              </a:rPr>
              <a:t> from a small hole.  A massless string tied to the block passes through the hole and a larger block of mass </a:t>
            </a:r>
            <a:r>
              <a:rPr lang="en-US" altLang="en-US" sz="2800" i="1">
                <a:solidFill>
                  <a:schemeClr val="tx2"/>
                </a:solidFill>
                <a:ea typeface="ＭＳ Ｐゴシック" panose="020B0600070205080204" pitchFamily="34" charset="-128"/>
              </a:rPr>
              <a:t>M</a:t>
            </a:r>
            <a:r>
              <a:rPr lang="en-US" altLang="en-US" sz="2800">
                <a:ea typeface="ＭＳ Ｐゴシック" panose="020B0600070205080204" pitchFamily="34" charset="-128"/>
              </a:rPr>
              <a:t> is suspended from it.  The small block is set into circular motion with speed </a:t>
            </a:r>
            <a:r>
              <a:rPr lang="en-US" altLang="en-US" sz="2800" i="1">
                <a:ea typeface="ＭＳ Ｐゴシック" panose="020B0600070205080204" pitchFamily="34" charset="-128"/>
              </a:rPr>
              <a:t>v</a:t>
            </a:r>
            <a:r>
              <a:rPr lang="en-US" altLang="en-US" sz="2800">
                <a:ea typeface="ＭＳ Ｐゴシック" panose="020B0600070205080204" pitchFamily="34" charset="-128"/>
              </a:rPr>
              <a:t>, holding the large block at rest. What is </a:t>
            </a:r>
            <a:r>
              <a:rPr lang="en-US" altLang="en-US" sz="2800" i="1">
                <a:solidFill>
                  <a:schemeClr val="accent2"/>
                </a:solidFill>
                <a:ea typeface="ＭＳ Ｐゴシック" panose="020B0600070205080204" pitchFamily="34" charset="-128"/>
              </a:rPr>
              <a:t>v</a:t>
            </a:r>
            <a:r>
              <a:rPr lang="en-US" altLang="en-US" sz="2800">
                <a:ea typeface="ＭＳ Ｐゴシック" panose="020B0600070205080204" pitchFamily="34" charset="-128"/>
              </a:rPr>
              <a:t>? </a:t>
            </a:r>
          </a:p>
        </p:txBody>
      </p:sp>
      <p:sp>
        <p:nvSpPr>
          <p:cNvPr id="56325" name="Text Box 5">
            <a:extLst>
              <a:ext uri="{FF2B5EF4-FFF2-40B4-BE49-F238E27FC236}">
                <a16:creationId xmlns:a16="http://schemas.microsoft.com/office/drawing/2014/main" id="{25826345-2D8D-581B-0E8A-3F777912D4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495800"/>
            <a:ext cx="80772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8788" indent="-458788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Times" panose="02020603050405020304" pitchFamily="18" charset="0"/>
              <a:buAutoNum type="alphaLcPeriod"/>
            </a:pPr>
            <a:r>
              <a:rPr lang="en-US" altLang="en-US" sz="2400" b="0">
                <a:solidFill>
                  <a:schemeClr val="tx1"/>
                </a:solidFill>
              </a:rPr>
              <a:t>Make </a:t>
            </a:r>
            <a:r>
              <a:rPr lang="en-US" altLang="en-US" sz="2400" b="0">
                <a:solidFill>
                  <a:schemeClr val="accent2"/>
                </a:solidFill>
              </a:rPr>
              <a:t>free-body diagrams</a:t>
            </a:r>
            <a:r>
              <a:rPr lang="en-US" altLang="en-US" sz="2400" b="0">
                <a:solidFill>
                  <a:schemeClr val="tx1"/>
                </a:solidFill>
              </a:rPr>
              <a:t> for both blocks.</a:t>
            </a:r>
          </a:p>
          <a:p>
            <a:pPr eaLnBrk="1" hangingPunct="1">
              <a:spcBef>
                <a:spcPct val="0"/>
              </a:spcBef>
              <a:buFont typeface="Times" panose="02020603050405020304" pitchFamily="18" charset="0"/>
              <a:buAutoNum type="alphaLcPeriod"/>
            </a:pPr>
            <a:r>
              <a:rPr lang="en-US" altLang="en-US" sz="2400" b="0">
                <a:solidFill>
                  <a:schemeClr val="tx1"/>
                </a:solidFill>
              </a:rPr>
              <a:t>What is </a:t>
            </a:r>
            <a:r>
              <a:rPr lang="en-US" altLang="en-US" sz="2400" b="0">
                <a:solidFill>
                  <a:schemeClr val="accent2"/>
                </a:solidFill>
                <a:latin typeface="Symbol" panose="05050102010706020507" pitchFamily="18" charset="2"/>
              </a:rPr>
              <a:t>S</a:t>
            </a:r>
            <a:r>
              <a:rPr lang="en-US" altLang="en-US" sz="2400" b="0" i="1">
                <a:solidFill>
                  <a:schemeClr val="accent2"/>
                </a:solidFill>
              </a:rPr>
              <a:t>F</a:t>
            </a:r>
            <a:r>
              <a:rPr lang="en-US" altLang="en-US" sz="2400" b="0">
                <a:solidFill>
                  <a:schemeClr val="tx1"/>
                </a:solidFill>
              </a:rPr>
              <a:t> of each block?</a:t>
            </a:r>
          </a:p>
          <a:p>
            <a:pPr eaLnBrk="1" hangingPunct="1">
              <a:spcBef>
                <a:spcPct val="0"/>
              </a:spcBef>
              <a:buFont typeface="Times" panose="02020603050405020304" pitchFamily="18" charset="0"/>
              <a:buAutoNum type="alphaLcPeriod"/>
            </a:pPr>
            <a:r>
              <a:rPr lang="en-US" altLang="en-US" sz="2400" b="0">
                <a:solidFill>
                  <a:schemeClr val="tx1"/>
                </a:solidFill>
              </a:rPr>
              <a:t>What is the </a:t>
            </a:r>
            <a:r>
              <a:rPr lang="en-US" altLang="en-US" sz="2400" b="0">
                <a:solidFill>
                  <a:schemeClr val="accent2"/>
                </a:solidFill>
              </a:rPr>
              <a:t>tension</a:t>
            </a:r>
            <a:r>
              <a:rPr lang="en-US" altLang="en-US" sz="2400" b="0">
                <a:solidFill>
                  <a:schemeClr val="tx1"/>
                </a:solidFill>
              </a:rPr>
              <a:t> in the string considering </a:t>
            </a:r>
            <a:r>
              <a:rPr lang="en-US" altLang="en-US" sz="2400" b="0" i="1">
                <a:solidFill>
                  <a:schemeClr val="tx2"/>
                </a:solidFill>
              </a:rPr>
              <a:t>M</a:t>
            </a:r>
            <a:r>
              <a:rPr lang="en-US" altLang="en-US" sz="2400" b="0">
                <a:solidFill>
                  <a:schemeClr val="tx1"/>
                </a:solidFill>
              </a:rPr>
              <a:t>? </a:t>
            </a:r>
            <a:r>
              <a:rPr lang="en-US" altLang="en-US" sz="2400" b="0" i="1">
                <a:solidFill>
                  <a:schemeClr val="tx2"/>
                </a:solidFill>
              </a:rPr>
              <a:t>m</a:t>
            </a:r>
            <a:r>
              <a:rPr lang="en-US" altLang="en-US" sz="2400" b="0">
                <a:solidFill>
                  <a:schemeClr val="tx1"/>
                </a:solidFill>
              </a:rPr>
              <a:t>?</a:t>
            </a:r>
          </a:p>
          <a:p>
            <a:pPr eaLnBrk="1" hangingPunct="1">
              <a:spcBef>
                <a:spcPct val="0"/>
              </a:spcBef>
              <a:buFont typeface="Times" panose="02020603050405020304" pitchFamily="18" charset="0"/>
              <a:buAutoNum type="alphaLcPeriod"/>
            </a:pPr>
            <a:r>
              <a:rPr lang="en-US" altLang="en-US" sz="2400" b="0">
                <a:solidFill>
                  <a:schemeClr val="tx1"/>
                </a:solidFill>
              </a:rPr>
              <a:t>Set them equal and solve for </a:t>
            </a:r>
            <a:r>
              <a:rPr lang="en-US" altLang="en-US" sz="2400" b="0" i="1">
                <a:solidFill>
                  <a:schemeClr val="accent2"/>
                </a:solidFill>
              </a:rPr>
              <a:t>v</a:t>
            </a:r>
            <a:r>
              <a:rPr lang="en-US" altLang="en-US" sz="2400" b="0">
                <a:solidFill>
                  <a:schemeClr val="tx1"/>
                </a:solidFill>
              </a:rPr>
              <a:t>.</a:t>
            </a:r>
          </a:p>
        </p:txBody>
      </p:sp>
      <p:grpSp>
        <p:nvGrpSpPr>
          <p:cNvPr id="25605" name="Group 7">
            <a:extLst>
              <a:ext uri="{FF2B5EF4-FFF2-40B4-BE49-F238E27FC236}">
                <a16:creationId xmlns:a16="http://schemas.microsoft.com/office/drawing/2014/main" id="{23E05456-574C-30A9-1057-5050550BDBB7}"/>
              </a:ext>
            </a:extLst>
          </p:cNvPr>
          <p:cNvGrpSpPr>
            <a:grpSpLocks/>
          </p:cNvGrpSpPr>
          <p:nvPr/>
        </p:nvGrpSpPr>
        <p:grpSpPr bwMode="auto">
          <a:xfrm>
            <a:off x="7391400" y="4133850"/>
            <a:ext cx="1828800" cy="2343150"/>
            <a:chOff x="7315200" y="3848428"/>
            <a:chExt cx="1828800" cy="2342822"/>
          </a:xfrm>
        </p:grpSpPr>
        <p:grpSp>
          <p:nvGrpSpPr>
            <p:cNvPr id="25606" name="Group 5">
              <a:extLst>
                <a:ext uri="{FF2B5EF4-FFF2-40B4-BE49-F238E27FC236}">
                  <a16:creationId xmlns:a16="http://schemas.microsoft.com/office/drawing/2014/main" id="{B6BA1E89-D4CD-4CE9-3693-AED7A627D7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315200" y="4252913"/>
              <a:ext cx="1828800" cy="1938337"/>
              <a:chOff x="7315200" y="4252913"/>
              <a:chExt cx="1828800" cy="1938337"/>
            </a:xfrm>
          </p:grpSpPr>
          <p:sp>
            <p:nvSpPr>
              <p:cNvPr id="25609" name="Cube 8">
                <a:extLst>
                  <a:ext uri="{FF2B5EF4-FFF2-40B4-BE49-F238E27FC236}">
                    <a16:creationId xmlns:a16="http://schemas.microsoft.com/office/drawing/2014/main" id="{89DCC4B3-8A74-0488-510F-AACFCECC01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70850" y="5810250"/>
                <a:ext cx="381000" cy="381000"/>
              </a:xfrm>
              <a:prstGeom prst="cube">
                <a:avLst>
                  <a:gd name="adj" fmla="val 25000"/>
                </a:avLst>
              </a:prstGeom>
              <a:solidFill>
                <a:srgbClr val="00B050"/>
              </a:solidFill>
              <a:ln w="9525" algn="ctr">
                <a:solidFill>
                  <a:schemeClr val="tx1"/>
                </a:solidFill>
                <a:round/>
                <a:headEnd type="arrow" w="med" len="med"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5610" name="Cube 2">
                <a:extLst>
                  <a:ext uri="{FF2B5EF4-FFF2-40B4-BE49-F238E27FC236}">
                    <a16:creationId xmlns:a16="http://schemas.microsoft.com/office/drawing/2014/main" id="{B1754EB3-727E-58F6-BF3F-256D8035D9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458200" y="4252913"/>
                <a:ext cx="152400" cy="152400"/>
              </a:xfrm>
              <a:prstGeom prst="cube">
                <a:avLst>
                  <a:gd name="adj" fmla="val 25000"/>
                </a:avLst>
              </a:prstGeom>
              <a:solidFill>
                <a:schemeClr val="tx2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5611" name="Freeform 4">
                <a:extLst>
                  <a:ext uri="{FF2B5EF4-FFF2-40B4-BE49-F238E27FC236}">
                    <a16:creationId xmlns:a16="http://schemas.microsoft.com/office/drawing/2014/main" id="{0DF8FEA5-A987-F2D9-484A-6F3F13A9D1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61350" y="4356100"/>
                <a:ext cx="254000" cy="1498600"/>
              </a:xfrm>
              <a:custGeom>
                <a:avLst/>
                <a:gdLst>
                  <a:gd name="T0" fmla="*/ 254000 w 254000"/>
                  <a:gd name="T1" fmla="*/ 0 h 1498600"/>
                  <a:gd name="T2" fmla="*/ 0 w 254000"/>
                  <a:gd name="T3" fmla="*/ 171450 h 1498600"/>
                  <a:gd name="T4" fmla="*/ 0 w 254000"/>
                  <a:gd name="T5" fmla="*/ 1498600 h 1498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4000" h="1498600">
                    <a:moveTo>
                      <a:pt x="254000" y="0"/>
                    </a:moveTo>
                    <a:lnTo>
                      <a:pt x="0" y="171450"/>
                    </a:lnTo>
                    <a:lnTo>
                      <a:pt x="0" y="1498600"/>
                    </a:lnTo>
                  </a:path>
                </a:pathLst>
              </a:custGeom>
              <a:noFill/>
              <a:ln w="38100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" name="Arc 1">
                <a:extLst>
                  <a:ext uri="{FF2B5EF4-FFF2-40B4-BE49-F238E27FC236}">
                    <a16:creationId xmlns:a16="http://schemas.microsoft.com/office/drawing/2014/main" id="{E484323C-1CCB-D528-11F6-017C8D561F05}"/>
                  </a:ext>
                </a:extLst>
              </p:cNvPr>
              <p:cNvSpPr/>
              <p:nvPr/>
            </p:nvSpPr>
            <p:spPr bwMode="auto">
              <a:xfrm>
                <a:off x="7315200" y="4343658"/>
                <a:ext cx="1828800" cy="380947"/>
              </a:xfrm>
              <a:prstGeom prst="arc">
                <a:avLst>
                  <a:gd name="adj1" fmla="val 20446491"/>
                  <a:gd name="adj2" fmla="val 19815312"/>
                </a:avLst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arrow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</a:endParaRPr>
              </a:p>
            </p:txBody>
          </p:sp>
        </p:grpSp>
        <p:sp>
          <p:nvSpPr>
            <p:cNvPr id="25607" name="TextBox 6">
              <a:extLst>
                <a:ext uri="{FF2B5EF4-FFF2-40B4-BE49-F238E27FC236}">
                  <a16:creationId xmlns:a16="http://schemas.microsoft.com/office/drawing/2014/main" id="{27688D0C-3E23-6676-434C-A0CB283420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19186" y="5664528"/>
              <a:ext cx="48442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0" i="1">
                  <a:solidFill>
                    <a:schemeClr val="tx1"/>
                  </a:solidFill>
                </a:rPr>
                <a:t>M</a:t>
              </a:r>
            </a:p>
          </p:txBody>
        </p:sp>
        <p:sp>
          <p:nvSpPr>
            <p:cNvPr id="25608" name="TextBox 11">
              <a:extLst>
                <a:ext uri="{FF2B5EF4-FFF2-40B4-BE49-F238E27FC236}">
                  <a16:creationId xmlns:a16="http://schemas.microsoft.com/office/drawing/2014/main" id="{E64AFC24-9AFF-EDB5-5287-1113A28926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16697" y="3848428"/>
              <a:ext cx="48442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0" i="1">
                  <a:solidFill>
                    <a:schemeClr val="tx1"/>
                  </a:solidFill>
                </a:rPr>
                <a:t>m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A91D29DD-7416-C80B-512A-650B6D6F1A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Conical Pendulum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A8C7E5C9-6D4A-4878-AAD5-F0CFA74000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114800" cy="47244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Net force is radially inward.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What forces apply? What are their values?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What determines pendulum speed and period?</a:t>
            </a:r>
          </a:p>
        </p:txBody>
      </p:sp>
      <p:sp>
        <p:nvSpPr>
          <p:cNvPr id="26628" name="Arc 4">
            <a:extLst>
              <a:ext uri="{FF2B5EF4-FFF2-40B4-BE49-F238E27FC236}">
                <a16:creationId xmlns:a16="http://schemas.microsoft.com/office/drawing/2014/main" id="{E7EA6B35-B71F-E954-455C-3BB134974CDB}"/>
              </a:ext>
            </a:extLst>
          </p:cNvPr>
          <p:cNvSpPr>
            <a:spLocks/>
          </p:cNvSpPr>
          <p:nvPr/>
        </p:nvSpPr>
        <p:spPr bwMode="auto">
          <a:xfrm>
            <a:off x="4802188" y="5108575"/>
            <a:ext cx="3451225" cy="382588"/>
          </a:xfrm>
          <a:custGeom>
            <a:avLst/>
            <a:gdLst>
              <a:gd name="T0" fmla="*/ 2147483646 w 42554"/>
              <a:gd name="T1" fmla="*/ 2147483646 h 43200"/>
              <a:gd name="T2" fmla="*/ 2147483646 w 42554"/>
              <a:gd name="T3" fmla="*/ 2147483646 h 43200"/>
              <a:gd name="T4" fmla="*/ 2147483646 w 42554"/>
              <a:gd name="T5" fmla="*/ 2147483646 h 43200"/>
              <a:gd name="T6" fmla="*/ 0 60000 65536"/>
              <a:gd name="T7" fmla="*/ 0 60000 65536"/>
              <a:gd name="T8" fmla="*/ 0 60000 65536"/>
              <a:gd name="T9" fmla="*/ 0 w 42554"/>
              <a:gd name="T10" fmla="*/ 0 h 43200"/>
              <a:gd name="T11" fmla="*/ 42554 w 42554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554" h="43200" fill="none" extrusionOk="0">
                <a:moveTo>
                  <a:pt x="42554" y="26840"/>
                </a:moveTo>
                <a:cubicBezTo>
                  <a:pt x="40150" y="36455"/>
                  <a:pt x="31510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8796" y="-1"/>
                  <a:pt x="35520" y="3584"/>
                  <a:pt x="39532" y="9558"/>
                </a:cubicBezTo>
              </a:path>
              <a:path w="42554" h="43200" stroke="0" extrusionOk="0">
                <a:moveTo>
                  <a:pt x="42554" y="26840"/>
                </a:moveTo>
                <a:cubicBezTo>
                  <a:pt x="40150" y="36455"/>
                  <a:pt x="31510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8796" y="-1"/>
                  <a:pt x="35520" y="3584"/>
                  <a:pt x="39532" y="9558"/>
                </a:cubicBezTo>
                <a:lnTo>
                  <a:pt x="21600" y="21600"/>
                </a:lnTo>
                <a:lnTo>
                  <a:pt x="42554" y="2684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Oval 5">
            <a:extLst>
              <a:ext uri="{FF2B5EF4-FFF2-40B4-BE49-F238E27FC236}">
                <a16:creationId xmlns:a16="http://schemas.microsoft.com/office/drawing/2014/main" id="{18881A6C-DD34-77EC-2F54-28F793CBE0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5313" y="5197475"/>
            <a:ext cx="228600" cy="228600"/>
          </a:xfrm>
          <a:prstGeom prst="ellipse">
            <a:avLst/>
          </a:prstGeom>
          <a:solidFill>
            <a:srgbClr val="FFED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6630" name="Line 7">
            <a:extLst>
              <a:ext uri="{FF2B5EF4-FFF2-40B4-BE49-F238E27FC236}">
                <a16:creationId xmlns:a16="http://schemas.microsoft.com/office/drawing/2014/main" id="{7B811E87-078B-B9BB-78A6-6658C9850FB6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1219200"/>
            <a:ext cx="1704975" cy="3975100"/>
          </a:xfrm>
          <a:prstGeom prst="line">
            <a:avLst/>
          </a:prstGeom>
          <a:noFill/>
          <a:ln w="38100">
            <a:solidFill>
              <a:srgbClr val="5D5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46862167-D590-EC93-DB2C-AF4BB0EA24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Conical Pendulum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F9012014-FC9E-C1A2-0EF4-5BD6647B81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114800" cy="4724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For a given </a:t>
            </a:r>
            <a:r>
              <a:rPr lang="en-US" altLang="en-US" i="1">
                <a:solidFill>
                  <a:srgbClr val="7030A0"/>
                </a:solidFill>
                <a:ea typeface="ＭＳ Ｐゴシック" panose="020B0600070205080204" pitchFamily="34" charset="-128"/>
              </a:rPr>
              <a:t>L</a:t>
            </a:r>
            <a:r>
              <a:rPr lang="en-US" altLang="en-US" i="1">
                <a:solidFill>
                  <a:schemeClr val="tx1"/>
                </a:solidFill>
                <a:ea typeface="ＭＳ Ｐゴシック" panose="020B0600070205080204" pitchFamily="34" charset="-128"/>
              </a:rPr>
              <a:t>,</a:t>
            </a:r>
            <a:r>
              <a:rPr lang="en-US" altLang="en-US">
                <a:ea typeface="ＭＳ Ｐゴシック" panose="020B0600070205080204" pitchFamily="34" charset="-128"/>
              </a:rPr>
              <a:t> </a:t>
            </a:r>
            <a:r>
              <a:rPr lang="en-US" altLang="en-US" i="1">
                <a:solidFill>
                  <a:srgbClr val="7030A0"/>
                </a:solidFill>
                <a:latin typeface="Symbol" panose="05050102010706020507" pitchFamily="18" charset="2"/>
                <a:ea typeface="ＭＳ Ｐゴシック" panose="020B0600070205080204" pitchFamily="34" charset="-128"/>
              </a:rPr>
              <a:t>b</a:t>
            </a:r>
            <a:r>
              <a:rPr lang="en-US" altLang="en-US">
                <a:ea typeface="ＭＳ Ｐゴシック" panose="020B0600070205080204" pitchFamily="34" charset="-128"/>
              </a:rPr>
              <a:t>, and </a:t>
            </a:r>
            <a:r>
              <a:rPr lang="en-US" altLang="en-US" i="1">
                <a:solidFill>
                  <a:srgbClr val="7030A0"/>
                </a:solidFill>
                <a:ea typeface="ＭＳ Ｐゴシック" panose="020B0600070205080204" pitchFamily="34" charset="-128"/>
              </a:rPr>
              <a:t>m</a:t>
            </a:r>
            <a:r>
              <a:rPr lang="en-US" altLang="en-US" i="1">
                <a:solidFill>
                  <a:schemeClr val="tx1"/>
                </a:solidFill>
                <a:ea typeface="ＭＳ Ｐゴシック" panose="020B0600070205080204" pitchFamily="34" charset="-128"/>
              </a:rPr>
              <a:t>,</a:t>
            </a:r>
            <a:r>
              <a:rPr lang="en-US" altLang="en-US">
                <a:ea typeface="ＭＳ Ｐゴシック" panose="020B0600070205080204" pitchFamily="34" charset="-128"/>
              </a:rPr>
              <a:t> find the acceleration </a:t>
            </a:r>
            <a:r>
              <a:rPr lang="en-US" altLang="en-US" i="1">
                <a:solidFill>
                  <a:schemeClr val="accent2"/>
                </a:solidFill>
                <a:ea typeface="ＭＳ Ｐゴシック" panose="020B0600070205080204" pitchFamily="34" charset="-128"/>
              </a:rPr>
              <a:t>a</a:t>
            </a:r>
            <a:r>
              <a:rPr lang="en-US" altLang="en-US" i="1">
                <a:solidFill>
                  <a:schemeClr val="tx1"/>
                </a:solidFill>
                <a:ea typeface="ＭＳ Ｐゴシック" panose="020B0600070205080204" pitchFamily="34" charset="-128"/>
              </a:rPr>
              <a:t>, </a:t>
            </a:r>
            <a:r>
              <a:rPr lang="en-US" altLang="en-US">
                <a:solidFill>
                  <a:schemeClr val="tx1"/>
                </a:solidFill>
                <a:ea typeface="ＭＳ Ｐゴシック" panose="020B0600070205080204" pitchFamily="34" charset="-128"/>
              </a:rPr>
              <a:t>speed</a:t>
            </a:r>
            <a:r>
              <a:rPr lang="en-US" altLang="en-US" i="1">
                <a:solidFill>
                  <a:schemeClr val="tx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i="1">
                <a:solidFill>
                  <a:schemeClr val="accent2"/>
                </a:solidFill>
                <a:ea typeface="ＭＳ Ｐゴシック" panose="020B0600070205080204" pitchFamily="34" charset="-128"/>
              </a:rPr>
              <a:t>v</a:t>
            </a:r>
            <a:r>
              <a:rPr lang="en-US" altLang="en-US">
                <a:solidFill>
                  <a:schemeClr val="tx1"/>
                </a:solidFill>
                <a:ea typeface="ＭＳ Ｐゴシック" panose="020B0600070205080204" pitchFamily="34" charset="-128"/>
              </a:rPr>
              <a:t>,</a:t>
            </a:r>
            <a:r>
              <a:rPr lang="en-US" altLang="en-US" i="1">
                <a:solidFill>
                  <a:schemeClr val="accent2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>
                <a:ea typeface="ＭＳ Ｐゴシック" panose="020B0600070205080204" pitchFamily="34" charset="-128"/>
              </a:rPr>
              <a:t>tension </a:t>
            </a:r>
            <a:r>
              <a:rPr lang="en-US" altLang="en-US" i="1">
                <a:solidFill>
                  <a:schemeClr val="accent2"/>
                </a:solidFill>
                <a:ea typeface="ＭＳ Ｐゴシック" panose="020B0600070205080204" pitchFamily="34" charset="-128"/>
              </a:rPr>
              <a:t>F</a:t>
            </a:r>
            <a:r>
              <a:rPr lang="en-US" altLang="en-US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T</a:t>
            </a:r>
            <a:r>
              <a:rPr lang="en-US" altLang="en-US">
                <a:ea typeface="ＭＳ Ｐゴシック" panose="020B0600070205080204" pitchFamily="34" charset="-128"/>
              </a:rPr>
              <a:t>, and period </a:t>
            </a:r>
            <a:r>
              <a:rPr lang="en-US" altLang="en-US" i="1">
                <a:solidFill>
                  <a:schemeClr val="accent2"/>
                </a:solidFill>
                <a:ea typeface="ＭＳ Ｐゴシック" panose="020B0600070205080204" pitchFamily="34" charset="-128"/>
              </a:rPr>
              <a:t>T</a:t>
            </a:r>
            <a:r>
              <a:rPr lang="en-US" altLang="en-US">
                <a:ea typeface="ＭＳ Ｐゴシック" panose="020B0600070205080204" pitchFamily="34" charset="-128"/>
              </a:rPr>
              <a:t>.</a:t>
            </a:r>
          </a:p>
        </p:txBody>
      </p:sp>
      <p:sp>
        <p:nvSpPr>
          <p:cNvPr id="27652" name="Arc 4">
            <a:extLst>
              <a:ext uri="{FF2B5EF4-FFF2-40B4-BE49-F238E27FC236}">
                <a16:creationId xmlns:a16="http://schemas.microsoft.com/office/drawing/2014/main" id="{BCACB590-49A2-E2B1-F556-3DFDE7918401}"/>
              </a:ext>
            </a:extLst>
          </p:cNvPr>
          <p:cNvSpPr>
            <a:spLocks/>
          </p:cNvSpPr>
          <p:nvPr/>
        </p:nvSpPr>
        <p:spPr bwMode="auto">
          <a:xfrm>
            <a:off x="4802188" y="5108575"/>
            <a:ext cx="3451225" cy="382588"/>
          </a:xfrm>
          <a:custGeom>
            <a:avLst/>
            <a:gdLst>
              <a:gd name="T0" fmla="*/ 2147483646 w 42554"/>
              <a:gd name="T1" fmla="*/ 2147483646 h 43200"/>
              <a:gd name="T2" fmla="*/ 2147483646 w 42554"/>
              <a:gd name="T3" fmla="*/ 2147483646 h 43200"/>
              <a:gd name="T4" fmla="*/ 2147483646 w 42554"/>
              <a:gd name="T5" fmla="*/ 2147483646 h 43200"/>
              <a:gd name="T6" fmla="*/ 0 60000 65536"/>
              <a:gd name="T7" fmla="*/ 0 60000 65536"/>
              <a:gd name="T8" fmla="*/ 0 60000 65536"/>
              <a:gd name="T9" fmla="*/ 0 w 42554"/>
              <a:gd name="T10" fmla="*/ 0 h 43200"/>
              <a:gd name="T11" fmla="*/ 42554 w 42554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554" h="43200" fill="none" extrusionOk="0">
                <a:moveTo>
                  <a:pt x="42554" y="26840"/>
                </a:moveTo>
                <a:cubicBezTo>
                  <a:pt x="40150" y="36455"/>
                  <a:pt x="31510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8796" y="-1"/>
                  <a:pt x="35520" y="3584"/>
                  <a:pt x="39532" y="9558"/>
                </a:cubicBezTo>
              </a:path>
              <a:path w="42554" h="43200" stroke="0" extrusionOk="0">
                <a:moveTo>
                  <a:pt x="42554" y="26840"/>
                </a:moveTo>
                <a:cubicBezTo>
                  <a:pt x="40150" y="36455"/>
                  <a:pt x="31510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8796" y="-1"/>
                  <a:pt x="35520" y="3584"/>
                  <a:pt x="39532" y="9558"/>
                </a:cubicBezTo>
                <a:lnTo>
                  <a:pt x="21600" y="21600"/>
                </a:lnTo>
                <a:lnTo>
                  <a:pt x="42554" y="2684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Oval 5">
            <a:extLst>
              <a:ext uri="{FF2B5EF4-FFF2-40B4-BE49-F238E27FC236}">
                <a16:creationId xmlns:a16="http://schemas.microsoft.com/office/drawing/2014/main" id="{FFCB48EF-74F7-5704-A362-E03374A39C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5313" y="5197475"/>
            <a:ext cx="228600" cy="228600"/>
          </a:xfrm>
          <a:prstGeom prst="ellipse">
            <a:avLst/>
          </a:prstGeom>
          <a:solidFill>
            <a:srgbClr val="FFED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7654" name="Line 7">
            <a:extLst>
              <a:ext uri="{FF2B5EF4-FFF2-40B4-BE49-F238E27FC236}">
                <a16:creationId xmlns:a16="http://schemas.microsoft.com/office/drawing/2014/main" id="{0591277A-BDD9-D2B2-62EB-05A3EECE6CA0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1219200"/>
            <a:ext cx="1704975" cy="3975100"/>
          </a:xfrm>
          <a:prstGeom prst="line">
            <a:avLst/>
          </a:prstGeom>
          <a:noFill/>
          <a:ln w="38100">
            <a:solidFill>
              <a:srgbClr val="5D5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7655" name="Straight Connector 7">
            <a:extLst>
              <a:ext uri="{FF2B5EF4-FFF2-40B4-BE49-F238E27FC236}">
                <a16:creationId xmlns:a16="http://schemas.microsoft.com/office/drawing/2014/main" id="{ECF72DD2-C26B-1708-931E-42884B6643FA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4229100" y="3543300"/>
            <a:ext cx="464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56" name="TextBox 8">
            <a:extLst>
              <a:ext uri="{FF2B5EF4-FFF2-40B4-BE49-F238E27FC236}">
                <a16:creationId xmlns:a16="http://schemas.microsoft.com/office/drawing/2014/main" id="{0599D13E-5D62-04F9-3223-3265FCB891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1981200"/>
            <a:ext cx="350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0" i="1">
                <a:solidFill>
                  <a:schemeClr val="tx1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27657" name="TextBox 9">
            <a:extLst>
              <a:ext uri="{FF2B5EF4-FFF2-40B4-BE49-F238E27FC236}">
                <a16:creationId xmlns:a16="http://schemas.microsoft.com/office/drawing/2014/main" id="{D4A6461C-50A4-ED62-7DAE-26C330B99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6025" y="3276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0" i="1">
                <a:solidFill>
                  <a:srgbClr val="006600"/>
                </a:solidFill>
              </a:rPr>
              <a:t>L</a:t>
            </a:r>
          </a:p>
        </p:txBody>
      </p:sp>
      <p:sp>
        <p:nvSpPr>
          <p:cNvPr id="27658" name="TextBox 9">
            <a:extLst>
              <a:ext uri="{FF2B5EF4-FFF2-40B4-BE49-F238E27FC236}">
                <a16:creationId xmlns:a16="http://schemas.microsoft.com/office/drawing/2014/main" id="{5FCA1083-D8A8-54AD-27F8-B05224AA3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3075" y="5334000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0" i="1">
                <a:solidFill>
                  <a:srgbClr val="006600"/>
                </a:solidFill>
              </a:rPr>
              <a:t>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62FF066C-14D4-8CD2-7033-B1B3BDAB1B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Poll Question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F345931A-DF1C-39E2-E6C3-6B07FCEF64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029200" cy="1143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How should period </a:t>
            </a:r>
            <a:r>
              <a:rPr lang="en-US" altLang="en-US" i="1">
                <a:ea typeface="ＭＳ Ｐゴシック" panose="020B0600070205080204" pitchFamily="34" charset="-128"/>
              </a:rPr>
              <a:t>T</a:t>
            </a:r>
            <a:r>
              <a:rPr lang="en-US" altLang="en-US">
                <a:ea typeface="ＭＳ Ｐゴシック" panose="020B0600070205080204" pitchFamily="34" charset="-128"/>
              </a:rPr>
              <a:t> vary with </a:t>
            </a:r>
            <a:r>
              <a:rPr lang="en-US" altLang="en-US" i="1">
                <a:latin typeface="Symbol" panose="05050102010706020507" pitchFamily="18" charset="2"/>
                <a:ea typeface="ＭＳ Ｐゴシック" panose="020B0600070205080204" pitchFamily="34" charset="-128"/>
              </a:rPr>
              <a:t>b</a:t>
            </a:r>
            <a:r>
              <a:rPr lang="en-US" altLang="en-US">
                <a:ea typeface="ＭＳ Ｐゴシック" panose="020B0600070205080204" pitchFamily="34" charset="-128"/>
              </a:rPr>
              <a:t> (constant </a:t>
            </a:r>
            <a:r>
              <a:rPr lang="en-US" altLang="en-US" i="1">
                <a:ea typeface="ＭＳ Ｐゴシック" panose="020B0600070205080204" pitchFamily="34" charset="-128"/>
              </a:rPr>
              <a:t>L</a:t>
            </a:r>
            <a:r>
              <a:rPr lang="en-US" altLang="en-US">
                <a:ea typeface="ＭＳ Ｐゴシック" panose="020B0600070205080204" pitchFamily="34" charset="-128"/>
              </a:rPr>
              <a:t>)?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8616263-2842-75FF-9949-8E9615FD8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895600"/>
            <a:ext cx="5410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Clr>
                <a:schemeClr val="accent2"/>
              </a:buClr>
              <a:buFont typeface="+mj-lt"/>
              <a:buAutoNum type="alphaUcPeriod"/>
              <a:defRPr/>
            </a:pPr>
            <a:r>
              <a:rPr lang="en-US" sz="2800" b="0" kern="0" dirty="0">
                <a:solidFill>
                  <a:srgbClr val="003366"/>
                </a:solidFill>
                <a:latin typeface="+mn-lt"/>
                <a:ea typeface="+mn-ea"/>
              </a:rPr>
              <a:t> Larger </a:t>
            </a:r>
            <a:r>
              <a:rPr lang="en-US" sz="2800" b="0" i="1" kern="0" dirty="0">
                <a:solidFill>
                  <a:srgbClr val="003366"/>
                </a:solidFill>
                <a:latin typeface="Symbol" pitchFamily="18" charset="2"/>
                <a:ea typeface="+mn-ea"/>
              </a:rPr>
              <a:t>b</a:t>
            </a:r>
            <a:r>
              <a:rPr lang="en-US" sz="2800" b="0" kern="0" dirty="0">
                <a:solidFill>
                  <a:srgbClr val="003366"/>
                </a:solidFill>
                <a:latin typeface="+mn-lt"/>
                <a:ea typeface="+mn-ea"/>
              </a:rPr>
              <a:t> means a shorter </a:t>
            </a:r>
            <a:r>
              <a:rPr lang="en-US" sz="2800" b="0" i="1" kern="0" dirty="0">
                <a:solidFill>
                  <a:srgbClr val="003366"/>
                </a:solidFill>
                <a:latin typeface="+mn-lt"/>
                <a:ea typeface="+mn-ea"/>
              </a:rPr>
              <a:t>T</a:t>
            </a:r>
            <a:r>
              <a:rPr lang="en-US" sz="2800" b="0" kern="0" dirty="0">
                <a:solidFill>
                  <a:srgbClr val="003366"/>
                </a:solidFill>
                <a:latin typeface="+mn-lt"/>
                <a:ea typeface="+mn-ea"/>
              </a:rPr>
              <a:t>.</a:t>
            </a:r>
          </a:p>
          <a:p>
            <a:pPr marL="514350" indent="-514350">
              <a:spcBef>
                <a:spcPct val="20000"/>
              </a:spcBef>
              <a:buClr>
                <a:schemeClr val="accent2"/>
              </a:buClr>
              <a:buFont typeface="+mj-lt"/>
              <a:buAutoNum type="alphaUcPeriod"/>
              <a:defRPr/>
            </a:pPr>
            <a:r>
              <a:rPr lang="en-US" sz="2800" b="0" kern="0" dirty="0">
                <a:solidFill>
                  <a:srgbClr val="003366"/>
                </a:solidFill>
                <a:latin typeface="+mn-lt"/>
                <a:ea typeface="+mn-ea"/>
              </a:rPr>
              <a:t> </a:t>
            </a:r>
            <a:r>
              <a:rPr lang="en-US" sz="2800" b="0" i="1" kern="0" dirty="0">
                <a:solidFill>
                  <a:srgbClr val="003366"/>
                </a:solidFill>
                <a:latin typeface="+mn-lt"/>
                <a:ea typeface="+mn-ea"/>
              </a:rPr>
              <a:t>T</a:t>
            </a:r>
            <a:r>
              <a:rPr lang="en-US" sz="2800" b="0" kern="0" dirty="0">
                <a:solidFill>
                  <a:srgbClr val="003366"/>
                </a:solidFill>
                <a:latin typeface="+mn-lt"/>
                <a:ea typeface="+mn-ea"/>
              </a:rPr>
              <a:t> does not depend on </a:t>
            </a:r>
            <a:r>
              <a:rPr lang="en-US" sz="2800" b="0" i="1" kern="0" dirty="0">
                <a:solidFill>
                  <a:srgbClr val="003366"/>
                </a:solidFill>
                <a:latin typeface="Symbol" pitchFamily="18" charset="2"/>
                <a:ea typeface="+mn-ea"/>
              </a:rPr>
              <a:t>b</a:t>
            </a:r>
            <a:r>
              <a:rPr lang="en-US" sz="2800" b="0" kern="0" dirty="0">
                <a:solidFill>
                  <a:srgbClr val="003366"/>
                </a:solidFill>
                <a:latin typeface="+mn-lt"/>
                <a:ea typeface="+mn-ea"/>
              </a:rPr>
              <a:t>.</a:t>
            </a:r>
          </a:p>
          <a:p>
            <a:pPr marL="514350" indent="-514350">
              <a:spcBef>
                <a:spcPct val="20000"/>
              </a:spcBef>
              <a:buClr>
                <a:schemeClr val="accent2"/>
              </a:buClr>
              <a:buFont typeface="+mj-lt"/>
              <a:buAutoNum type="alphaUcPeriod"/>
              <a:defRPr/>
            </a:pPr>
            <a:r>
              <a:rPr lang="en-US" sz="2800" b="0" kern="0" dirty="0">
                <a:solidFill>
                  <a:srgbClr val="003366"/>
                </a:solidFill>
                <a:latin typeface="+mn-lt"/>
                <a:ea typeface="+mn-ea"/>
              </a:rPr>
              <a:t> Larger </a:t>
            </a:r>
            <a:r>
              <a:rPr lang="en-US" sz="2800" b="0" i="1" kern="0" dirty="0">
                <a:solidFill>
                  <a:srgbClr val="003366"/>
                </a:solidFill>
                <a:latin typeface="Symbol" pitchFamily="18" charset="2"/>
                <a:ea typeface="+mn-ea"/>
              </a:rPr>
              <a:t>b</a:t>
            </a:r>
            <a:r>
              <a:rPr lang="en-US" sz="2800" b="0" kern="0" dirty="0">
                <a:solidFill>
                  <a:srgbClr val="003366"/>
                </a:solidFill>
                <a:latin typeface="+mn-lt"/>
                <a:ea typeface="+mn-ea"/>
              </a:rPr>
              <a:t> means a longer </a:t>
            </a:r>
            <a:r>
              <a:rPr lang="en-US" sz="2800" b="0" i="1" kern="0" dirty="0">
                <a:solidFill>
                  <a:srgbClr val="003366"/>
                </a:solidFill>
                <a:latin typeface="+mn-lt"/>
                <a:ea typeface="+mn-ea"/>
              </a:rPr>
              <a:t>T</a:t>
            </a:r>
            <a:r>
              <a:rPr lang="en-US" sz="2800" b="0" kern="0" dirty="0">
                <a:solidFill>
                  <a:srgbClr val="003366"/>
                </a:solidFill>
                <a:latin typeface="+mn-lt"/>
                <a:ea typeface="+mn-ea"/>
              </a:rPr>
              <a:t>.</a:t>
            </a:r>
          </a:p>
        </p:txBody>
      </p:sp>
      <p:sp>
        <p:nvSpPr>
          <p:cNvPr id="28677" name="Arc 4">
            <a:extLst>
              <a:ext uri="{FF2B5EF4-FFF2-40B4-BE49-F238E27FC236}">
                <a16:creationId xmlns:a16="http://schemas.microsoft.com/office/drawing/2014/main" id="{C61F5462-2A1A-0FE9-44F0-E81B026C0DCE}"/>
              </a:ext>
            </a:extLst>
          </p:cNvPr>
          <p:cNvSpPr>
            <a:spLocks/>
          </p:cNvSpPr>
          <p:nvPr/>
        </p:nvSpPr>
        <p:spPr bwMode="auto">
          <a:xfrm>
            <a:off x="4802188" y="5108575"/>
            <a:ext cx="3451225" cy="382588"/>
          </a:xfrm>
          <a:custGeom>
            <a:avLst/>
            <a:gdLst>
              <a:gd name="T0" fmla="*/ 2147483646 w 42554"/>
              <a:gd name="T1" fmla="*/ 2147483646 h 43200"/>
              <a:gd name="T2" fmla="*/ 2147483646 w 42554"/>
              <a:gd name="T3" fmla="*/ 2147483646 h 43200"/>
              <a:gd name="T4" fmla="*/ 2147483646 w 42554"/>
              <a:gd name="T5" fmla="*/ 2147483646 h 43200"/>
              <a:gd name="T6" fmla="*/ 0 60000 65536"/>
              <a:gd name="T7" fmla="*/ 0 60000 65536"/>
              <a:gd name="T8" fmla="*/ 0 60000 65536"/>
              <a:gd name="T9" fmla="*/ 0 w 42554"/>
              <a:gd name="T10" fmla="*/ 0 h 43200"/>
              <a:gd name="T11" fmla="*/ 42554 w 42554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554" h="43200" fill="none" extrusionOk="0">
                <a:moveTo>
                  <a:pt x="42554" y="26840"/>
                </a:moveTo>
                <a:cubicBezTo>
                  <a:pt x="40150" y="36455"/>
                  <a:pt x="31510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8796" y="-1"/>
                  <a:pt x="35520" y="3584"/>
                  <a:pt x="39532" y="9558"/>
                </a:cubicBezTo>
              </a:path>
              <a:path w="42554" h="43200" stroke="0" extrusionOk="0">
                <a:moveTo>
                  <a:pt x="42554" y="26840"/>
                </a:moveTo>
                <a:cubicBezTo>
                  <a:pt x="40150" y="36455"/>
                  <a:pt x="31510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8796" y="-1"/>
                  <a:pt x="35520" y="3584"/>
                  <a:pt x="39532" y="9558"/>
                </a:cubicBezTo>
                <a:lnTo>
                  <a:pt x="21600" y="21600"/>
                </a:lnTo>
                <a:lnTo>
                  <a:pt x="42554" y="2684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Oval 5">
            <a:extLst>
              <a:ext uri="{FF2B5EF4-FFF2-40B4-BE49-F238E27FC236}">
                <a16:creationId xmlns:a16="http://schemas.microsoft.com/office/drawing/2014/main" id="{ECA19256-38C3-F084-65E4-35B0759669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5313" y="5197475"/>
            <a:ext cx="228600" cy="228600"/>
          </a:xfrm>
          <a:prstGeom prst="ellipse">
            <a:avLst/>
          </a:prstGeom>
          <a:solidFill>
            <a:srgbClr val="FFED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8679" name="Line 7">
            <a:extLst>
              <a:ext uri="{FF2B5EF4-FFF2-40B4-BE49-F238E27FC236}">
                <a16:creationId xmlns:a16="http://schemas.microsoft.com/office/drawing/2014/main" id="{22706BE5-93C9-3840-E7BD-EA81209C4328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1219200"/>
            <a:ext cx="1704975" cy="3975100"/>
          </a:xfrm>
          <a:prstGeom prst="line">
            <a:avLst/>
          </a:prstGeom>
          <a:noFill/>
          <a:ln w="38100">
            <a:solidFill>
              <a:srgbClr val="5D5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8680" name="Straight Connector 10">
            <a:extLst>
              <a:ext uri="{FF2B5EF4-FFF2-40B4-BE49-F238E27FC236}">
                <a16:creationId xmlns:a16="http://schemas.microsoft.com/office/drawing/2014/main" id="{9DFA9460-5AD1-B8B0-65BF-B413D71F9DAD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4229100" y="3543300"/>
            <a:ext cx="464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681" name="TextBox 11">
            <a:extLst>
              <a:ext uri="{FF2B5EF4-FFF2-40B4-BE49-F238E27FC236}">
                <a16:creationId xmlns:a16="http://schemas.microsoft.com/office/drawing/2014/main" id="{3D3E78A7-916E-3726-3F0C-C6DCEF274A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1981200"/>
            <a:ext cx="350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0" i="1">
                <a:solidFill>
                  <a:schemeClr val="tx1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28682" name="TextBox 12">
            <a:extLst>
              <a:ext uri="{FF2B5EF4-FFF2-40B4-BE49-F238E27FC236}">
                <a16:creationId xmlns:a16="http://schemas.microsoft.com/office/drawing/2014/main" id="{74AE7B14-0B83-B2F6-5C29-330F6434ED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6025" y="3276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0" i="1">
                <a:solidFill>
                  <a:srgbClr val="006600"/>
                </a:solidFill>
              </a:rPr>
              <a:t>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E9E3168B-F0C0-80EF-FE20-FF0BAA86ED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Poll Question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30A6CF61-4E99-FF7E-C0F1-3A3265214B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876800" cy="11430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>
                <a:ea typeface="+mn-ea"/>
              </a:rPr>
              <a:t>How should period </a:t>
            </a:r>
            <a:r>
              <a:rPr lang="en-US" i="1" dirty="0">
                <a:ea typeface="+mn-ea"/>
              </a:rPr>
              <a:t>T</a:t>
            </a:r>
            <a:r>
              <a:rPr lang="en-US" dirty="0">
                <a:ea typeface="+mn-ea"/>
              </a:rPr>
              <a:t> vary with </a:t>
            </a:r>
            <a:r>
              <a:rPr lang="en-US" i="1" dirty="0">
                <a:latin typeface="+mj-lt"/>
                <a:ea typeface="+mn-ea"/>
              </a:rPr>
              <a:t>L</a:t>
            </a:r>
            <a:r>
              <a:rPr lang="en-US" dirty="0">
                <a:latin typeface="+mj-lt"/>
                <a:ea typeface="+mn-ea"/>
              </a:rPr>
              <a:t> (constant </a:t>
            </a:r>
            <a:r>
              <a:rPr lang="en-US" i="1" dirty="0">
                <a:latin typeface="Symbol" pitchFamily="18" charset="2"/>
                <a:ea typeface="+mn-ea"/>
              </a:rPr>
              <a:t>b</a:t>
            </a:r>
            <a:r>
              <a:rPr lang="en-US" dirty="0">
                <a:latin typeface="+mj-lt"/>
                <a:ea typeface="+mn-ea"/>
              </a:rPr>
              <a:t>)</a:t>
            </a:r>
            <a:r>
              <a:rPr lang="en-US" dirty="0">
                <a:ea typeface="+mn-ea"/>
              </a:rPr>
              <a:t>?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C0BEFA9F-CBC2-FE6A-9347-230472E5E6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895600"/>
            <a:ext cx="5486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Clr>
                <a:schemeClr val="accent2"/>
              </a:buClr>
              <a:buFont typeface="+mj-lt"/>
              <a:buAutoNum type="alphaUcPeriod"/>
              <a:defRPr/>
            </a:pPr>
            <a:r>
              <a:rPr lang="en-US" sz="2800" b="0" kern="0" dirty="0">
                <a:solidFill>
                  <a:srgbClr val="003366"/>
                </a:solidFill>
                <a:latin typeface="+mn-lt"/>
                <a:ea typeface="+mn-ea"/>
              </a:rPr>
              <a:t> Longer </a:t>
            </a:r>
            <a:r>
              <a:rPr lang="en-US" sz="2800" b="0" i="1" dirty="0">
                <a:latin typeface="Arial" charset="0"/>
                <a:ea typeface="+mn-ea"/>
              </a:rPr>
              <a:t>L</a:t>
            </a:r>
            <a:r>
              <a:rPr lang="en-US" sz="2800" b="0" kern="0" dirty="0">
                <a:solidFill>
                  <a:srgbClr val="003366"/>
                </a:solidFill>
                <a:latin typeface="+mn-lt"/>
                <a:ea typeface="+mn-ea"/>
              </a:rPr>
              <a:t> means a shorter </a:t>
            </a:r>
            <a:r>
              <a:rPr lang="en-US" sz="2800" b="0" i="1" kern="0" dirty="0">
                <a:solidFill>
                  <a:srgbClr val="003366"/>
                </a:solidFill>
                <a:latin typeface="+mn-lt"/>
                <a:ea typeface="+mn-ea"/>
              </a:rPr>
              <a:t>T</a:t>
            </a:r>
            <a:r>
              <a:rPr lang="en-US" sz="2800" b="0" kern="0" dirty="0">
                <a:solidFill>
                  <a:srgbClr val="003366"/>
                </a:solidFill>
                <a:latin typeface="+mn-lt"/>
                <a:ea typeface="+mn-ea"/>
              </a:rPr>
              <a:t>.</a:t>
            </a:r>
          </a:p>
          <a:p>
            <a:pPr marL="514350" indent="-514350">
              <a:spcBef>
                <a:spcPct val="20000"/>
              </a:spcBef>
              <a:buClr>
                <a:schemeClr val="accent2"/>
              </a:buClr>
              <a:buFont typeface="+mj-lt"/>
              <a:buAutoNum type="alphaUcPeriod"/>
              <a:defRPr/>
            </a:pPr>
            <a:r>
              <a:rPr lang="en-US" sz="2800" b="0" kern="0" dirty="0">
                <a:solidFill>
                  <a:srgbClr val="003366"/>
                </a:solidFill>
                <a:latin typeface="+mn-lt"/>
                <a:ea typeface="+mn-ea"/>
              </a:rPr>
              <a:t> </a:t>
            </a:r>
            <a:r>
              <a:rPr lang="en-US" sz="2800" b="0" i="1" kern="0" dirty="0">
                <a:solidFill>
                  <a:srgbClr val="003366"/>
                </a:solidFill>
                <a:latin typeface="+mn-lt"/>
                <a:ea typeface="+mn-ea"/>
              </a:rPr>
              <a:t>T</a:t>
            </a:r>
            <a:r>
              <a:rPr lang="en-US" sz="2800" b="0" kern="0" dirty="0">
                <a:solidFill>
                  <a:srgbClr val="003366"/>
                </a:solidFill>
                <a:latin typeface="+mn-lt"/>
                <a:ea typeface="+mn-ea"/>
              </a:rPr>
              <a:t> does not depend on </a:t>
            </a:r>
            <a:r>
              <a:rPr lang="en-US" sz="2800" b="0" i="1" dirty="0">
                <a:latin typeface="Arial" charset="0"/>
                <a:ea typeface="+mn-ea"/>
              </a:rPr>
              <a:t>L</a:t>
            </a:r>
            <a:r>
              <a:rPr lang="en-US" sz="2800" b="0" kern="0" dirty="0">
                <a:solidFill>
                  <a:srgbClr val="003366"/>
                </a:solidFill>
                <a:latin typeface="+mn-lt"/>
                <a:ea typeface="+mn-ea"/>
              </a:rPr>
              <a:t>.</a:t>
            </a:r>
          </a:p>
          <a:p>
            <a:pPr marL="514350" indent="-514350">
              <a:spcBef>
                <a:spcPct val="20000"/>
              </a:spcBef>
              <a:buClr>
                <a:schemeClr val="accent2"/>
              </a:buClr>
              <a:buFont typeface="+mj-lt"/>
              <a:buAutoNum type="alphaUcPeriod"/>
              <a:defRPr/>
            </a:pPr>
            <a:r>
              <a:rPr lang="en-US" sz="2800" b="0" kern="0" dirty="0">
                <a:solidFill>
                  <a:srgbClr val="003366"/>
                </a:solidFill>
                <a:latin typeface="+mn-lt"/>
                <a:ea typeface="+mn-ea"/>
              </a:rPr>
              <a:t> Longer </a:t>
            </a:r>
            <a:r>
              <a:rPr lang="en-US" sz="2800" b="0" i="1" dirty="0">
                <a:latin typeface="Arial" charset="0"/>
                <a:ea typeface="+mn-ea"/>
              </a:rPr>
              <a:t>L</a:t>
            </a:r>
            <a:r>
              <a:rPr lang="en-US" sz="2800" b="0" kern="0" dirty="0">
                <a:solidFill>
                  <a:srgbClr val="003366"/>
                </a:solidFill>
                <a:latin typeface="+mn-lt"/>
                <a:ea typeface="+mn-ea"/>
              </a:rPr>
              <a:t> means a longer </a:t>
            </a:r>
            <a:r>
              <a:rPr lang="en-US" sz="2800" b="0" i="1" kern="0" dirty="0">
                <a:solidFill>
                  <a:srgbClr val="003366"/>
                </a:solidFill>
                <a:latin typeface="+mn-lt"/>
                <a:ea typeface="+mn-ea"/>
              </a:rPr>
              <a:t>T</a:t>
            </a:r>
            <a:r>
              <a:rPr lang="en-US" sz="2800" b="0" kern="0" dirty="0">
                <a:solidFill>
                  <a:srgbClr val="003366"/>
                </a:solidFill>
                <a:latin typeface="+mn-lt"/>
                <a:ea typeface="+mn-ea"/>
              </a:rPr>
              <a:t>.</a:t>
            </a:r>
          </a:p>
        </p:txBody>
      </p:sp>
      <p:sp>
        <p:nvSpPr>
          <p:cNvPr id="29701" name="Arc 4">
            <a:extLst>
              <a:ext uri="{FF2B5EF4-FFF2-40B4-BE49-F238E27FC236}">
                <a16:creationId xmlns:a16="http://schemas.microsoft.com/office/drawing/2014/main" id="{E41F774F-43D1-6E5C-DCCF-50453904637F}"/>
              </a:ext>
            </a:extLst>
          </p:cNvPr>
          <p:cNvSpPr>
            <a:spLocks/>
          </p:cNvSpPr>
          <p:nvPr/>
        </p:nvSpPr>
        <p:spPr bwMode="auto">
          <a:xfrm>
            <a:off x="4802188" y="5108575"/>
            <a:ext cx="3451225" cy="382588"/>
          </a:xfrm>
          <a:custGeom>
            <a:avLst/>
            <a:gdLst>
              <a:gd name="T0" fmla="*/ 2147483646 w 42554"/>
              <a:gd name="T1" fmla="*/ 2147483646 h 43200"/>
              <a:gd name="T2" fmla="*/ 2147483646 w 42554"/>
              <a:gd name="T3" fmla="*/ 2147483646 h 43200"/>
              <a:gd name="T4" fmla="*/ 2147483646 w 42554"/>
              <a:gd name="T5" fmla="*/ 2147483646 h 43200"/>
              <a:gd name="T6" fmla="*/ 0 60000 65536"/>
              <a:gd name="T7" fmla="*/ 0 60000 65536"/>
              <a:gd name="T8" fmla="*/ 0 60000 65536"/>
              <a:gd name="T9" fmla="*/ 0 w 42554"/>
              <a:gd name="T10" fmla="*/ 0 h 43200"/>
              <a:gd name="T11" fmla="*/ 42554 w 42554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554" h="43200" fill="none" extrusionOk="0">
                <a:moveTo>
                  <a:pt x="42554" y="26840"/>
                </a:moveTo>
                <a:cubicBezTo>
                  <a:pt x="40150" y="36455"/>
                  <a:pt x="31510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8796" y="-1"/>
                  <a:pt x="35520" y="3584"/>
                  <a:pt x="39532" y="9558"/>
                </a:cubicBezTo>
              </a:path>
              <a:path w="42554" h="43200" stroke="0" extrusionOk="0">
                <a:moveTo>
                  <a:pt x="42554" y="26840"/>
                </a:moveTo>
                <a:cubicBezTo>
                  <a:pt x="40150" y="36455"/>
                  <a:pt x="31510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8796" y="-1"/>
                  <a:pt x="35520" y="3584"/>
                  <a:pt x="39532" y="9558"/>
                </a:cubicBezTo>
                <a:lnTo>
                  <a:pt x="21600" y="21600"/>
                </a:lnTo>
                <a:lnTo>
                  <a:pt x="42554" y="2684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Oval 5">
            <a:extLst>
              <a:ext uri="{FF2B5EF4-FFF2-40B4-BE49-F238E27FC236}">
                <a16:creationId xmlns:a16="http://schemas.microsoft.com/office/drawing/2014/main" id="{C2BB1D30-4CE8-248C-0E4E-43D7D43327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5313" y="5197475"/>
            <a:ext cx="228600" cy="228600"/>
          </a:xfrm>
          <a:prstGeom prst="ellipse">
            <a:avLst/>
          </a:prstGeom>
          <a:solidFill>
            <a:srgbClr val="FFED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9703" name="Line 7">
            <a:extLst>
              <a:ext uri="{FF2B5EF4-FFF2-40B4-BE49-F238E27FC236}">
                <a16:creationId xmlns:a16="http://schemas.microsoft.com/office/drawing/2014/main" id="{976ED1EE-3EDA-B391-E080-4DB40A8E9CB8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1219200"/>
            <a:ext cx="1704975" cy="3975100"/>
          </a:xfrm>
          <a:prstGeom prst="line">
            <a:avLst/>
          </a:prstGeom>
          <a:noFill/>
          <a:ln w="38100">
            <a:solidFill>
              <a:srgbClr val="5D5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9704" name="Straight Connector 10">
            <a:extLst>
              <a:ext uri="{FF2B5EF4-FFF2-40B4-BE49-F238E27FC236}">
                <a16:creationId xmlns:a16="http://schemas.microsoft.com/office/drawing/2014/main" id="{C83B56BF-0914-0327-7737-57C54B733A90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4229100" y="3543300"/>
            <a:ext cx="464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05" name="TextBox 11">
            <a:extLst>
              <a:ext uri="{FF2B5EF4-FFF2-40B4-BE49-F238E27FC236}">
                <a16:creationId xmlns:a16="http://schemas.microsoft.com/office/drawing/2014/main" id="{A895C707-E577-6563-9955-144494B0CF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1981200"/>
            <a:ext cx="350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0" i="1">
                <a:solidFill>
                  <a:schemeClr val="tx1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29706" name="TextBox 12">
            <a:extLst>
              <a:ext uri="{FF2B5EF4-FFF2-40B4-BE49-F238E27FC236}">
                <a16:creationId xmlns:a16="http://schemas.microsoft.com/office/drawing/2014/main" id="{9BC76EE2-C8A9-0198-413E-25DE6A0439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6025" y="3276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0" i="1">
                <a:solidFill>
                  <a:srgbClr val="006600"/>
                </a:solidFill>
              </a:rPr>
              <a:t>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CA1D5F4B-34AD-58D5-2AAF-88E011E09B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Example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6978E-B1AD-5508-BFE5-7F40A0A8D1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/>
              <a:t>Roscoe cycles with a period of </a:t>
            </a:r>
            <a:r>
              <a:rPr lang="en-US" dirty="0">
                <a:solidFill>
                  <a:schemeClr val="tx2"/>
                </a:solidFill>
              </a:rPr>
              <a:t>1.0 s</a:t>
            </a:r>
            <a:r>
              <a:rPr lang="en-US" dirty="0"/>
              <a:t> on a </a:t>
            </a:r>
            <a:r>
              <a:rPr lang="en-US" dirty="0">
                <a:solidFill>
                  <a:schemeClr val="tx2"/>
                </a:solidFill>
              </a:rPr>
              <a:t>1.0-m</a:t>
            </a:r>
            <a:r>
              <a:rPr lang="en-US" dirty="0"/>
              <a:t> tether.</a:t>
            </a:r>
          </a:p>
          <a:p>
            <a:pPr>
              <a:defRPr/>
            </a:pPr>
            <a:r>
              <a:rPr lang="en-US" dirty="0"/>
              <a:t>What is the </a:t>
            </a:r>
            <a:r>
              <a:rPr lang="en-US" dirty="0">
                <a:solidFill>
                  <a:schemeClr val="accent2"/>
                </a:solidFill>
              </a:rPr>
              <a:t>angle</a:t>
            </a:r>
            <a:r>
              <a:rPr lang="en-US" dirty="0"/>
              <a:t> of the tether above the rotation axis?</a:t>
            </a:r>
          </a:p>
          <a:p>
            <a:pPr>
              <a:defRPr/>
            </a:pPr>
            <a:r>
              <a:rPr lang="en-US" dirty="0"/>
              <a:t>What is the </a:t>
            </a:r>
            <a:r>
              <a:rPr lang="en-US" dirty="0">
                <a:solidFill>
                  <a:schemeClr val="accent2"/>
                </a:solidFill>
              </a:rPr>
              <a:t>tension</a:t>
            </a:r>
            <a:r>
              <a:rPr lang="en-US" dirty="0"/>
              <a:t> in the cable relative to his weight?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4596C038-8139-710C-1479-E781ADB789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Banked Curves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91884AA6-2403-B8BB-34D5-98E88B36EC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2192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Net force is horizontally inward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No friction required!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54FE111-A137-35C1-D743-9F58508E2F96}"/>
              </a:ext>
            </a:extLst>
          </p:cNvPr>
          <p:cNvGrpSpPr/>
          <p:nvPr/>
        </p:nvGrpSpPr>
        <p:grpSpPr>
          <a:xfrm>
            <a:off x="762000" y="4419600"/>
            <a:ext cx="3200400" cy="1049338"/>
            <a:chOff x="3429000" y="4422775"/>
            <a:chExt cx="3200400" cy="1049338"/>
          </a:xfrm>
        </p:grpSpPr>
        <p:grpSp>
          <p:nvGrpSpPr>
            <p:cNvPr id="31748" name="Group 23">
              <a:extLst>
                <a:ext uri="{FF2B5EF4-FFF2-40B4-BE49-F238E27FC236}">
                  <a16:creationId xmlns:a16="http://schemas.microsoft.com/office/drawing/2014/main" id="{CD9BABF4-0F32-9E53-610E-C7E760569C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29000" y="4572000"/>
              <a:ext cx="3200400" cy="900113"/>
              <a:chOff x="2160" y="2880"/>
              <a:chExt cx="2016" cy="567"/>
            </a:xfrm>
          </p:grpSpPr>
          <p:sp>
            <p:nvSpPr>
              <p:cNvPr id="31754" name="AutoShape 4">
                <a:extLst>
                  <a:ext uri="{FF2B5EF4-FFF2-40B4-BE49-F238E27FC236}">
                    <a16:creationId xmlns:a16="http://schemas.microsoft.com/office/drawing/2014/main" id="{3C88A25C-D345-7FA8-998A-C24F630E2D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160" y="2880"/>
                <a:ext cx="2016" cy="528"/>
              </a:xfrm>
              <a:prstGeom prst="rtTriangl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1755" name="Text Box 5">
                <a:extLst>
                  <a:ext uri="{FF2B5EF4-FFF2-40B4-BE49-F238E27FC236}">
                    <a16:creationId xmlns:a16="http://schemas.microsoft.com/office/drawing/2014/main" id="{3EE0C39F-8A92-D544-1649-FDA026CDBBD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33" y="3216"/>
                <a:ext cx="19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b="0" i="1">
                    <a:solidFill>
                      <a:schemeClr val="tx1"/>
                    </a:solidFill>
                    <a:latin typeface="Symbol" panose="05050102010706020507" pitchFamily="18" charset="2"/>
                  </a:rPr>
                  <a:t>b</a:t>
                </a: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" name="Group 22">
              <a:extLst>
                <a:ext uri="{FF2B5EF4-FFF2-40B4-BE49-F238E27FC236}">
                  <a16:creationId xmlns:a16="http://schemas.microsoft.com/office/drawing/2014/main" id="{5E970CCE-5698-4524-140B-67B1B97E2AE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68850" y="4422775"/>
              <a:ext cx="762000" cy="523875"/>
              <a:chOff x="3004" y="2786"/>
              <a:chExt cx="480" cy="330"/>
            </a:xfrm>
          </p:grpSpPr>
          <p:sp>
            <p:nvSpPr>
              <p:cNvPr id="31750" name="Rectangle 6">
                <a:extLst>
                  <a:ext uri="{FF2B5EF4-FFF2-40B4-BE49-F238E27FC236}">
                    <a16:creationId xmlns:a16="http://schemas.microsoft.com/office/drawing/2014/main" id="{922CA427-B114-AC64-A1DD-AB213106AB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933197">
                <a:off x="3004" y="2786"/>
                <a:ext cx="480" cy="192"/>
              </a:xfrm>
              <a:prstGeom prst="rect">
                <a:avLst/>
              </a:prstGeom>
              <a:solidFill>
                <a:srgbClr val="00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31751" name="Group 9">
                <a:extLst>
                  <a:ext uri="{FF2B5EF4-FFF2-40B4-BE49-F238E27FC236}">
                    <a16:creationId xmlns:a16="http://schemas.microsoft.com/office/drawing/2014/main" id="{E295DD19-2008-6196-CEDB-DD4134AB75E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933197">
                <a:off x="3097" y="2972"/>
                <a:ext cx="384" cy="144"/>
                <a:chOff x="1296" y="2448"/>
                <a:chExt cx="384" cy="144"/>
              </a:xfrm>
            </p:grpSpPr>
            <p:sp>
              <p:nvSpPr>
                <p:cNvPr id="31752" name="Rectangle 7">
                  <a:extLst>
                    <a:ext uri="{FF2B5EF4-FFF2-40B4-BE49-F238E27FC236}">
                      <a16:creationId xmlns:a16="http://schemas.microsoft.com/office/drawing/2014/main" id="{53F1883D-FCA6-4827-3484-40557CDF9E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96" y="2448"/>
                  <a:ext cx="48" cy="144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rgbClr val="003366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rgbClr val="003366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rgbClr val="003366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1753" name="Rectangle 8">
                  <a:extLst>
                    <a:ext uri="{FF2B5EF4-FFF2-40B4-BE49-F238E27FC236}">
                      <a16:creationId xmlns:a16="http://schemas.microsoft.com/office/drawing/2014/main" id="{B8FD2C51-AEB8-FCBE-FEAF-7478968E08B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32" y="2448"/>
                  <a:ext cx="48" cy="144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rgbClr val="003366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rgbClr val="003366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rgbClr val="003366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D30F9C04-74F2-4AD5-5835-C96C2F519DD6}"/>
              </a:ext>
            </a:extLst>
          </p:cNvPr>
          <p:cNvSpPr/>
          <p:nvPr/>
        </p:nvSpPr>
        <p:spPr bwMode="auto">
          <a:xfrm rot="534383">
            <a:off x="5312338" y="2455204"/>
            <a:ext cx="3437928" cy="3437929"/>
          </a:xfrm>
          <a:custGeom>
            <a:avLst/>
            <a:gdLst>
              <a:gd name="connsiteX0" fmla="*/ 2567354 w 2567354"/>
              <a:gd name="connsiteY0" fmla="*/ 3288323 h 3288323"/>
              <a:gd name="connsiteX1" fmla="*/ 1793631 w 2567354"/>
              <a:gd name="connsiteY1" fmla="*/ 1582615 h 3288323"/>
              <a:gd name="connsiteX2" fmla="*/ 0 w 2567354"/>
              <a:gd name="connsiteY2" fmla="*/ 949569 h 3288323"/>
              <a:gd name="connsiteX3" fmla="*/ 0 w 2567354"/>
              <a:gd name="connsiteY3" fmla="*/ 0 h 3288323"/>
              <a:gd name="connsiteX4" fmla="*/ 2250831 w 2567354"/>
              <a:gd name="connsiteY4" fmla="*/ 720969 h 3288323"/>
              <a:gd name="connsiteX0" fmla="*/ 2567354 w 4044461"/>
              <a:gd name="connsiteY0" fmla="*/ 3288323 h 3393830"/>
              <a:gd name="connsiteX1" fmla="*/ 1793631 w 4044461"/>
              <a:gd name="connsiteY1" fmla="*/ 1582615 h 3393830"/>
              <a:gd name="connsiteX2" fmla="*/ 0 w 4044461"/>
              <a:gd name="connsiteY2" fmla="*/ 949569 h 3393830"/>
              <a:gd name="connsiteX3" fmla="*/ 0 w 4044461"/>
              <a:gd name="connsiteY3" fmla="*/ 0 h 3393830"/>
              <a:gd name="connsiteX4" fmla="*/ 4044461 w 4044461"/>
              <a:gd name="connsiteY4" fmla="*/ 3393830 h 3393830"/>
              <a:gd name="connsiteX0" fmla="*/ 2567354 w 4044461"/>
              <a:gd name="connsiteY0" fmla="*/ 3288323 h 3393830"/>
              <a:gd name="connsiteX1" fmla="*/ 1793631 w 4044461"/>
              <a:gd name="connsiteY1" fmla="*/ 1582615 h 3393830"/>
              <a:gd name="connsiteX2" fmla="*/ 0 w 4044461"/>
              <a:gd name="connsiteY2" fmla="*/ 949569 h 3393830"/>
              <a:gd name="connsiteX3" fmla="*/ 0 w 4044461"/>
              <a:gd name="connsiteY3" fmla="*/ 0 h 3393830"/>
              <a:gd name="connsiteX4" fmla="*/ 2425700 w 4044461"/>
              <a:gd name="connsiteY4" fmla="*/ 2095229 h 3393830"/>
              <a:gd name="connsiteX5" fmla="*/ 4044461 w 4044461"/>
              <a:gd name="connsiteY5" fmla="*/ 3393830 h 3393830"/>
              <a:gd name="connsiteX0" fmla="*/ 2567354 w 4044461"/>
              <a:gd name="connsiteY0" fmla="*/ 3288323 h 3393830"/>
              <a:gd name="connsiteX1" fmla="*/ 1793631 w 4044461"/>
              <a:gd name="connsiteY1" fmla="*/ 1582615 h 3393830"/>
              <a:gd name="connsiteX2" fmla="*/ 0 w 4044461"/>
              <a:gd name="connsiteY2" fmla="*/ 949569 h 3393830"/>
              <a:gd name="connsiteX3" fmla="*/ 0 w 4044461"/>
              <a:gd name="connsiteY3" fmla="*/ 0 h 3393830"/>
              <a:gd name="connsiteX4" fmla="*/ 2619131 w 4044461"/>
              <a:gd name="connsiteY4" fmla="*/ 934644 h 3393830"/>
              <a:gd name="connsiteX5" fmla="*/ 4044461 w 4044461"/>
              <a:gd name="connsiteY5" fmla="*/ 3393830 h 3393830"/>
              <a:gd name="connsiteX0" fmla="*/ 2567354 w 4044461"/>
              <a:gd name="connsiteY0" fmla="*/ 3288323 h 3393830"/>
              <a:gd name="connsiteX1" fmla="*/ 1828800 w 4044461"/>
              <a:gd name="connsiteY1" fmla="*/ 1565030 h 3393830"/>
              <a:gd name="connsiteX2" fmla="*/ 0 w 4044461"/>
              <a:gd name="connsiteY2" fmla="*/ 949569 h 3393830"/>
              <a:gd name="connsiteX3" fmla="*/ 0 w 4044461"/>
              <a:gd name="connsiteY3" fmla="*/ 0 h 3393830"/>
              <a:gd name="connsiteX4" fmla="*/ 2619131 w 4044461"/>
              <a:gd name="connsiteY4" fmla="*/ 934644 h 3393830"/>
              <a:gd name="connsiteX5" fmla="*/ 4044461 w 4044461"/>
              <a:gd name="connsiteY5" fmla="*/ 3393830 h 3393830"/>
              <a:gd name="connsiteX0" fmla="*/ 2567354 w 4044461"/>
              <a:gd name="connsiteY0" fmla="*/ 3288323 h 3393830"/>
              <a:gd name="connsiteX1" fmla="*/ 1828800 w 4044461"/>
              <a:gd name="connsiteY1" fmla="*/ 1565030 h 3393830"/>
              <a:gd name="connsiteX2" fmla="*/ 0 w 4044461"/>
              <a:gd name="connsiteY2" fmla="*/ 949569 h 3393830"/>
              <a:gd name="connsiteX3" fmla="*/ 0 w 4044461"/>
              <a:gd name="connsiteY3" fmla="*/ 0 h 3393830"/>
              <a:gd name="connsiteX4" fmla="*/ 2619131 w 4044461"/>
              <a:gd name="connsiteY4" fmla="*/ 934644 h 3393830"/>
              <a:gd name="connsiteX5" fmla="*/ 4044461 w 4044461"/>
              <a:gd name="connsiteY5" fmla="*/ 3393830 h 3393830"/>
              <a:gd name="connsiteX0" fmla="*/ 2567354 w 4044461"/>
              <a:gd name="connsiteY0" fmla="*/ 3288323 h 3393830"/>
              <a:gd name="connsiteX1" fmla="*/ 1828800 w 4044461"/>
              <a:gd name="connsiteY1" fmla="*/ 1565030 h 3393830"/>
              <a:gd name="connsiteX2" fmla="*/ 0 w 4044461"/>
              <a:gd name="connsiteY2" fmla="*/ 949569 h 3393830"/>
              <a:gd name="connsiteX3" fmla="*/ 0 w 4044461"/>
              <a:gd name="connsiteY3" fmla="*/ 0 h 3393830"/>
              <a:gd name="connsiteX4" fmla="*/ 2619131 w 4044461"/>
              <a:gd name="connsiteY4" fmla="*/ 934644 h 3393830"/>
              <a:gd name="connsiteX5" fmla="*/ 4044461 w 4044461"/>
              <a:gd name="connsiteY5" fmla="*/ 3393830 h 3393830"/>
              <a:gd name="connsiteX6" fmla="*/ 2567354 w 4044461"/>
              <a:gd name="connsiteY6" fmla="*/ 3288323 h 3393830"/>
              <a:gd name="connsiteX0" fmla="*/ 2655277 w 4044461"/>
              <a:gd name="connsiteY0" fmla="*/ 3446584 h 3446584"/>
              <a:gd name="connsiteX1" fmla="*/ 1828800 w 4044461"/>
              <a:gd name="connsiteY1" fmla="*/ 1565030 h 3446584"/>
              <a:gd name="connsiteX2" fmla="*/ 0 w 4044461"/>
              <a:gd name="connsiteY2" fmla="*/ 949569 h 3446584"/>
              <a:gd name="connsiteX3" fmla="*/ 0 w 4044461"/>
              <a:gd name="connsiteY3" fmla="*/ 0 h 3446584"/>
              <a:gd name="connsiteX4" fmla="*/ 2619131 w 4044461"/>
              <a:gd name="connsiteY4" fmla="*/ 934644 h 3446584"/>
              <a:gd name="connsiteX5" fmla="*/ 4044461 w 4044461"/>
              <a:gd name="connsiteY5" fmla="*/ 3393830 h 3446584"/>
              <a:gd name="connsiteX6" fmla="*/ 2655277 w 4044461"/>
              <a:gd name="connsiteY6" fmla="*/ 3446584 h 3446584"/>
              <a:gd name="connsiteX0" fmla="*/ 2655277 w 4044461"/>
              <a:gd name="connsiteY0" fmla="*/ 3446584 h 3446584"/>
              <a:gd name="connsiteX1" fmla="*/ 1828800 w 4044461"/>
              <a:gd name="connsiteY1" fmla="*/ 1565030 h 3446584"/>
              <a:gd name="connsiteX2" fmla="*/ 0 w 4044461"/>
              <a:gd name="connsiteY2" fmla="*/ 949569 h 3446584"/>
              <a:gd name="connsiteX3" fmla="*/ 0 w 4044461"/>
              <a:gd name="connsiteY3" fmla="*/ 0 h 3446584"/>
              <a:gd name="connsiteX4" fmla="*/ 2619131 w 4044461"/>
              <a:gd name="connsiteY4" fmla="*/ 934644 h 3446584"/>
              <a:gd name="connsiteX5" fmla="*/ 4044461 w 4044461"/>
              <a:gd name="connsiteY5" fmla="*/ 3393830 h 3446584"/>
              <a:gd name="connsiteX6" fmla="*/ 2655277 w 4044461"/>
              <a:gd name="connsiteY6" fmla="*/ 3446584 h 3446584"/>
              <a:gd name="connsiteX0" fmla="*/ 2655277 w 4044461"/>
              <a:gd name="connsiteY0" fmla="*/ 3446584 h 3446584"/>
              <a:gd name="connsiteX1" fmla="*/ 1828800 w 4044461"/>
              <a:gd name="connsiteY1" fmla="*/ 1565030 h 3446584"/>
              <a:gd name="connsiteX2" fmla="*/ 0 w 4044461"/>
              <a:gd name="connsiteY2" fmla="*/ 949569 h 3446584"/>
              <a:gd name="connsiteX3" fmla="*/ 0 w 4044461"/>
              <a:gd name="connsiteY3" fmla="*/ 0 h 3446584"/>
              <a:gd name="connsiteX4" fmla="*/ 2619131 w 4044461"/>
              <a:gd name="connsiteY4" fmla="*/ 934644 h 3446584"/>
              <a:gd name="connsiteX5" fmla="*/ 4044461 w 4044461"/>
              <a:gd name="connsiteY5" fmla="*/ 3393830 h 3446584"/>
              <a:gd name="connsiteX6" fmla="*/ 2655277 w 4044461"/>
              <a:gd name="connsiteY6" fmla="*/ 3446584 h 3446584"/>
              <a:gd name="connsiteX0" fmla="*/ 2690446 w 4079630"/>
              <a:gd name="connsiteY0" fmla="*/ 3604846 h 3604846"/>
              <a:gd name="connsiteX1" fmla="*/ 1863969 w 4079630"/>
              <a:gd name="connsiteY1" fmla="*/ 1723292 h 3604846"/>
              <a:gd name="connsiteX2" fmla="*/ 35169 w 4079630"/>
              <a:gd name="connsiteY2" fmla="*/ 1107831 h 3604846"/>
              <a:gd name="connsiteX3" fmla="*/ 0 w 4079630"/>
              <a:gd name="connsiteY3" fmla="*/ 0 h 3604846"/>
              <a:gd name="connsiteX4" fmla="*/ 2654300 w 4079630"/>
              <a:gd name="connsiteY4" fmla="*/ 1092906 h 3604846"/>
              <a:gd name="connsiteX5" fmla="*/ 4079630 w 4079630"/>
              <a:gd name="connsiteY5" fmla="*/ 3552092 h 3604846"/>
              <a:gd name="connsiteX6" fmla="*/ 2690446 w 4079630"/>
              <a:gd name="connsiteY6" fmla="*/ 3604846 h 3604846"/>
              <a:gd name="connsiteX0" fmla="*/ 2690446 w 4079630"/>
              <a:gd name="connsiteY0" fmla="*/ 3604846 h 3604846"/>
              <a:gd name="connsiteX1" fmla="*/ 1863969 w 4079630"/>
              <a:gd name="connsiteY1" fmla="*/ 1723292 h 3604846"/>
              <a:gd name="connsiteX2" fmla="*/ 35169 w 4079630"/>
              <a:gd name="connsiteY2" fmla="*/ 1107831 h 3604846"/>
              <a:gd name="connsiteX3" fmla="*/ 0 w 4079630"/>
              <a:gd name="connsiteY3" fmla="*/ 0 h 3604846"/>
              <a:gd name="connsiteX4" fmla="*/ 2654300 w 4079630"/>
              <a:gd name="connsiteY4" fmla="*/ 1092906 h 3604846"/>
              <a:gd name="connsiteX5" fmla="*/ 4079630 w 4079630"/>
              <a:gd name="connsiteY5" fmla="*/ 3552092 h 3604846"/>
              <a:gd name="connsiteX6" fmla="*/ 2690446 w 4079630"/>
              <a:gd name="connsiteY6" fmla="*/ 3604846 h 3604846"/>
              <a:gd name="connsiteX0" fmla="*/ 2690446 w 4079630"/>
              <a:gd name="connsiteY0" fmla="*/ 3604846 h 3604846"/>
              <a:gd name="connsiteX1" fmla="*/ 1863969 w 4079630"/>
              <a:gd name="connsiteY1" fmla="*/ 1723292 h 3604846"/>
              <a:gd name="connsiteX2" fmla="*/ 35169 w 4079630"/>
              <a:gd name="connsiteY2" fmla="*/ 1107831 h 3604846"/>
              <a:gd name="connsiteX3" fmla="*/ 0 w 4079630"/>
              <a:gd name="connsiteY3" fmla="*/ 0 h 3604846"/>
              <a:gd name="connsiteX4" fmla="*/ 2654300 w 4079630"/>
              <a:gd name="connsiteY4" fmla="*/ 1092906 h 3604846"/>
              <a:gd name="connsiteX5" fmla="*/ 4079630 w 4079630"/>
              <a:gd name="connsiteY5" fmla="*/ 3552092 h 3604846"/>
              <a:gd name="connsiteX6" fmla="*/ 2690446 w 4079630"/>
              <a:gd name="connsiteY6" fmla="*/ 3604846 h 3604846"/>
              <a:gd name="connsiteX0" fmla="*/ 2690446 w 4079630"/>
              <a:gd name="connsiteY0" fmla="*/ 3604846 h 3604846"/>
              <a:gd name="connsiteX1" fmla="*/ 1863969 w 4079630"/>
              <a:gd name="connsiteY1" fmla="*/ 1723292 h 3604846"/>
              <a:gd name="connsiteX2" fmla="*/ 35169 w 4079630"/>
              <a:gd name="connsiteY2" fmla="*/ 1107831 h 3604846"/>
              <a:gd name="connsiteX3" fmla="*/ 0 w 4079630"/>
              <a:gd name="connsiteY3" fmla="*/ 0 h 3604846"/>
              <a:gd name="connsiteX4" fmla="*/ 2865316 w 4079630"/>
              <a:gd name="connsiteY4" fmla="*/ 881891 h 3604846"/>
              <a:gd name="connsiteX5" fmla="*/ 4079630 w 4079630"/>
              <a:gd name="connsiteY5" fmla="*/ 3552092 h 3604846"/>
              <a:gd name="connsiteX6" fmla="*/ 2690446 w 4079630"/>
              <a:gd name="connsiteY6" fmla="*/ 3604846 h 3604846"/>
              <a:gd name="connsiteX0" fmla="*/ 2690446 w 4079630"/>
              <a:gd name="connsiteY0" fmla="*/ 3604846 h 3604846"/>
              <a:gd name="connsiteX1" fmla="*/ 1863969 w 4079630"/>
              <a:gd name="connsiteY1" fmla="*/ 1723292 h 3604846"/>
              <a:gd name="connsiteX2" fmla="*/ 35169 w 4079630"/>
              <a:gd name="connsiteY2" fmla="*/ 1107831 h 3604846"/>
              <a:gd name="connsiteX3" fmla="*/ 0 w 4079630"/>
              <a:gd name="connsiteY3" fmla="*/ 0 h 3604846"/>
              <a:gd name="connsiteX4" fmla="*/ 2812562 w 4079630"/>
              <a:gd name="connsiteY4" fmla="*/ 793968 h 3604846"/>
              <a:gd name="connsiteX5" fmla="*/ 4079630 w 4079630"/>
              <a:gd name="connsiteY5" fmla="*/ 3552092 h 3604846"/>
              <a:gd name="connsiteX6" fmla="*/ 2690446 w 4079630"/>
              <a:gd name="connsiteY6" fmla="*/ 3604846 h 3604846"/>
              <a:gd name="connsiteX0" fmla="*/ 2708030 w 4097214"/>
              <a:gd name="connsiteY0" fmla="*/ 3868615 h 3868615"/>
              <a:gd name="connsiteX1" fmla="*/ 1881553 w 4097214"/>
              <a:gd name="connsiteY1" fmla="*/ 1987061 h 3868615"/>
              <a:gd name="connsiteX2" fmla="*/ 52753 w 4097214"/>
              <a:gd name="connsiteY2" fmla="*/ 1371600 h 3868615"/>
              <a:gd name="connsiteX3" fmla="*/ 0 w 4097214"/>
              <a:gd name="connsiteY3" fmla="*/ 0 h 3868615"/>
              <a:gd name="connsiteX4" fmla="*/ 2830146 w 4097214"/>
              <a:gd name="connsiteY4" fmla="*/ 1057737 h 3868615"/>
              <a:gd name="connsiteX5" fmla="*/ 4097214 w 4097214"/>
              <a:gd name="connsiteY5" fmla="*/ 3815861 h 3868615"/>
              <a:gd name="connsiteX6" fmla="*/ 2708030 w 4097214"/>
              <a:gd name="connsiteY6" fmla="*/ 3868615 h 3868615"/>
              <a:gd name="connsiteX0" fmla="*/ 2708030 w 4097214"/>
              <a:gd name="connsiteY0" fmla="*/ 3868615 h 3868615"/>
              <a:gd name="connsiteX1" fmla="*/ 1881553 w 4097214"/>
              <a:gd name="connsiteY1" fmla="*/ 1987061 h 3868615"/>
              <a:gd name="connsiteX2" fmla="*/ 52753 w 4097214"/>
              <a:gd name="connsiteY2" fmla="*/ 1371600 h 3868615"/>
              <a:gd name="connsiteX3" fmla="*/ 0 w 4097214"/>
              <a:gd name="connsiteY3" fmla="*/ 0 h 3868615"/>
              <a:gd name="connsiteX4" fmla="*/ 2830146 w 4097214"/>
              <a:gd name="connsiteY4" fmla="*/ 1057737 h 3868615"/>
              <a:gd name="connsiteX5" fmla="*/ 4097214 w 4097214"/>
              <a:gd name="connsiteY5" fmla="*/ 3815861 h 3868615"/>
              <a:gd name="connsiteX6" fmla="*/ 2708030 w 4097214"/>
              <a:gd name="connsiteY6" fmla="*/ 3868615 h 3868615"/>
              <a:gd name="connsiteX0" fmla="*/ 2708030 w 4097214"/>
              <a:gd name="connsiteY0" fmla="*/ 3868615 h 3868615"/>
              <a:gd name="connsiteX1" fmla="*/ 1951891 w 4097214"/>
              <a:gd name="connsiteY1" fmla="*/ 2022230 h 3868615"/>
              <a:gd name="connsiteX2" fmla="*/ 52753 w 4097214"/>
              <a:gd name="connsiteY2" fmla="*/ 1371600 h 3868615"/>
              <a:gd name="connsiteX3" fmla="*/ 0 w 4097214"/>
              <a:gd name="connsiteY3" fmla="*/ 0 h 3868615"/>
              <a:gd name="connsiteX4" fmla="*/ 2830146 w 4097214"/>
              <a:gd name="connsiteY4" fmla="*/ 1057737 h 3868615"/>
              <a:gd name="connsiteX5" fmla="*/ 4097214 w 4097214"/>
              <a:gd name="connsiteY5" fmla="*/ 3815861 h 3868615"/>
              <a:gd name="connsiteX6" fmla="*/ 2708030 w 4097214"/>
              <a:gd name="connsiteY6" fmla="*/ 3868615 h 3868615"/>
              <a:gd name="connsiteX0" fmla="*/ 2708030 w 4097214"/>
              <a:gd name="connsiteY0" fmla="*/ 3868615 h 3868615"/>
              <a:gd name="connsiteX1" fmla="*/ 1951891 w 4097214"/>
              <a:gd name="connsiteY1" fmla="*/ 2022230 h 3868615"/>
              <a:gd name="connsiteX2" fmla="*/ 52753 w 4097214"/>
              <a:gd name="connsiteY2" fmla="*/ 1371600 h 3868615"/>
              <a:gd name="connsiteX3" fmla="*/ 0 w 4097214"/>
              <a:gd name="connsiteY3" fmla="*/ 0 h 3868615"/>
              <a:gd name="connsiteX4" fmla="*/ 2830146 w 4097214"/>
              <a:gd name="connsiteY4" fmla="*/ 1057737 h 3868615"/>
              <a:gd name="connsiteX5" fmla="*/ 4097214 w 4097214"/>
              <a:gd name="connsiteY5" fmla="*/ 3815861 h 3868615"/>
              <a:gd name="connsiteX6" fmla="*/ 2708030 w 4097214"/>
              <a:gd name="connsiteY6" fmla="*/ 3868615 h 3868615"/>
              <a:gd name="connsiteX0" fmla="*/ 2708030 w 4097214"/>
              <a:gd name="connsiteY0" fmla="*/ 3868615 h 3868615"/>
              <a:gd name="connsiteX1" fmla="*/ 1951891 w 4097214"/>
              <a:gd name="connsiteY1" fmla="*/ 2022230 h 3868615"/>
              <a:gd name="connsiteX2" fmla="*/ 52753 w 4097214"/>
              <a:gd name="connsiteY2" fmla="*/ 1371600 h 3868615"/>
              <a:gd name="connsiteX3" fmla="*/ 0 w 4097214"/>
              <a:gd name="connsiteY3" fmla="*/ 0 h 3868615"/>
              <a:gd name="connsiteX4" fmla="*/ 2918069 w 4097214"/>
              <a:gd name="connsiteY4" fmla="*/ 917060 h 3868615"/>
              <a:gd name="connsiteX5" fmla="*/ 4097214 w 4097214"/>
              <a:gd name="connsiteY5" fmla="*/ 3815861 h 3868615"/>
              <a:gd name="connsiteX6" fmla="*/ 2708030 w 4097214"/>
              <a:gd name="connsiteY6" fmla="*/ 3868615 h 3868615"/>
              <a:gd name="connsiteX0" fmla="*/ 2708030 w 4097214"/>
              <a:gd name="connsiteY0" fmla="*/ 3868615 h 3868615"/>
              <a:gd name="connsiteX1" fmla="*/ 1951891 w 4097214"/>
              <a:gd name="connsiteY1" fmla="*/ 2022230 h 3868615"/>
              <a:gd name="connsiteX2" fmla="*/ 52753 w 4097214"/>
              <a:gd name="connsiteY2" fmla="*/ 1371600 h 3868615"/>
              <a:gd name="connsiteX3" fmla="*/ 0 w 4097214"/>
              <a:gd name="connsiteY3" fmla="*/ 0 h 3868615"/>
              <a:gd name="connsiteX4" fmla="*/ 2918069 w 4097214"/>
              <a:gd name="connsiteY4" fmla="*/ 917060 h 3868615"/>
              <a:gd name="connsiteX5" fmla="*/ 4097214 w 4097214"/>
              <a:gd name="connsiteY5" fmla="*/ 3815861 h 3868615"/>
              <a:gd name="connsiteX6" fmla="*/ 2708030 w 4097214"/>
              <a:gd name="connsiteY6" fmla="*/ 3868615 h 3868615"/>
              <a:gd name="connsiteX0" fmla="*/ 2655277 w 4044461"/>
              <a:gd name="connsiteY0" fmla="*/ 3868615 h 3868615"/>
              <a:gd name="connsiteX1" fmla="*/ 1899138 w 4044461"/>
              <a:gd name="connsiteY1" fmla="*/ 2022230 h 3868615"/>
              <a:gd name="connsiteX2" fmla="*/ 0 w 4044461"/>
              <a:gd name="connsiteY2" fmla="*/ 1371600 h 3868615"/>
              <a:gd name="connsiteX3" fmla="*/ 1 w 4044461"/>
              <a:gd name="connsiteY3" fmla="*/ 0 h 3868615"/>
              <a:gd name="connsiteX4" fmla="*/ 2865316 w 4044461"/>
              <a:gd name="connsiteY4" fmla="*/ 917060 h 3868615"/>
              <a:gd name="connsiteX5" fmla="*/ 4044461 w 4044461"/>
              <a:gd name="connsiteY5" fmla="*/ 3815861 h 3868615"/>
              <a:gd name="connsiteX6" fmla="*/ 2655277 w 4044461"/>
              <a:gd name="connsiteY6" fmla="*/ 3868615 h 3868615"/>
              <a:gd name="connsiteX0" fmla="*/ 2655277 w 4044461"/>
              <a:gd name="connsiteY0" fmla="*/ 3868615 h 3868615"/>
              <a:gd name="connsiteX1" fmla="*/ 1899138 w 4044461"/>
              <a:gd name="connsiteY1" fmla="*/ 2022230 h 3868615"/>
              <a:gd name="connsiteX2" fmla="*/ 0 w 4044461"/>
              <a:gd name="connsiteY2" fmla="*/ 1371600 h 3868615"/>
              <a:gd name="connsiteX3" fmla="*/ 1 w 4044461"/>
              <a:gd name="connsiteY3" fmla="*/ 0 h 3868615"/>
              <a:gd name="connsiteX4" fmla="*/ 2953239 w 4044461"/>
              <a:gd name="connsiteY4" fmla="*/ 1022567 h 3868615"/>
              <a:gd name="connsiteX5" fmla="*/ 4044461 w 4044461"/>
              <a:gd name="connsiteY5" fmla="*/ 3815861 h 3868615"/>
              <a:gd name="connsiteX6" fmla="*/ 2655277 w 4044461"/>
              <a:gd name="connsiteY6" fmla="*/ 3868615 h 3868615"/>
              <a:gd name="connsiteX0" fmla="*/ 2655277 w 4044461"/>
              <a:gd name="connsiteY0" fmla="*/ 3868615 h 3868615"/>
              <a:gd name="connsiteX1" fmla="*/ 1899138 w 4044461"/>
              <a:gd name="connsiteY1" fmla="*/ 2022230 h 3868615"/>
              <a:gd name="connsiteX2" fmla="*/ 0 w 4044461"/>
              <a:gd name="connsiteY2" fmla="*/ 1371600 h 3868615"/>
              <a:gd name="connsiteX3" fmla="*/ 1 w 4044461"/>
              <a:gd name="connsiteY3" fmla="*/ 0 h 3868615"/>
              <a:gd name="connsiteX4" fmla="*/ 2953239 w 4044461"/>
              <a:gd name="connsiteY4" fmla="*/ 1022567 h 3868615"/>
              <a:gd name="connsiteX5" fmla="*/ 4044461 w 4044461"/>
              <a:gd name="connsiteY5" fmla="*/ 3815861 h 3868615"/>
              <a:gd name="connsiteX6" fmla="*/ 2655277 w 4044461"/>
              <a:gd name="connsiteY6" fmla="*/ 3868615 h 3868615"/>
              <a:gd name="connsiteX0" fmla="*/ 2655277 w 4044461"/>
              <a:gd name="connsiteY0" fmla="*/ 3868615 h 3868615"/>
              <a:gd name="connsiteX1" fmla="*/ 1899138 w 4044461"/>
              <a:gd name="connsiteY1" fmla="*/ 2022230 h 3868615"/>
              <a:gd name="connsiteX2" fmla="*/ 0 w 4044461"/>
              <a:gd name="connsiteY2" fmla="*/ 1371600 h 3868615"/>
              <a:gd name="connsiteX3" fmla="*/ 1 w 4044461"/>
              <a:gd name="connsiteY3" fmla="*/ 0 h 3868615"/>
              <a:gd name="connsiteX4" fmla="*/ 2953239 w 4044461"/>
              <a:gd name="connsiteY4" fmla="*/ 1022567 h 3868615"/>
              <a:gd name="connsiteX5" fmla="*/ 4044461 w 4044461"/>
              <a:gd name="connsiteY5" fmla="*/ 3815861 h 3868615"/>
              <a:gd name="connsiteX6" fmla="*/ 2655277 w 4044461"/>
              <a:gd name="connsiteY6" fmla="*/ 3868615 h 3868615"/>
              <a:gd name="connsiteX0" fmla="*/ 2655277 w 4026876"/>
              <a:gd name="connsiteY0" fmla="*/ 3868615 h 3868615"/>
              <a:gd name="connsiteX1" fmla="*/ 1899138 w 4026876"/>
              <a:gd name="connsiteY1" fmla="*/ 2022230 h 3868615"/>
              <a:gd name="connsiteX2" fmla="*/ 0 w 4026876"/>
              <a:gd name="connsiteY2" fmla="*/ 1371600 h 3868615"/>
              <a:gd name="connsiteX3" fmla="*/ 1 w 4026876"/>
              <a:gd name="connsiteY3" fmla="*/ 0 h 3868615"/>
              <a:gd name="connsiteX4" fmla="*/ 2953239 w 4026876"/>
              <a:gd name="connsiteY4" fmla="*/ 1022567 h 3868615"/>
              <a:gd name="connsiteX5" fmla="*/ 4026876 w 4026876"/>
              <a:gd name="connsiteY5" fmla="*/ 3868615 h 3868615"/>
              <a:gd name="connsiteX6" fmla="*/ 2655277 w 4026876"/>
              <a:gd name="connsiteY6" fmla="*/ 3868615 h 3868615"/>
              <a:gd name="connsiteX0" fmla="*/ 2655276 w 4026875"/>
              <a:gd name="connsiteY0" fmla="*/ 3868615 h 3868615"/>
              <a:gd name="connsiteX1" fmla="*/ 1899137 w 4026875"/>
              <a:gd name="connsiteY1" fmla="*/ 2022230 h 3868615"/>
              <a:gd name="connsiteX2" fmla="*/ 193430 w 4026875"/>
              <a:gd name="connsiteY2" fmla="*/ 1354015 h 3868615"/>
              <a:gd name="connsiteX3" fmla="*/ 0 w 4026875"/>
              <a:gd name="connsiteY3" fmla="*/ 0 h 3868615"/>
              <a:gd name="connsiteX4" fmla="*/ 2953238 w 4026875"/>
              <a:gd name="connsiteY4" fmla="*/ 1022567 h 3868615"/>
              <a:gd name="connsiteX5" fmla="*/ 4026875 w 4026875"/>
              <a:gd name="connsiteY5" fmla="*/ 3868615 h 3868615"/>
              <a:gd name="connsiteX6" fmla="*/ 2655276 w 4026875"/>
              <a:gd name="connsiteY6" fmla="*/ 3868615 h 3868615"/>
              <a:gd name="connsiteX0" fmla="*/ 2461846 w 3833445"/>
              <a:gd name="connsiteY0" fmla="*/ 3833446 h 3833446"/>
              <a:gd name="connsiteX1" fmla="*/ 1705707 w 3833445"/>
              <a:gd name="connsiteY1" fmla="*/ 1987061 h 3833446"/>
              <a:gd name="connsiteX2" fmla="*/ 0 w 3833445"/>
              <a:gd name="connsiteY2" fmla="*/ 1318846 h 3833446"/>
              <a:gd name="connsiteX3" fmla="*/ 17585 w 3833445"/>
              <a:gd name="connsiteY3" fmla="*/ 0 h 3833446"/>
              <a:gd name="connsiteX4" fmla="*/ 2759808 w 3833445"/>
              <a:gd name="connsiteY4" fmla="*/ 987398 h 3833446"/>
              <a:gd name="connsiteX5" fmla="*/ 3833445 w 3833445"/>
              <a:gd name="connsiteY5" fmla="*/ 3833446 h 3833446"/>
              <a:gd name="connsiteX6" fmla="*/ 2461846 w 3833445"/>
              <a:gd name="connsiteY6" fmla="*/ 3833446 h 3833446"/>
              <a:gd name="connsiteX0" fmla="*/ 2461846 w 3833445"/>
              <a:gd name="connsiteY0" fmla="*/ 3833446 h 3833446"/>
              <a:gd name="connsiteX1" fmla="*/ 1705707 w 3833445"/>
              <a:gd name="connsiteY1" fmla="*/ 1987061 h 3833446"/>
              <a:gd name="connsiteX2" fmla="*/ 0 w 3833445"/>
              <a:gd name="connsiteY2" fmla="*/ 1318846 h 3833446"/>
              <a:gd name="connsiteX3" fmla="*/ 17585 w 3833445"/>
              <a:gd name="connsiteY3" fmla="*/ 0 h 3833446"/>
              <a:gd name="connsiteX4" fmla="*/ 2689469 w 3833445"/>
              <a:gd name="connsiteY4" fmla="*/ 1004983 h 3833446"/>
              <a:gd name="connsiteX5" fmla="*/ 3833445 w 3833445"/>
              <a:gd name="connsiteY5" fmla="*/ 3833446 h 3833446"/>
              <a:gd name="connsiteX6" fmla="*/ 2461846 w 3833445"/>
              <a:gd name="connsiteY6" fmla="*/ 3833446 h 3833446"/>
              <a:gd name="connsiteX0" fmla="*/ 2461846 w 3833445"/>
              <a:gd name="connsiteY0" fmla="*/ 3833446 h 3833446"/>
              <a:gd name="connsiteX1" fmla="*/ 1705707 w 3833445"/>
              <a:gd name="connsiteY1" fmla="*/ 1987061 h 3833446"/>
              <a:gd name="connsiteX2" fmla="*/ 0 w 3833445"/>
              <a:gd name="connsiteY2" fmla="*/ 1318846 h 3833446"/>
              <a:gd name="connsiteX3" fmla="*/ 17585 w 3833445"/>
              <a:gd name="connsiteY3" fmla="*/ 0 h 3833446"/>
              <a:gd name="connsiteX4" fmla="*/ 2689469 w 3833445"/>
              <a:gd name="connsiteY4" fmla="*/ 1004983 h 3833446"/>
              <a:gd name="connsiteX5" fmla="*/ 3833445 w 3833445"/>
              <a:gd name="connsiteY5" fmla="*/ 3833446 h 3833446"/>
              <a:gd name="connsiteX6" fmla="*/ 2461846 w 3833445"/>
              <a:gd name="connsiteY6" fmla="*/ 3833446 h 3833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33445" h="3833446">
                <a:moveTo>
                  <a:pt x="2461846" y="3833446"/>
                </a:moveTo>
                <a:cubicBezTo>
                  <a:pt x="2461847" y="2942491"/>
                  <a:pt x="2116015" y="2406161"/>
                  <a:pt x="1705707" y="1987061"/>
                </a:cubicBezTo>
                <a:cubicBezTo>
                  <a:pt x="1295399" y="1567961"/>
                  <a:pt x="867508" y="1280745"/>
                  <a:pt x="0" y="1318846"/>
                </a:cubicBezTo>
                <a:cubicBezTo>
                  <a:pt x="0" y="861646"/>
                  <a:pt x="17585" y="457200"/>
                  <a:pt x="17585" y="0"/>
                </a:cubicBezTo>
                <a:cubicBezTo>
                  <a:pt x="1230760" y="32681"/>
                  <a:pt x="2120900" y="421760"/>
                  <a:pt x="2689469" y="1004983"/>
                </a:cubicBezTo>
                <a:cubicBezTo>
                  <a:pt x="3310793" y="1640960"/>
                  <a:pt x="3792252" y="2860875"/>
                  <a:pt x="3833445" y="3833446"/>
                </a:cubicBezTo>
                <a:lnTo>
                  <a:pt x="2461846" y="3833446"/>
                </a:lnTo>
                <a:close/>
              </a:path>
            </a:pathLst>
          </a:cu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34F756-A3FE-3142-645B-1953EF322438}"/>
              </a:ext>
            </a:extLst>
          </p:cNvPr>
          <p:cNvSpPr txBox="1"/>
          <p:nvPr/>
        </p:nvSpPr>
        <p:spPr>
          <a:xfrm>
            <a:off x="1146176" y="6019800"/>
            <a:ext cx="24240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0" dirty="0">
                <a:latin typeface="Cavolini" panose="03000502040302020204" pitchFamily="66" charset="0"/>
                <a:cs typeface="Cavolini" panose="03000502040302020204" pitchFamily="66" charset="0"/>
              </a:rPr>
              <a:t>Rear view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52DC2C-BD1B-1776-ECF6-4656EA99A1B1}"/>
              </a:ext>
            </a:extLst>
          </p:cNvPr>
          <p:cNvSpPr txBox="1"/>
          <p:nvPr/>
        </p:nvSpPr>
        <p:spPr>
          <a:xfrm>
            <a:off x="5651772" y="6019800"/>
            <a:ext cx="22108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0" dirty="0">
                <a:latin typeface="Cavolini" panose="03000502040302020204" pitchFamily="66" charset="0"/>
                <a:cs typeface="Cavolini" panose="03000502040302020204" pitchFamily="66" charset="0"/>
              </a:rPr>
              <a:t>Top view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7968F41-6EE8-0FF2-B6D6-BE44CCF01E9D}"/>
              </a:ext>
            </a:extLst>
          </p:cNvPr>
          <p:cNvSpPr/>
          <p:nvPr/>
        </p:nvSpPr>
        <p:spPr bwMode="auto">
          <a:xfrm>
            <a:off x="7696200" y="4865999"/>
            <a:ext cx="609600" cy="1077912"/>
          </a:xfrm>
          <a:prstGeom prst="rect">
            <a:avLst/>
          </a:prstGeom>
          <a:solidFill>
            <a:srgbClr val="0099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Arc 8">
            <a:extLst>
              <a:ext uri="{FF2B5EF4-FFF2-40B4-BE49-F238E27FC236}">
                <a16:creationId xmlns:a16="http://schemas.microsoft.com/office/drawing/2014/main" id="{61635ADD-13A2-C4F4-DAE9-B81585C98444}"/>
              </a:ext>
            </a:extLst>
          </p:cNvPr>
          <p:cNvSpPr/>
          <p:nvPr/>
        </p:nvSpPr>
        <p:spPr bwMode="auto">
          <a:xfrm>
            <a:off x="4512038" y="3039600"/>
            <a:ext cx="3443940" cy="3463950"/>
          </a:xfrm>
          <a:prstGeom prst="arc">
            <a:avLst>
              <a:gd name="adj1" fmla="val 18830060"/>
              <a:gd name="adj2" fmla="val 0"/>
            </a:avLst>
          </a:prstGeom>
          <a:noFill/>
          <a:ln w="76200" cap="flat" cmpd="sng" algn="ctr">
            <a:solidFill>
              <a:srgbClr val="0070C0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7B42C2DF-F2E6-D2C1-E69A-5C90A96445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Poll Question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EFCD2467-385A-A58C-E5F6-E27329AD30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219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How does the magnitude of the normal force compare to the car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s weight if </a:t>
            </a:r>
            <a:r>
              <a:rPr lang="en-US" altLang="ja-JP" i="1">
                <a:ea typeface="ＭＳ Ｐゴシック" panose="020B0600070205080204" pitchFamily="34" charset="-128"/>
              </a:rPr>
              <a:t>f</a:t>
            </a:r>
            <a:r>
              <a:rPr lang="en-US" altLang="ja-JP">
                <a:ea typeface="ＭＳ Ｐゴシック" panose="020B0600070205080204" pitchFamily="34" charset="-128"/>
              </a:rPr>
              <a:t> = 0?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grpSp>
        <p:nvGrpSpPr>
          <p:cNvPr id="32772" name="Group 4">
            <a:extLst>
              <a:ext uri="{FF2B5EF4-FFF2-40B4-BE49-F238E27FC236}">
                <a16:creationId xmlns:a16="http://schemas.microsoft.com/office/drawing/2014/main" id="{B32195FD-4FBE-2DFA-A1EE-75449BE64A53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4572000"/>
            <a:ext cx="3200400" cy="900113"/>
            <a:chOff x="2160" y="2880"/>
            <a:chExt cx="2016" cy="567"/>
          </a:xfrm>
        </p:grpSpPr>
        <p:sp>
          <p:nvSpPr>
            <p:cNvPr id="32786" name="AutoShape 5">
              <a:extLst>
                <a:ext uri="{FF2B5EF4-FFF2-40B4-BE49-F238E27FC236}">
                  <a16:creationId xmlns:a16="http://schemas.microsoft.com/office/drawing/2014/main" id="{8210ADAF-BADC-7B6D-5707-393B5971846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160" y="2880"/>
              <a:ext cx="2016" cy="528"/>
            </a:xfrm>
            <a:prstGeom prst="rtTriangl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32787" name="Text Box 6">
              <a:extLst>
                <a:ext uri="{FF2B5EF4-FFF2-40B4-BE49-F238E27FC236}">
                  <a16:creationId xmlns:a16="http://schemas.microsoft.com/office/drawing/2014/main" id="{B4D4353F-7A34-E214-D8DD-87B755762E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3" y="3216"/>
              <a:ext cx="19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0" i="1">
                  <a:solidFill>
                    <a:schemeClr val="tx1"/>
                  </a:solidFill>
                  <a:latin typeface="Symbol" panose="05050102010706020507" pitchFamily="18" charset="2"/>
                </a:rPr>
                <a:t>b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Group 7">
            <a:extLst>
              <a:ext uri="{FF2B5EF4-FFF2-40B4-BE49-F238E27FC236}">
                <a16:creationId xmlns:a16="http://schemas.microsoft.com/office/drawing/2014/main" id="{CF3D527B-FDA7-A984-6D56-FAEABBAFF3ED}"/>
              </a:ext>
            </a:extLst>
          </p:cNvPr>
          <p:cNvGrpSpPr>
            <a:grpSpLocks/>
          </p:cNvGrpSpPr>
          <p:nvPr/>
        </p:nvGrpSpPr>
        <p:grpSpPr bwMode="auto">
          <a:xfrm>
            <a:off x="4768850" y="4422775"/>
            <a:ext cx="762000" cy="523875"/>
            <a:chOff x="3004" y="2786"/>
            <a:chExt cx="480" cy="330"/>
          </a:xfrm>
        </p:grpSpPr>
        <p:sp>
          <p:nvSpPr>
            <p:cNvPr id="32782" name="Rectangle 8">
              <a:extLst>
                <a:ext uri="{FF2B5EF4-FFF2-40B4-BE49-F238E27FC236}">
                  <a16:creationId xmlns:a16="http://schemas.microsoft.com/office/drawing/2014/main" id="{0BF91F88-2BF7-19C6-DBC3-4D1476CFCCD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933197">
              <a:off x="3004" y="2786"/>
              <a:ext cx="480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grpSp>
          <p:nvGrpSpPr>
            <p:cNvPr id="32783" name="Group 9">
              <a:extLst>
                <a:ext uri="{FF2B5EF4-FFF2-40B4-BE49-F238E27FC236}">
                  <a16:creationId xmlns:a16="http://schemas.microsoft.com/office/drawing/2014/main" id="{0003E22D-FC01-CA8D-1960-8B00193CC4F4}"/>
                </a:ext>
              </a:extLst>
            </p:cNvPr>
            <p:cNvGrpSpPr>
              <a:grpSpLocks/>
            </p:cNvGrpSpPr>
            <p:nvPr/>
          </p:nvGrpSpPr>
          <p:grpSpPr bwMode="auto">
            <a:xfrm rot="-933197">
              <a:off x="3097" y="2972"/>
              <a:ext cx="384" cy="144"/>
              <a:chOff x="1296" y="2448"/>
              <a:chExt cx="384" cy="144"/>
            </a:xfrm>
          </p:grpSpPr>
          <p:sp>
            <p:nvSpPr>
              <p:cNvPr id="32784" name="Rectangle 10">
                <a:extLst>
                  <a:ext uri="{FF2B5EF4-FFF2-40B4-BE49-F238E27FC236}">
                    <a16:creationId xmlns:a16="http://schemas.microsoft.com/office/drawing/2014/main" id="{32D467AB-C808-8F27-9043-00D7F299AF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2448"/>
                <a:ext cx="48" cy="14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2785" name="Rectangle 11">
                <a:extLst>
                  <a:ext uri="{FF2B5EF4-FFF2-40B4-BE49-F238E27FC236}">
                    <a16:creationId xmlns:a16="http://schemas.microsoft.com/office/drawing/2014/main" id="{D086D67F-B0D1-96BE-373E-99C0610B20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2448"/>
                <a:ext cx="48" cy="14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" name="Group 15">
            <a:extLst>
              <a:ext uri="{FF2B5EF4-FFF2-40B4-BE49-F238E27FC236}">
                <a16:creationId xmlns:a16="http://schemas.microsoft.com/office/drawing/2014/main" id="{EB7B2B31-3552-9AEF-2833-1D7E42B39173}"/>
              </a:ext>
            </a:extLst>
          </p:cNvPr>
          <p:cNvGrpSpPr>
            <a:grpSpLocks/>
          </p:cNvGrpSpPr>
          <p:nvPr/>
        </p:nvGrpSpPr>
        <p:grpSpPr bwMode="auto">
          <a:xfrm>
            <a:off x="5181600" y="4572000"/>
            <a:ext cx="1008063" cy="1600200"/>
            <a:chOff x="3264" y="2880"/>
            <a:chExt cx="635" cy="1008"/>
          </a:xfrm>
        </p:grpSpPr>
        <p:sp>
          <p:nvSpPr>
            <p:cNvPr id="32780" name="Line 16">
              <a:extLst>
                <a:ext uri="{FF2B5EF4-FFF2-40B4-BE49-F238E27FC236}">
                  <a16:creationId xmlns:a16="http://schemas.microsoft.com/office/drawing/2014/main" id="{06061305-F2B4-491F-12E1-A8BF52947B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4" y="2880"/>
              <a:ext cx="0" cy="10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1" name="Text Box 17">
              <a:extLst>
                <a:ext uri="{FF2B5EF4-FFF2-40B4-BE49-F238E27FC236}">
                  <a16:creationId xmlns:a16="http://schemas.microsoft.com/office/drawing/2014/main" id="{8EEFF536-6FFE-1D0E-8F16-3893D79ECB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4" y="3415"/>
              <a:ext cx="63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0" i="1" dirty="0">
                  <a:solidFill>
                    <a:schemeClr val="tx1"/>
                  </a:solidFill>
                </a:rPr>
                <a:t>w = mg</a:t>
              </a:r>
              <a:endParaRPr lang="en-US" alt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B734C2B4-EF5D-C6B3-DD2C-30EA216FE895}"/>
              </a:ext>
            </a:extLst>
          </p:cNvPr>
          <p:cNvGrpSpPr/>
          <p:nvPr/>
        </p:nvGrpSpPr>
        <p:grpSpPr>
          <a:xfrm>
            <a:off x="4572000" y="2971800"/>
            <a:ext cx="609600" cy="1600200"/>
            <a:chOff x="4572000" y="2971800"/>
            <a:chExt cx="609600" cy="1600200"/>
          </a:xfrm>
        </p:grpSpPr>
        <p:sp>
          <p:nvSpPr>
            <p:cNvPr id="69646" name="Line 14">
              <a:extLst>
                <a:ext uri="{FF2B5EF4-FFF2-40B4-BE49-F238E27FC236}">
                  <a16:creationId xmlns:a16="http://schemas.microsoft.com/office/drawing/2014/main" id="{F6435D75-BFEF-2C05-F55F-FF798BE3EB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724400" y="2971800"/>
              <a:ext cx="457200" cy="1600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2776" name="Group 27">
              <a:extLst>
                <a:ext uri="{FF2B5EF4-FFF2-40B4-BE49-F238E27FC236}">
                  <a16:creationId xmlns:a16="http://schemas.microsoft.com/office/drawing/2014/main" id="{83C8C0EB-F95E-99BB-7FB0-5EB679EB73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72000" y="3810000"/>
              <a:ext cx="404813" cy="457200"/>
              <a:chOff x="2880" y="2400"/>
              <a:chExt cx="255" cy="288"/>
            </a:xfrm>
          </p:grpSpPr>
          <p:sp>
            <p:nvSpPr>
              <p:cNvPr id="32778" name="Text Box 24">
                <a:extLst>
                  <a:ext uri="{FF2B5EF4-FFF2-40B4-BE49-F238E27FC236}">
                    <a16:creationId xmlns:a16="http://schemas.microsoft.com/office/drawing/2014/main" id="{030953C3-4419-17D4-F115-11A8131155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80" y="2400"/>
                <a:ext cx="25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0" i="1" dirty="0">
                    <a:solidFill>
                      <a:schemeClr val="tx1"/>
                    </a:solidFill>
                  </a:rPr>
                  <a:t>N</a:t>
                </a:r>
                <a:endParaRPr lang="en-US" altLang="en-US" sz="1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2779" name="Line 25">
                <a:extLst>
                  <a:ext uri="{FF2B5EF4-FFF2-40B4-BE49-F238E27FC236}">
                    <a16:creationId xmlns:a16="http://schemas.microsoft.com/office/drawing/2014/main" id="{63912D39-BAC6-FB14-1B29-0257501414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78" y="2440"/>
                <a:ext cx="9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2777" name="Rectangle 26">
            <a:extLst>
              <a:ext uri="{FF2B5EF4-FFF2-40B4-BE49-F238E27FC236}">
                <a16:creationId xmlns:a16="http://schemas.microsoft.com/office/drawing/2014/main" id="{EAE6F60C-E64A-3C0A-D06E-653ED8A625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971800"/>
            <a:ext cx="23622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Clr>
                <a:schemeClr val="accent2"/>
              </a:buClr>
              <a:buFont typeface="Times" panose="02020603050405020304" pitchFamily="18" charset="0"/>
              <a:buAutoNum type="alphaUcPeriod"/>
            </a:pPr>
            <a:r>
              <a:rPr lang="en-US" altLang="en-US" b="0"/>
              <a:t> </a:t>
            </a:r>
            <a:r>
              <a:rPr lang="en-US" altLang="en-US" b="0" i="1"/>
              <a:t>N</a:t>
            </a:r>
            <a:r>
              <a:rPr lang="en-US" altLang="en-US" b="0"/>
              <a:t> &gt; </a:t>
            </a:r>
            <a:r>
              <a:rPr lang="en-US" altLang="en-US" b="0" i="1"/>
              <a:t>mg</a:t>
            </a:r>
            <a:r>
              <a:rPr lang="en-US" altLang="en-US" b="0"/>
              <a:t>.</a:t>
            </a:r>
          </a:p>
          <a:p>
            <a:pPr>
              <a:buClr>
                <a:schemeClr val="accent2"/>
              </a:buClr>
              <a:buFont typeface="Times" panose="02020603050405020304" pitchFamily="18" charset="0"/>
              <a:buAutoNum type="alphaUcPeriod"/>
            </a:pPr>
            <a:r>
              <a:rPr lang="en-US" altLang="en-US" b="0"/>
              <a:t> </a:t>
            </a:r>
            <a:r>
              <a:rPr lang="en-US" altLang="en-US" b="0" i="1"/>
              <a:t>N</a:t>
            </a:r>
            <a:r>
              <a:rPr lang="en-US" altLang="en-US" b="0"/>
              <a:t> = </a:t>
            </a:r>
            <a:r>
              <a:rPr lang="en-US" altLang="en-US" b="0" i="1"/>
              <a:t>mg.</a:t>
            </a:r>
            <a:endParaRPr lang="en-US" altLang="en-US" b="0"/>
          </a:p>
          <a:p>
            <a:pPr>
              <a:buClr>
                <a:schemeClr val="accent2"/>
              </a:buClr>
              <a:buFont typeface="Times" panose="02020603050405020304" pitchFamily="18" charset="0"/>
              <a:buAutoNum type="alphaUcPeriod"/>
            </a:pPr>
            <a:r>
              <a:rPr lang="en-US" altLang="en-US" b="0"/>
              <a:t> </a:t>
            </a:r>
            <a:r>
              <a:rPr lang="en-US" altLang="en-US" b="0" i="1"/>
              <a:t>N</a:t>
            </a:r>
            <a:r>
              <a:rPr lang="en-US" altLang="en-US" b="0"/>
              <a:t> &lt; </a:t>
            </a:r>
            <a:r>
              <a:rPr lang="en-US" altLang="en-US" b="0" i="1"/>
              <a:t>mg</a:t>
            </a:r>
            <a:r>
              <a:rPr lang="en-US" altLang="en-US" b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3366"/>
      </a:dk1>
      <a:lt1>
        <a:srgbClr val="FFFFFF"/>
      </a:lt1>
      <a:dk2>
        <a:srgbClr val="6600CC"/>
      </a:dk2>
      <a:lt2>
        <a:srgbClr val="808080"/>
      </a:lt2>
      <a:accent1>
        <a:srgbClr val="BBE0E3"/>
      </a:accent1>
      <a:accent2>
        <a:srgbClr val="0000FF"/>
      </a:accent2>
      <a:accent3>
        <a:srgbClr val="FFFFFF"/>
      </a:accent3>
      <a:accent4>
        <a:srgbClr val="002A56"/>
      </a:accent4>
      <a:accent5>
        <a:srgbClr val="DAEDEF"/>
      </a:accent5>
      <a:accent6>
        <a:srgbClr val="0000E7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3530</TotalTime>
  <Words>389</Words>
  <Application>Microsoft Office PowerPoint</Application>
  <PresentationFormat>On-screen Show (4:3)</PresentationFormat>
  <Paragraphs>66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ＭＳ Ｐゴシック</vt:lpstr>
      <vt:lpstr>Arial</vt:lpstr>
      <vt:lpstr>Cavolini</vt:lpstr>
      <vt:lpstr>Symbol</vt:lpstr>
      <vt:lpstr>Times</vt:lpstr>
      <vt:lpstr>Default Design</vt:lpstr>
      <vt:lpstr>Circular Motion</vt:lpstr>
      <vt:lpstr>Practice Problem</vt:lpstr>
      <vt:lpstr>Conical Pendulum</vt:lpstr>
      <vt:lpstr>Conical Pendulum</vt:lpstr>
      <vt:lpstr>Poll Question</vt:lpstr>
      <vt:lpstr>Poll Question</vt:lpstr>
      <vt:lpstr>Example problem</vt:lpstr>
      <vt:lpstr>Banked Curves</vt:lpstr>
      <vt:lpstr>Poll Question</vt:lpstr>
      <vt:lpstr>Problem</vt:lpstr>
      <vt:lpstr>Banked Curves</vt:lpstr>
    </vt:vector>
  </TitlesOfParts>
  <Company>John Carroll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Friction</dc:title>
  <dc:creator>Rich Barrans</dc:creator>
  <cp:lastModifiedBy>Richard Barrans</cp:lastModifiedBy>
  <cp:revision>242</cp:revision>
  <cp:lastPrinted>2025-02-19T00:23:56Z</cp:lastPrinted>
  <dcterms:created xsi:type="dcterms:W3CDTF">2003-08-04T19:23:16Z</dcterms:created>
  <dcterms:modified xsi:type="dcterms:W3CDTF">2025-02-19T00:23:58Z</dcterms:modified>
</cp:coreProperties>
</file>