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449" r:id="rId2"/>
    <p:sldId id="564" r:id="rId3"/>
    <p:sldId id="560" r:id="rId4"/>
    <p:sldId id="561" r:id="rId5"/>
    <p:sldId id="566" r:id="rId6"/>
    <p:sldId id="575" r:id="rId7"/>
    <p:sldId id="567" r:id="rId8"/>
    <p:sldId id="568" r:id="rId9"/>
    <p:sldId id="570" r:id="rId10"/>
    <p:sldId id="569" r:id="rId11"/>
    <p:sldId id="571" r:id="rId12"/>
    <p:sldId id="576" r:id="rId13"/>
    <p:sldId id="577" r:id="rId14"/>
    <p:sldId id="578" r:id="rId15"/>
    <p:sldId id="579" r:id="rId16"/>
    <p:sldId id="574" r:id="rId17"/>
    <p:sldId id="572" r:id="rId18"/>
    <p:sldId id="573" r:id="rId19"/>
    <p:sldId id="580" r:id="rId20"/>
    <p:sldId id="581" r:id="rId21"/>
    <p:sldId id="582" r:id="rId22"/>
    <p:sldId id="583" r:id="rId23"/>
    <p:sldId id="586" r:id="rId24"/>
    <p:sldId id="587" r:id="rId25"/>
    <p:sldId id="588" r:id="rId26"/>
    <p:sldId id="589" r:id="rId27"/>
    <p:sldId id="590" r:id="rId28"/>
  </p:sldIdLst>
  <p:sldSz cx="9144000" cy="6858000" type="screen4x3"/>
  <p:notesSz cx="9236075" cy="70104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9">
          <p15:clr>
            <a:srgbClr val="A4A3A4"/>
          </p15:clr>
        </p15:guide>
        <p15:guide id="2" pos="29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8"/>
    <p:restoredTop sz="86435"/>
  </p:normalViewPr>
  <p:slideViewPr>
    <p:cSldViewPr>
      <p:cViewPr varScale="1">
        <p:scale>
          <a:sx n="61" d="100"/>
          <a:sy n="61" d="100"/>
        </p:scale>
        <p:origin x="17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78"/>
    </p:cViewPr>
  </p:sorterViewPr>
  <p:notesViewPr>
    <p:cSldViewPr>
      <p:cViewPr varScale="1">
        <p:scale>
          <a:sx n="74" d="100"/>
          <a:sy n="74" d="100"/>
        </p:scale>
        <p:origin x="564" y="54"/>
      </p:cViewPr>
      <p:guideLst>
        <p:guide orient="horz" pos="2209"/>
        <p:guide pos="291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0946" name="Rectangle 2">
            <a:extLst>
              <a:ext uri="{FF2B5EF4-FFF2-40B4-BE49-F238E27FC236}">
                <a16:creationId xmlns:a16="http://schemas.microsoft.com/office/drawing/2014/main" id="{23EA809B-3FF6-2325-4DD0-9191C606189A}"/>
              </a:ext>
            </a:extLst>
          </p:cNvPr>
          <p:cNvSpPr>
            <a:spLocks noGrp="1" noChangeArrowheads="1"/>
          </p:cNvSpPr>
          <p:nvPr>
            <p:ph type="hdr" sz="quarter"/>
          </p:nvPr>
        </p:nvSpPr>
        <p:spPr bwMode="auto">
          <a:xfrm>
            <a:off x="0" y="258763"/>
            <a:ext cx="4002088" cy="35083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defTabSz="920750" eaLnBrk="1" hangingPunct="1">
              <a:defRPr sz="1200" b="0" dirty="0">
                <a:latin typeface="Arial" charset="0"/>
              </a:defRPr>
            </a:lvl1pPr>
          </a:lstStyle>
          <a:p>
            <a:pPr>
              <a:defRPr/>
            </a:pPr>
            <a:r>
              <a:rPr lang="en-US"/>
              <a:t>PHYS 1210 L18 Collisions</a:t>
            </a:r>
          </a:p>
        </p:txBody>
      </p:sp>
      <p:sp>
        <p:nvSpPr>
          <p:cNvPr id="210947" name="Rectangle 3">
            <a:extLst>
              <a:ext uri="{FF2B5EF4-FFF2-40B4-BE49-F238E27FC236}">
                <a16:creationId xmlns:a16="http://schemas.microsoft.com/office/drawing/2014/main" id="{7CE0264B-E9D9-EB33-E4D3-6720D2BCDBC2}"/>
              </a:ext>
            </a:extLst>
          </p:cNvPr>
          <p:cNvSpPr>
            <a:spLocks noGrp="1" noChangeArrowheads="1"/>
          </p:cNvSpPr>
          <p:nvPr>
            <p:ph type="dt" sz="quarter" idx="1"/>
          </p:nvPr>
        </p:nvSpPr>
        <p:spPr bwMode="auto">
          <a:xfrm>
            <a:off x="5230813" y="0"/>
            <a:ext cx="4003675" cy="350838"/>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defTabSz="920750" eaLnBrk="1" hangingPunct="1">
              <a:defRPr sz="1200" b="0">
                <a:latin typeface="Arial" charset="0"/>
              </a:defRPr>
            </a:lvl1pPr>
          </a:lstStyle>
          <a:p>
            <a:pPr>
              <a:defRPr/>
            </a:pPr>
            <a:endParaRPr lang="en-US"/>
          </a:p>
        </p:txBody>
      </p:sp>
      <p:sp>
        <p:nvSpPr>
          <p:cNvPr id="210948" name="Rectangle 4">
            <a:extLst>
              <a:ext uri="{FF2B5EF4-FFF2-40B4-BE49-F238E27FC236}">
                <a16:creationId xmlns:a16="http://schemas.microsoft.com/office/drawing/2014/main" id="{A124C6A5-9F6B-3442-31E4-B871B459B9F4}"/>
              </a:ext>
            </a:extLst>
          </p:cNvPr>
          <p:cNvSpPr>
            <a:spLocks noGrp="1" noChangeArrowheads="1"/>
          </p:cNvSpPr>
          <p:nvPr>
            <p:ph type="ftr" sz="quarter" idx="2"/>
          </p:nvPr>
        </p:nvSpPr>
        <p:spPr bwMode="auto">
          <a:xfrm>
            <a:off x="0" y="6657975"/>
            <a:ext cx="4002088" cy="350838"/>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defTabSz="920750" eaLnBrk="1" hangingPunct="1">
              <a:defRPr sz="1200" b="0">
                <a:latin typeface="Arial" charset="0"/>
              </a:defRPr>
            </a:lvl1pPr>
          </a:lstStyle>
          <a:p>
            <a:pPr>
              <a:defRPr/>
            </a:pPr>
            <a:endParaRPr lang="en-US"/>
          </a:p>
        </p:txBody>
      </p:sp>
      <p:sp>
        <p:nvSpPr>
          <p:cNvPr id="210949" name="Rectangle 5">
            <a:extLst>
              <a:ext uri="{FF2B5EF4-FFF2-40B4-BE49-F238E27FC236}">
                <a16:creationId xmlns:a16="http://schemas.microsoft.com/office/drawing/2014/main" id="{F314852B-D7EE-E760-4371-741E3BABAC90}"/>
              </a:ext>
            </a:extLst>
          </p:cNvPr>
          <p:cNvSpPr>
            <a:spLocks noGrp="1" noChangeArrowheads="1"/>
          </p:cNvSpPr>
          <p:nvPr>
            <p:ph type="sldNum" sz="quarter" idx="3"/>
          </p:nvPr>
        </p:nvSpPr>
        <p:spPr bwMode="auto">
          <a:xfrm>
            <a:off x="5230813" y="6657975"/>
            <a:ext cx="4003675" cy="350838"/>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defTabSz="920750" eaLnBrk="1" hangingPunct="1">
              <a:defRPr sz="1200" b="0"/>
            </a:lvl1pPr>
          </a:lstStyle>
          <a:p>
            <a:pPr>
              <a:defRPr/>
            </a:pPr>
            <a:fld id="{B12ECAF8-98F9-416F-AC75-4B856C9F4AD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FB41F117-4BD6-5AD2-04A7-F5AC7155C8F7}"/>
              </a:ext>
            </a:extLst>
          </p:cNvPr>
          <p:cNvSpPr>
            <a:spLocks noGrp="1" noChangeArrowheads="1"/>
          </p:cNvSpPr>
          <p:nvPr>
            <p:ph type="hdr" sz="quarter"/>
          </p:nvPr>
        </p:nvSpPr>
        <p:spPr bwMode="auto">
          <a:xfrm>
            <a:off x="0" y="0"/>
            <a:ext cx="4002088" cy="350838"/>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defTabSz="920750" eaLnBrk="1" hangingPunct="1">
              <a:defRPr sz="1200" b="0">
                <a:latin typeface="Arial" charset="0"/>
              </a:defRPr>
            </a:lvl1pPr>
          </a:lstStyle>
          <a:p>
            <a:pPr>
              <a:defRPr/>
            </a:pPr>
            <a:r>
              <a:rPr lang="en-US"/>
              <a:t>PHYS 1210 L18 Collisions</a:t>
            </a:r>
          </a:p>
        </p:txBody>
      </p:sp>
      <p:sp>
        <p:nvSpPr>
          <p:cNvPr id="116739" name="Rectangle 3">
            <a:extLst>
              <a:ext uri="{FF2B5EF4-FFF2-40B4-BE49-F238E27FC236}">
                <a16:creationId xmlns:a16="http://schemas.microsoft.com/office/drawing/2014/main" id="{234CC97E-525F-75D6-F5CC-99967523B6CA}"/>
              </a:ext>
            </a:extLst>
          </p:cNvPr>
          <p:cNvSpPr>
            <a:spLocks noGrp="1" noChangeArrowheads="1"/>
          </p:cNvSpPr>
          <p:nvPr>
            <p:ph type="dt" idx="1"/>
          </p:nvPr>
        </p:nvSpPr>
        <p:spPr bwMode="auto">
          <a:xfrm>
            <a:off x="5233988" y="0"/>
            <a:ext cx="4002087" cy="350838"/>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defTabSz="920750" eaLnBrk="1" hangingPunct="1">
              <a:defRPr sz="1200" b="0">
                <a:latin typeface="Arial" charset="0"/>
              </a:defRPr>
            </a:lvl1pPr>
          </a:lstStyle>
          <a:p>
            <a:pPr>
              <a:defRPr/>
            </a:pPr>
            <a:endParaRPr lang="en-US"/>
          </a:p>
        </p:txBody>
      </p:sp>
      <p:sp>
        <p:nvSpPr>
          <p:cNvPr id="2052" name="Rectangle 4">
            <a:extLst>
              <a:ext uri="{FF2B5EF4-FFF2-40B4-BE49-F238E27FC236}">
                <a16:creationId xmlns:a16="http://schemas.microsoft.com/office/drawing/2014/main" id="{4A3EB582-316F-A3FD-E04B-57837D635933}"/>
              </a:ext>
            </a:extLst>
          </p:cNvPr>
          <p:cNvSpPr>
            <a:spLocks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1" name="Rectangle 5">
            <a:extLst>
              <a:ext uri="{FF2B5EF4-FFF2-40B4-BE49-F238E27FC236}">
                <a16:creationId xmlns:a16="http://schemas.microsoft.com/office/drawing/2014/main" id="{C6E8F54D-A4E3-769B-0033-35531E222B5C}"/>
              </a:ext>
            </a:extLst>
          </p:cNvPr>
          <p:cNvSpPr>
            <a:spLocks noGrp="1" noChangeArrowheads="1"/>
          </p:cNvSpPr>
          <p:nvPr>
            <p:ph type="body" sz="quarter" idx="3"/>
          </p:nvPr>
        </p:nvSpPr>
        <p:spPr bwMode="auto">
          <a:xfrm>
            <a:off x="1231900" y="3328988"/>
            <a:ext cx="6772275" cy="3155950"/>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6742" name="Rectangle 6">
            <a:extLst>
              <a:ext uri="{FF2B5EF4-FFF2-40B4-BE49-F238E27FC236}">
                <a16:creationId xmlns:a16="http://schemas.microsoft.com/office/drawing/2014/main" id="{22932C87-E4F6-6D58-B3C1-900F8DA96420}"/>
              </a:ext>
            </a:extLst>
          </p:cNvPr>
          <p:cNvSpPr>
            <a:spLocks noGrp="1" noChangeArrowheads="1"/>
          </p:cNvSpPr>
          <p:nvPr>
            <p:ph type="ftr" sz="quarter" idx="4"/>
          </p:nvPr>
        </p:nvSpPr>
        <p:spPr bwMode="auto">
          <a:xfrm>
            <a:off x="0" y="6659563"/>
            <a:ext cx="4002088" cy="350837"/>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defTabSz="920750" eaLnBrk="1" hangingPunct="1">
              <a:defRPr sz="1200" b="0">
                <a:latin typeface="Arial" charset="0"/>
              </a:defRPr>
            </a:lvl1pPr>
          </a:lstStyle>
          <a:p>
            <a:pPr>
              <a:defRPr/>
            </a:pPr>
            <a:endParaRPr lang="en-US"/>
          </a:p>
        </p:txBody>
      </p:sp>
      <p:sp>
        <p:nvSpPr>
          <p:cNvPr id="116743" name="Rectangle 7">
            <a:extLst>
              <a:ext uri="{FF2B5EF4-FFF2-40B4-BE49-F238E27FC236}">
                <a16:creationId xmlns:a16="http://schemas.microsoft.com/office/drawing/2014/main" id="{98BDD93E-F9B4-9455-1636-864F3D9A6A32}"/>
              </a:ext>
            </a:extLst>
          </p:cNvPr>
          <p:cNvSpPr>
            <a:spLocks noGrp="1" noChangeArrowheads="1"/>
          </p:cNvSpPr>
          <p:nvPr>
            <p:ph type="sldNum" sz="quarter" idx="5"/>
          </p:nvPr>
        </p:nvSpPr>
        <p:spPr bwMode="auto">
          <a:xfrm>
            <a:off x="5233988" y="6659563"/>
            <a:ext cx="4002087" cy="350837"/>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defTabSz="920750" eaLnBrk="1" hangingPunct="1">
              <a:defRPr sz="1200" b="0"/>
            </a:lvl1pPr>
          </a:lstStyle>
          <a:p>
            <a:pPr>
              <a:defRPr/>
            </a:pPr>
            <a:fld id="{86F2E0D5-AD86-4CA8-A5CA-C76944285B2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E2607720-7EDE-1E36-8B44-C886139C42EF}"/>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0EDD9222-E9F1-9238-D009-4848F2E5924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303A3611-47FC-1B6C-E3F8-F8D9695676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11896E-657D-413F-B7F7-9A9226D747C5}" type="slidenum">
              <a:rPr lang="en-US" altLang="en-US" smtClean="0"/>
              <a:pPr>
                <a:spcBef>
                  <a:spcPct val="0"/>
                </a:spcBef>
              </a:pPr>
              <a:t>1</a:t>
            </a:fld>
            <a:endParaRPr lang="en-US" altLang="en-US"/>
          </a:p>
        </p:txBody>
      </p:sp>
      <p:sp>
        <p:nvSpPr>
          <p:cNvPr id="5125" name="Header Placeholder 1">
            <a:extLst>
              <a:ext uri="{FF2B5EF4-FFF2-40B4-BE49-F238E27FC236}">
                <a16:creationId xmlns:a16="http://schemas.microsoft.com/office/drawing/2014/main" id="{9ABD919D-29D7-E5AB-5909-02081C7386C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15C54CC-470C-C9A5-E083-1737EBD2C951}"/>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E406D63B-7A5F-1478-C4FF-49B126010D3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4580" name="Slide Number Placeholder 3">
            <a:extLst>
              <a:ext uri="{FF2B5EF4-FFF2-40B4-BE49-F238E27FC236}">
                <a16:creationId xmlns:a16="http://schemas.microsoft.com/office/drawing/2014/main" id="{AA8770A9-09AD-03A2-2F4A-D722F8B3FD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BBDEF6-1F4F-4E0F-8D64-E9AFD08112B7}" type="slidenum">
              <a:rPr lang="en-US" altLang="en-US" smtClean="0"/>
              <a:pPr>
                <a:spcBef>
                  <a:spcPct val="0"/>
                </a:spcBef>
              </a:pPr>
              <a:t>11</a:t>
            </a:fld>
            <a:endParaRPr lang="en-US" altLang="en-US"/>
          </a:p>
        </p:txBody>
      </p:sp>
      <p:sp>
        <p:nvSpPr>
          <p:cNvPr id="24581" name="Header Placeholder 1">
            <a:extLst>
              <a:ext uri="{FF2B5EF4-FFF2-40B4-BE49-F238E27FC236}">
                <a16:creationId xmlns:a16="http://schemas.microsoft.com/office/drawing/2014/main" id="{C726E0FB-C9FE-AFB6-E9CC-A37B49DAE3E3}"/>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B7A5EFD-1B57-71AE-8012-ADFAFEC30E86}"/>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02549BF3-9B11-7815-6F12-7F340AE57B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91AB53DF-4C09-9888-7E01-CB81939D96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90A3C6-6371-49E2-A828-951B99879622}" type="slidenum">
              <a:rPr lang="en-US" altLang="en-US" smtClean="0"/>
              <a:pPr>
                <a:spcBef>
                  <a:spcPct val="0"/>
                </a:spcBef>
              </a:pPr>
              <a:t>20</a:t>
            </a:fld>
            <a:endParaRPr lang="en-US" altLang="en-US"/>
          </a:p>
        </p:txBody>
      </p:sp>
      <p:sp>
        <p:nvSpPr>
          <p:cNvPr id="5125" name="Header Placeholder 1">
            <a:extLst>
              <a:ext uri="{FF2B5EF4-FFF2-40B4-BE49-F238E27FC236}">
                <a16:creationId xmlns:a16="http://schemas.microsoft.com/office/drawing/2014/main" id="{408F2D7D-C3A3-B51B-12CB-8412CA13811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B5FF901-B502-0840-1349-62E3F1F27201}"/>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2D09B5FB-51D5-1ECB-D4AC-51D6D2A863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8ED5B20F-2B13-EC56-898B-7FB0E201D1D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FC9996-02E4-4613-88A3-238925BCAA72}" type="slidenum">
              <a:rPr lang="en-US" altLang="en-US" smtClean="0"/>
              <a:pPr>
                <a:spcBef>
                  <a:spcPct val="0"/>
                </a:spcBef>
              </a:pPr>
              <a:t>21</a:t>
            </a:fld>
            <a:endParaRPr lang="en-US" altLang="en-US"/>
          </a:p>
        </p:txBody>
      </p:sp>
      <p:sp>
        <p:nvSpPr>
          <p:cNvPr id="7173" name="Header Placeholder 1">
            <a:extLst>
              <a:ext uri="{FF2B5EF4-FFF2-40B4-BE49-F238E27FC236}">
                <a16:creationId xmlns:a16="http://schemas.microsoft.com/office/drawing/2014/main" id="{8229FE1F-F156-63D6-758E-B1CB06BFBFF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20D8DE72-FDD6-AFFF-E765-A823F68F5E65}"/>
              </a:ext>
            </a:extLst>
          </p:cNvPr>
          <p:cNvSpPr>
            <a:spLocks noGrp="1" noRot="1" noChangeAspect="1" noChangeArrowheads="1" noTextEdit="1"/>
          </p:cNvSpPr>
          <p:nvPr>
            <p:ph type="sldImg"/>
          </p:nvPr>
        </p:nvSpPr>
        <p:spPr>
          <a:ln/>
        </p:spPr>
      </p:sp>
      <p:sp>
        <p:nvSpPr>
          <p:cNvPr id="9219" name="Notes Placeholder 2">
            <a:extLst>
              <a:ext uri="{FF2B5EF4-FFF2-40B4-BE49-F238E27FC236}">
                <a16:creationId xmlns:a16="http://schemas.microsoft.com/office/drawing/2014/main" id="{56D578DF-0DE2-CBAD-D1DE-375F8059C59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220" name="Slide Number Placeholder 3">
            <a:extLst>
              <a:ext uri="{FF2B5EF4-FFF2-40B4-BE49-F238E27FC236}">
                <a16:creationId xmlns:a16="http://schemas.microsoft.com/office/drawing/2014/main" id="{DAFE1466-12A5-58DB-BC2E-B60EFD1896B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7624CC-8A65-4328-AEA3-242E75894A01}" type="slidenum">
              <a:rPr lang="en-US" altLang="en-US" smtClean="0"/>
              <a:pPr>
                <a:spcBef>
                  <a:spcPct val="0"/>
                </a:spcBef>
              </a:pPr>
              <a:t>22</a:t>
            </a:fld>
            <a:endParaRPr lang="en-US" altLang="en-US"/>
          </a:p>
        </p:txBody>
      </p:sp>
      <p:sp>
        <p:nvSpPr>
          <p:cNvPr id="9221" name="Header Placeholder 1">
            <a:extLst>
              <a:ext uri="{FF2B5EF4-FFF2-40B4-BE49-F238E27FC236}">
                <a16:creationId xmlns:a16="http://schemas.microsoft.com/office/drawing/2014/main" id="{6723F6D2-597F-826D-5E68-E12A228CA40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2E36650-2AFC-3FB4-C33C-CC6408B56542}"/>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93BDC309-B483-BD1B-57F7-C500F7ED613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7412" name="Slide Number Placeholder 3">
            <a:extLst>
              <a:ext uri="{FF2B5EF4-FFF2-40B4-BE49-F238E27FC236}">
                <a16:creationId xmlns:a16="http://schemas.microsoft.com/office/drawing/2014/main" id="{D2C49A16-8987-CA0F-E1F2-24D18BA4EA2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16E17D2-2C52-49E5-B932-22140F1F7BAD}" type="slidenum">
              <a:rPr lang="en-US" altLang="en-US" smtClean="0"/>
              <a:pPr>
                <a:spcBef>
                  <a:spcPct val="0"/>
                </a:spcBef>
              </a:pPr>
              <a:t>23</a:t>
            </a:fld>
            <a:endParaRPr lang="en-US" altLang="en-US"/>
          </a:p>
        </p:txBody>
      </p:sp>
      <p:sp>
        <p:nvSpPr>
          <p:cNvPr id="17413" name="Header Placeholder 1">
            <a:extLst>
              <a:ext uri="{FF2B5EF4-FFF2-40B4-BE49-F238E27FC236}">
                <a16:creationId xmlns:a16="http://schemas.microsoft.com/office/drawing/2014/main" id="{93F43F10-E3DA-0F07-0286-5A269CB60B5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4857D35-D991-4AA6-8A4B-35EBD0E144C3}"/>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9BC44FA2-3F91-7B52-2000-8DC8368F9A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460" name="Slide Number Placeholder 3">
            <a:extLst>
              <a:ext uri="{FF2B5EF4-FFF2-40B4-BE49-F238E27FC236}">
                <a16:creationId xmlns:a16="http://schemas.microsoft.com/office/drawing/2014/main" id="{1344898F-1202-6D71-5DB6-D9FCCB1234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7772F3-51FC-493B-AB72-719B222ED4BF}" type="slidenum">
              <a:rPr lang="en-US" altLang="en-US" smtClean="0"/>
              <a:pPr>
                <a:spcBef>
                  <a:spcPct val="0"/>
                </a:spcBef>
              </a:pPr>
              <a:t>24</a:t>
            </a:fld>
            <a:endParaRPr lang="en-US" altLang="en-US"/>
          </a:p>
        </p:txBody>
      </p:sp>
      <p:sp>
        <p:nvSpPr>
          <p:cNvPr id="19461" name="Header Placeholder 1">
            <a:extLst>
              <a:ext uri="{FF2B5EF4-FFF2-40B4-BE49-F238E27FC236}">
                <a16:creationId xmlns:a16="http://schemas.microsoft.com/office/drawing/2014/main" id="{68947888-FAC1-27E6-B4F5-195B7B36756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F494C30-C5F1-0D29-03F8-32609915DDAD}"/>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FC61678F-2377-3DDA-B33D-8F42E7536B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1508" name="Slide Number Placeholder 3">
            <a:extLst>
              <a:ext uri="{FF2B5EF4-FFF2-40B4-BE49-F238E27FC236}">
                <a16:creationId xmlns:a16="http://schemas.microsoft.com/office/drawing/2014/main" id="{420DE072-5390-8C43-082F-189DBC4852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CFC473B-03FC-48B7-8522-31B1C9CE1C1A}" type="slidenum">
              <a:rPr lang="en-US" altLang="en-US" smtClean="0"/>
              <a:pPr>
                <a:spcBef>
                  <a:spcPct val="0"/>
                </a:spcBef>
              </a:pPr>
              <a:t>25</a:t>
            </a:fld>
            <a:endParaRPr lang="en-US" altLang="en-US"/>
          </a:p>
        </p:txBody>
      </p:sp>
      <p:sp>
        <p:nvSpPr>
          <p:cNvPr id="21509" name="Header Placeholder 1">
            <a:extLst>
              <a:ext uri="{FF2B5EF4-FFF2-40B4-BE49-F238E27FC236}">
                <a16:creationId xmlns:a16="http://schemas.microsoft.com/office/drawing/2014/main" id="{84FBC321-E554-FFA8-A110-9874F463611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4873CAA-E13D-36C0-2C6A-BEE1E234F62A}"/>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DB1A846B-36F3-06DE-7240-48BD642CD90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7B829068-2B7C-51DE-C063-D9D1EFE4B71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27A066-72D3-447C-925B-28AD45111B66}" type="slidenum">
              <a:rPr lang="en-US" altLang="en-US" smtClean="0"/>
              <a:pPr>
                <a:spcBef>
                  <a:spcPct val="0"/>
                </a:spcBef>
              </a:pPr>
              <a:t>26</a:t>
            </a:fld>
            <a:endParaRPr lang="en-US" altLang="en-US"/>
          </a:p>
        </p:txBody>
      </p:sp>
      <p:sp>
        <p:nvSpPr>
          <p:cNvPr id="23557" name="Header Placeholder 1">
            <a:extLst>
              <a:ext uri="{FF2B5EF4-FFF2-40B4-BE49-F238E27FC236}">
                <a16:creationId xmlns:a16="http://schemas.microsoft.com/office/drawing/2014/main" id="{4B04DA71-56F7-CF19-F908-0AC3BBE460E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L20 Center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3EA6212-1476-9D09-4614-CC96D8C9A086}"/>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2C26D94F-9311-0737-A252-F7A951292EB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3974B6AA-0082-8BB6-2549-0C5285C86A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AC77825-E6F8-44EB-881A-D75CA40C2144}" type="slidenum">
              <a:rPr lang="en-US" altLang="en-US" smtClean="0"/>
              <a:pPr>
                <a:spcBef>
                  <a:spcPct val="0"/>
                </a:spcBef>
              </a:pPr>
              <a:t>2</a:t>
            </a:fld>
            <a:endParaRPr lang="en-US" altLang="en-US"/>
          </a:p>
        </p:txBody>
      </p:sp>
      <p:sp>
        <p:nvSpPr>
          <p:cNvPr id="7173" name="Header Placeholder 1">
            <a:extLst>
              <a:ext uri="{FF2B5EF4-FFF2-40B4-BE49-F238E27FC236}">
                <a16:creationId xmlns:a16="http://schemas.microsoft.com/office/drawing/2014/main" id="{84E0E65E-A96D-9F69-4043-D7FE3CA73E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7A94A840-FC8F-B7F7-0018-48E8B37C4131}"/>
              </a:ext>
            </a:extLst>
          </p:cNvPr>
          <p:cNvSpPr>
            <a:spLocks noGrp="1" noRot="1" noChangeAspect="1" noChangeArrowheads="1" noTextEdit="1"/>
          </p:cNvSpPr>
          <p:nvPr>
            <p:ph type="sldImg"/>
          </p:nvPr>
        </p:nvSpPr>
        <p:spPr>
          <a:ln/>
        </p:spPr>
      </p:sp>
      <p:sp>
        <p:nvSpPr>
          <p:cNvPr id="9219" name="Notes Placeholder 2">
            <a:extLst>
              <a:ext uri="{FF2B5EF4-FFF2-40B4-BE49-F238E27FC236}">
                <a16:creationId xmlns:a16="http://schemas.microsoft.com/office/drawing/2014/main" id="{BC43C5D5-310E-E430-E416-CC254FFC863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9220" name="Slide Number Placeholder 3">
            <a:extLst>
              <a:ext uri="{FF2B5EF4-FFF2-40B4-BE49-F238E27FC236}">
                <a16:creationId xmlns:a16="http://schemas.microsoft.com/office/drawing/2014/main" id="{D9A23732-38C9-EDD8-4A9A-E2031CC3A1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F37EBA-6C02-4C23-A227-EC28947DEF0A}" type="slidenum">
              <a:rPr lang="en-US" altLang="en-US" smtClean="0"/>
              <a:pPr>
                <a:spcBef>
                  <a:spcPct val="0"/>
                </a:spcBef>
              </a:pPr>
              <a:t>3</a:t>
            </a:fld>
            <a:endParaRPr lang="en-US" altLang="en-US"/>
          </a:p>
        </p:txBody>
      </p:sp>
      <p:sp>
        <p:nvSpPr>
          <p:cNvPr id="9221" name="Header Placeholder 1">
            <a:extLst>
              <a:ext uri="{FF2B5EF4-FFF2-40B4-BE49-F238E27FC236}">
                <a16:creationId xmlns:a16="http://schemas.microsoft.com/office/drawing/2014/main" id="{4EF16D7A-7776-6133-8F49-F467C63E960C}"/>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980401C-FAFB-403C-3A73-78F3B29EC5BA}"/>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A6E3D5C0-C998-9DAC-0722-7E9B5057508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53A736EC-6BE0-E5FE-4C72-F976E6F060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4B61B8-BA00-49B8-98DD-472D8C886682}" type="slidenum">
              <a:rPr lang="en-US" altLang="en-US" smtClean="0"/>
              <a:pPr>
                <a:spcBef>
                  <a:spcPct val="0"/>
                </a:spcBef>
              </a:pPr>
              <a:t>4</a:t>
            </a:fld>
            <a:endParaRPr lang="en-US" altLang="en-US"/>
          </a:p>
        </p:txBody>
      </p:sp>
      <p:sp>
        <p:nvSpPr>
          <p:cNvPr id="11269" name="Header Placeholder 1">
            <a:extLst>
              <a:ext uri="{FF2B5EF4-FFF2-40B4-BE49-F238E27FC236}">
                <a16:creationId xmlns:a16="http://schemas.microsoft.com/office/drawing/2014/main" id="{E668EE73-FAD3-55AD-1492-8F3233554F4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3734EC8C-4E1E-C8D1-0771-063DFDF47B20}"/>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5464E3F0-3FAF-7EEE-96CD-71BF2F4CF5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13316" name="Slide Number Placeholder 3">
            <a:extLst>
              <a:ext uri="{FF2B5EF4-FFF2-40B4-BE49-F238E27FC236}">
                <a16:creationId xmlns:a16="http://schemas.microsoft.com/office/drawing/2014/main" id="{969C6873-5268-6C38-BA02-A9273EE805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9671EC-4CF4-4710-A51F-F4A7BF8D0B0D}" type="slidenum">
              <a:rPr lang="en-US" altLang="en-US" smtClean="0"/>
              <a:pPr>
                <a:spcBef>
                  <a:spcPct val="0"/>
                </a:spcBef>
              </a:pPr>
              <a:t>5</a:t>
            </a:fld>
            <a:endParaRPr lang="en-US" altLang="en-US"/>
          </a:p>
        </p:txBody>
      </p:sp>
      <p:sp>
        <p:nvSpPr>
          <p:cNvPr id="13317" name="Header Placeholder 1">
            <a:extLst>
              <a:ext uri="{FF2B5EF4-FFF2-40B4-BE49-F238E27FC236}">
                <a16:creationId xmlns:a16="http://schemas.microsoft.com/office/drawing/2014/main" id="{BA830715-8B17-1026-8421-A2C300CE896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C1C64859-135B-7E9D-8D3A-769C53150AED}"/>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5D16E668-4275-92DB-7F61-B838B9112B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final v = 0</a:t>
            </a:r>
          </a:p>
        </p:txBody>
      </p:sp>
      <p:sp>
        <p:nvSpPr>
          <p:cNvPr id="16388" name="Slide Number Placeholder 3">
            <a:extLst>
              <a:ext uri="{FF2B5EF4-FFF2-40B4-BE49-F238E27FC236}">
                <a16:creationId xmlns:a16="http://schemas.microsoft.com/office/drawing/2014/main" id="{8E1DCD6E-643A-656E-F17C-8E54E662A49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9FF217-89EA-4D1E-A50C-A3FF5F32D6D4}" type="slidenum">
              <a:rPr lang="en-US" altLang="en-US" smtClean="0"/>
              <a:pPr>
                <a:spcBef>
                  <a:spcPct val="0"/>
                </a:spcBef>
              </a:pPr>
              <a:t>7</a:t>
            </a:fld>
            <a:endParaRPr lang="en-US" altLang="en-US"/>
          </a:p>
        </p:txBody>
      </p:sp>
      <p:sp>
        <p:nvSpPr>
          <p:cNvPr id="16389" name="Header Placeholder 1">
            <a:extLst>
              <a:ext uri="{FF2B5EF4-FFF2-40B4-BE49-F238E27FC236}">
                <a16:creationId xmlns:a16="http://schemas.microsoft.com/office/drawing/2014/main" id="{D997442F-8EB5-D262-D230-CFAB5294012C}"/>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B9485838-373A-7992-6A88-765325687DA0}"/>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B0A186FD-49EE-46C3-DB30-7E25DDF731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final v = –v for the car on the left, +v for the car on the right</a:t>
            </a:r>
          </a:p>
        </p:txBody>
      </p:sp>
      <p:sp>
        <p:nvSpPr>
          <p:cNvPr id="18436" name="Slide Number Placeholder 3">
            <a:extLst>
              <a:ext uri="{FF2B5EF4-FFF2-40B4-BE49-F238E27FC236}">
                <a16:creationId xmlns:a16="http://schemas.microsoft.com/office/drawing/2014/main" id="{75ACC48A-A790-98C3-8186-3E0227A80D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1D6045-F565-427F-8C74-BE1A77DC80C9}" type="slidenum">
              <a:rPr lang="en-US" altLang="en-US" smtClean="0"/>
              <a:pPr>
                <a:spcBef>
                  <a:spcPct val="0"/>
                </a:spcBef>
              </a:pPr>
              <a:t>8</a:t>
            </a:fld>
            <a:endParaRPr lang="en-US" altLang="en-US"/>
          </a:p>
        </p:txBody>
      </p:sp>
      <p:sp>
        <p:nvSpPr>
          <p:cNvPr id="18437" name="Header Placeholder 1">
            <a:extLst>
              <a:ext uri="{FF2B5EF4-FFF2-40B4-BE49-F238E27FC236}">
                <a16:creationId xmlns:a16="http://schemas.microsoft.com/office/drawing/2014/main" id="{5EBDBF64-4B06-1B3B-C200-FEA7A64226B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B97A491-47CA-CEE9-6070-2127E8E5231F}"/>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5870CC06-0963-A5A9-73CA-5C5473B1FE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total p = –MV</a:t>
            </a:r>
          </a:p>
          <a:p>
            <a:r>
              <a:rPr lang="en-US" altLang="en-US">
                <a:latin typeface="Arial" panose="020B0604020202020204" pitchFamily="34" charset="0"/>
              </a:rPr>
              <a:t>final v = p/(2M) = –MV/(2M) = –V/2 </a:t>
            </a:r>
          </a:p>
        </p:txBody>
      </p:sp>
      <p:sp>
        <p:nvSpPr>
          <p:cNvPr id="20484" name="Slide Number Placeholder 3">
            <a:extLst>
              <a:ext uri="{FF2B5EF4-FFF2-40B4-BE49-F238E27FC236}">
                <a16:creationId xmlns:a16="http://schemas.microsoft.com/office/drawing/2014/main" id="{382252CF-B952-07F3-B6B5-661597E0AB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155FD-0239-436F-A4FA-5CFFCC1CFF56}" type="slidenum">
              <a:rPr lang="en-US" altLang="en-US" smtClean="0"/>
              <a:pPr>
                <a:spcBef>
                  <a:spcPct val="0"/>
                </a:spcBef>
              </a:pPr>
              <a:t>9</a:t>
            </a:fld>
            <a:endParaRPr lang="en-US" altLang="en-US"/>
          </a:p>
        </p:txBody>
      </p:sp>
      <p:sp>
        <p:nvSpPr>
          <p:cNvPr id="20485" name="Header Placeholder 1">
            <a:extLst>
              <a:ext uri="{FF2B5EF4-FFF2-40B4-BE49-F238E27FC236}">
                <a16:creationId xmlns:a16="http://schemas.microsoft.com/office/drawing/2014/main" id="{5F305230-6106-CD46-707E-4F178E5C888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5130FDC-59FF-A585-73F0-90352837CE10}"/>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E907F31C-B751-15F3-3FFA-5F969F24EAF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Total p = MV + (2M)(–2V) = MV – 4MV = –3MV</a:t>
            </a:r>
          </a:p>
          <a:p>
            <a:r>
              <a:rPr lang="en-US" altLang="en-US">
                <a:latin typeface="Arial" panose="020B0604020202020204" pitchFamily="34" charset="0"/>
              </a:rPr>
              <a:t>final v = p/(3M) = (–3MV)/(3M) = –V</a:t>
            </a:r>
          </a:p>
        </p:txBody>
      </p:sp>
      <p:sp>
        <p:nvSpPr>
          <p:cNvPr id="22532" name="Slide Number Placeholder 3">
            <a:extLst>
              <a:ext uri="{FF2B5EF4-FFF2-40B4-BE49-F238E27FC236}">
                <a16:creationId xmlns:a16="http://schemas.microsoft.com/office/drawing/2014/main" id="{749F19C1-753E-E8EA-961F-D0382A446D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spcBef>
                <a:spcPct val="30000"/>
              </a:spcBef>
              <a:defRPr sz="1200">
                <a:solidFill>
                  <a:schemeClr val="tx1"/>
                </a:solidFill>
                <a:latin typeface="Arial" panose="020B0604020202020204" pitchFamily="34" charset="0"/>
              </a:defRPr>
            </a:lvl1pPr>
            <a:lvl2pPr marL="742950" indent="-285750" defTabSz="920750">
              <a:spcBef>
                <a:spcPct val="30000"/>
              </a:spcBef>
              <a:defRPr sz="1200">
                <a:solidFill>
                  <a:schemeClr val="tx1"/>
                </a:solidFill>
                <a:latin typeface="Arial" panose="020B0604020202020204" pitchFamily="34" charset="0"/>
              </a:defRPr>
            </a:lvl2pPr>
            <a:lvl3pPr marL="1143000" indent="-228600" defTabSz="920750">
              <a:spcBef>
                <a:spcPct val="30000"/>
              </a:spcBef>
              <a:defRPr sz="1200">
                <a:solidFill>
                  <a:schemeClr val="tx1"/>
                </a:solidFill>
                <a:latin typeface="Arial" panose="020B0604020202020204" pitchFamily="34" charset="0"/>
              </a:defRPr>
            </a:lvl3pPr>
            <a:lvl4pPr marL="1600200" indent="-228600" defTabSz="920750">
              <a:spcBef>
                <a:spcPct val="30000"/>
              </a:spcBef>
              <a:defRPr sz="1200">
                <a:solidFill>
                  <a:schemeClr val="tx1"/>
                </a:solidFill>
                <a:latin typeface="Arial" panose="020B0604020202020204" pitchFamily="34" charset="0"/>
              </a:defRPr>
            </a:lvl4pPr>
            <a:lvl5pPr marL="2057400" indent="-228600" defTabSz="920750">
              <a:spcBef>
                <a:spcPct val="30000"/>
              </a:spcBef>
              <a:defRPr sz="1200">
                <a:solidFill>
                  <a:schemeClr val="tx1"/>
                </a:solidFill>
                <a:latin typeface="Arial" panose="020B0604020202020204" pitchFamily="34" charset="0"/>
              </a:defRPr>
            </a:lvl5pPr>
            <a:lvl6pPr marL="2514600" indent="-228600" defTabSz="9207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07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07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07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18765F-E07D-49EE-8FE1-B57223A477FF}" type="slidenum">
              <a:rPr lang="en-US" altLang="en-US" smtClean="0"/>
              <a:pPr>
                <a:spcBef>
                  <a:spcPct val="0"/>
                </a:spcBef>
              </a:pPr>
              <a:t>10</a:t>
            </a:fld>
            <a:endParaRPr lang="en-US" altLang="en-US"/>
          </a:p>
        </p:txBody>
      </p:sp>
      <p:sp>
        <p:nvSpPr>
          <p:cNvPr id="22533" name="Header Placeholder 1">
            <a:extLst>
              <a:ext uri="{FF2B5EF4-FFF2-40B4-BE49-F238E27FC236}">
                <a16:creationId xmlns:a16="http://schemas.microsoft.com/office/drawing/2014/main" id="{5A8C1440-D152-1DA1-C453-64BDD2B5DB6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b="1">
                <a:solidFill>
                  <a:schemeClr val="tx1"/>
                </a:solidFill>
                <a:latin typeface="Arial" panose="020B0604020202020204" pitchFamily="34" charset="0"/>
              </a:defRPr>
            </a:lvl1pPr>
            <a:lvl2pPr marL="742950" indent="-285750" defTabSz="920750">
              <a:defRPr b="1">
                <a:solidFill>
                  <a:schemeClr val="tx1"/>
                </a:solidFill>
                <a:latin typeface="Arial" panose="020B0604020202020204" pitchFamily="34" charset="0"/>
              </a:defRPr>
            </a:lvl2pPr>
            <a:lvl3pPr marL="1143000" indent="-228600" defTabSz="920750">
              <a:defRPr b="1">
                <a:solidFill>
                  <a:schemeClr val="tx1"/>
                </a:solidFill>
                <a:latin typeface="Arial" panose="020B0604020202020204" pitchFamily="34" charset="0"/>
              </a:defRPr>
            </a:lvl3pPr>
            <a:lvl4pPr marL="1600200" indent="-228600" defTabSz="920750">
              <a:defRPr b="1">
                <a:solidFill>
                  <a:schemeClr val="tx1"/>
                </a:solidFill>
                <a:latin typeface="Arial" panose="020B0604020202020204" pitchFamily="34" charset="0"/>
              </a:defRPr>
            </a:lvl4pPr>
            <a:lvl5pPr marL="2057400" indent="-228600" defTabSz="920750">
              <a:defRPr b="1">
                <a:solidFill>
                  <a:schemeClr val="tx1"/>
                </a:solidFill>
                <a:latin typeface="Arial" panose="020B0604020202020204" pitchFamily="34" charset="0"/>
              </a:defRPr>
            </a:lvl5pPr>
            <a:lvl6pPr marL="2514600" indent="-228600" defTabSz="920750" eaLnBrk="0" fontAlgn="base" hangingPunct="0">
              <a:spcBef>
                <a:spcPct val="0"/>
              </a:spcBef>
              <a:spcAft>
                <a:spcPct val="0"/>
              </a:spcAft>
              <a:defRPr b="1">
                <a:solidFill>
                  <a:schemeClr val="tx1"/>
                </a:solidFill>
                <a:latin typeface="Arial" panose="020B0604020202020204" pitchFamily="34" charset="0"/>
              </a:defRPr>
            </a:lvl6pPr>
            <a:lvl7pPr marL="2971800" indent="-228600" defTabSz="920750" eaLnBrk="0" fontAlgn="base" hangingPunct="0">
              <a:spcBef>
                <a:spcPct val="0"/>
              </a:spcBef>
              <a:spcAft>
                <a:spcPct val="0"/>
              </a:spcAft>
              <a:defRPr b="1">
                <a:solidFill>
                  <a:schemeClr val="tx1"/>
                </a:solidFill>
                <a:latin typeface="Arial" panose="020B0604020202020204" pitchFamily="34" charset="0"/>
              </a:defRPr>
            </a:lvl7pPr>
            <a:lvl8pPr marL="3429000" indent="-228600" defTabSz="920750" eaLnBrk="0" fontAlgn="base" hangingPunct="0">
              <a:spcBef>
                <a:spcPct val="0"/>
              </a:spcBef>
              <a:spcAft>
                <a:spcPct val="0"/>
              </a:spcAft>
              <a:defRPr b="1">
                <a:solidFill>
                  <a:schemeClr val="tx1"/>
                </a:solidFill>
                <a:latin typeface="Arial" panose="020B0604020202020204" pitchFamily="34" charset="0"/>
              </a:defRPr>
            </a:lvl8pPr>
            <a:lvl9pPr marL="3886200" indent="-228600" defTabSz="9207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PHYS 1210 L18 Collisions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2B7DE80-8184-3702-AC01-DC0809BC24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F1F27B7-58E2-855D-A0EB-B3638AF7E4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E90F25-B03B-B23E-9E02-660AF5DA4F80}"/>
              </a:ext>
            </a:extLst>
          </p:cNvPr>
          <p:cNvSpPr>
            <a:spLocks noGrp="1" noChangeArrowheads="1"/>
          </p:cNvSpPr>
          <p:nvPr>
            <p:ph type="sldNum" sz="quarter" idx="12"/>
          </p:nvPr>
        </p:nvSpPr>
        <p:spPr>
          <a:ln/>
        </p:spPr>
        <p:txBody>
          <a:bodyPr/>
          <a:lstStyle>
            <a:lvl1pPr>
              <a:defRPr/>
            </a:lvl1pPr>
          </a:lstStyle>
          <a:p>
            <a:pPr>
              <a:defRPr/>
            </a:pPr>
            <a:fld id="{28EDDCF5-57D4-4960-BC43-A325A511481C}" type="slidenum">
              <a:rPr lang="en-US" altLang="en-US"/>
              <a:pPr>
                <a:defRPr/>
              </a:pPr>
              <a:t>‹#›</a:t>
            </a:fld>
            <a:endParaRPr lang="en-US" altLang="en-US"/>
          </a:p>
        </p:txBody>
      </p:sp>
    </p:spTree>
    <p:extLst>
      <p:ext uri="{BB962C8B-B14F-4D97-AF65-F5344CB8AC3E}">
        <p14:creationId xmlns:p14="http://schemas.microsoft.com/office/powerpoint/2010/main" val="3317794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C2C2F4-FFDC-6B06-BD42-3FD4D97CEDD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067D65-1874-6B4D-9AA2-92279C27AF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9621922-899F-EA1B-BDF8-50CE59D38610}"/>
              </a:ext>
            </a:extLst>
          </p:cNvPr>
          <p:cNvSpPr>
            <a:spLocks noGrp="1" noChangeArrowheads="1"/>
          </p:cNvSpPr>
          <p:nvPr>
            <p:ph type="sldNum" sz="quarter" idx="12"/>
          </p:nvPr>
        </p:nvSpPr>
        <p:spPr>
          <a:ln/>
        </p:spPr>
        <p:txBody>
          <a:bodyPr/>
          <a:lstStyle>
            <a:lvl1pPr>
              <a:defRPr/>
            </a:lvl1pPr>
          </a:lstStyle>
          <a:p>
            <a:pPr>
              <a:defRPr/>
            </a:pPr>
            <a:fld id="{D22CBBE2-F957-4EFC-B7D3-5322F43E92D1}" type="slidenum">
              <a:rPr lang="en-US" altLang="en-US"/>
              <a:pPr>
                <a:defRPr/>
              </a:pPr>
              <a:t>‹#›</a:t>
            </a:fld>
            <a:endParaRPr lang="en-US" altLang="en-US"/>
          </a:p>
        </p:txBody>
      </p:sp>
    </p:spTree>
    <p:extLst>
      <p:ext uri="{BB962C8B-B14F-4D97-AF65-F5344CB8AC3E}">
        <p14:creationId xmlns:p14="http://schemas.microsoft.com/office/powerpoint/2010/main" val="14245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68039F7-4A4E-373E-DDB1-0456952CC78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ECEFC4-9F0B-3DF1-AD9D-7CC58CD56A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EB56BB1-823E-103C-BD08-615B13E75E11}"/>
              </a:ext>
            </a:extLst>
          </p:cNvPr>
          <p:cNvSpPr>
            <a:spLocks noGrp="1" noChangeArrowheads="1"/>
          </p:cNvSpPr>
          <p:nvPr>
            <p:ph type="sldNum" sz="quarter" idx="12"/>
          </p:nvPr>
        </p:nvSpPr>
        <p:spPr>
          <a:ln/>
        </p:spPr>
        <p:txBody>
          <a:bodyPr/>
          <a:lstStyle>
            <a:lvl1pPr>
              <a:defRPr/>
            </a:lvl1pPr>
          </a:lstStyle>
          <a:p>
            <a:pPr>
              <a:defRPr/>
            </a:pPr>
            <a:fld id="{A95459FA-A44D-4960-B186-685ABAF780E2}" type="slidenum">
              <a:rPr lang="en-US" altLang="en-US"/>
              <a:pPr>
                <a:defRPr/>
              </a:pPr>
              <a:t>‹#›</a:t>
            </a:fld>
            <a:endParaRPr lang="en-US" altLang="en-US"/>
          </a:p>
        </p:txBody>
      </p:sp>
    </p:spTree>
    <p:extLst>
      <p:ext uri="{BB962C8B-B14F-4D97-AF65-F5344CB8AC3E}">
        <p14:creationId xmlns:p14="http://schemas.microsoft.com/office/powerpoint/2010/main" val="259785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30655E6-6B43-D4BB-1A1C-FC27862063A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3825E26-8A9B-6CF6-808A-3A7A2A2DFB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CC8A93B-F70F-B6A5-37C0-1E42C36D040D}"/>
              </a:ext>
            </a:extLst>
          </p:cNvPr>
          <p:cNvSpPr>
            <a:spLocks noGrp="1" noChangeArrowheads="1"/>
          </p:cNvSpPr>
          <p:nvPr>
            <p:ph type="sldNum" sz="quarter" idx="12"/>
          </p:nvPr>
        </p:nvSpPr>
        <p:spPr>
          <a:ln/>
        </p:spPr>
        <p:txBody>
          <a:bodyPr/>
          <a:lstStyle>
            <a:lvl1pPr>
              <a:defRPr/>
            </a:lvl1pPr>
          </a:lstStyle>
          <a:p>
            <a:pPr>
              <a:defRPr/>
            </a:pPr>
            <a:fld id="{0C519CBF-32DE-4B47-B94B-B5FADF3583D5}" type="slidenum">
              <a:rPr lang="en-US" altLang="en-US"/>
              <a:pPr>
                <a:defRPr/>
              </a:pPr>
              <a:t>‹#›</a:t>
            </a:fld>
            <a:endParaRPr lang="en-US" altLang="en-US"/>
          </a:p>
        </p:txBody>
      </p:sp>
    </p:spTree>
    <p:extLst>
      <p:ext uri="{BB962C8B-B14F-4D97-AF65-F5344CB8AC3E}">
        <p14:creationId xmlns:p14="http://schemas.microsoft.com/office/powerpoint/2010/main" val="4154445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CE2587F-327D-1723-28AD-4F0F275476F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D17002-7184-0E03-1D33-3401D3782B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604639-E7C7-4DB3-1E6B-8BD388A4147B}"/>
              </a:ext>
            </a:extLst>
          </p:cNvPr>
          <p:cNvSpPr>
            <a:spLocks noGrp="1" noChangeArrowheads="1"/>
          </p:cNvSpPr>
          <p:nvPr>
            <p:ph type="sldNum" sz="quarter" idx="12"/>
          </p:nvPr>
        </p:nvSpPr>
        <p:spPr>
          <a:ln/>
        </p:spPr>
        <p:txBody>
          <a:bodyPr/>
          <a:lstStyle>
            <a:lvl1pPr>
              <a:defRPr/>
            </a:lvl1pPr>
          </a:lstStyle>
          <a:p>
            <a:pPr>
              <a:defRPr/>
            </a:pPr>
            <a:fld id="{5D5B044D-CAFF-4266-A6FB-3A96172CAA11}" type="slidenum">
              <a:rPr lang="en-US" altLang="en-US"/>
              <a:pPr>
                <a:defRPr/>
              </a:pPr>
              <a:t>‹#›</a:t>
            </a:fld>
            <a:endParaRPr lang="en-US" altLang="en-US"/>
          </a:p>
        </p:txBody>
      </p:sp>
    </p:spTree>
    <p:extLst>
      <p:ext uri="{BB962C8B-B14F-4D97-AF65-F5344CB8AC3E}">
        <p14:creationId xmlns:p14="http://schemas.microsoft.com/office/powerpoint/2010/main" val="209387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FFB0F60-5F12-C06A-6D3C-23A9DF72BD6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733F861-7398-F791-067E-06D3118C88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7B6762D-AE06-AC4B-DF9E-ED5E0B679297}"/>
              </a:ext>
            </a:extLst>
          </p:cNvPr>
          <p:cNvSpPr>
            <a:spLocks noGrp="1" noChangeArrowheads="1"/>
          </p:cNvSpPr>
          <p:nvPr>
            <p:ph type="sldNum" sz="quarter" idx="12"/>
          </p:nvPr>
        </p:nvSpPr>
        <p:spPr>
          <a:ln/>
        </p:spPr>
        <p:txBody>
          <a:bodyPr/>
          <a:lstStyle>
            <a:lvl1pPr>
              <a:defRPr/>
            </a:lvl1pPr>
          </a:lstStyle>
          <a:p>
            <a:pPr>
              <a:defRPr/>
            </a:pPr>
            <a:fld id="{B6040DC3-67D8-43A6-9313-9DF6E64DC8B5}" type="slidenum">
              <a:rPr lang="en-US" altLang="en-US"/>
              <a:pPr>
                <a:defRPr/>
              </a:pPr>
              <a:t>‹#›</a:t>
            </a:fld>
            <a:endParaRPr lang="en-US" altLang="en-US"/>
          </a:p>
        </p:txBody>
      </p:sp>
    </p:spTree>
    <p:extLst>
      <p:ext uri="{BB962C8B-B14F-4D97-AF65-F5344CB8AC3E}">
        <p14:creationId xmlns:p14="http://schemas.microsoft.com/office/powerpoint/2010/main" val="2750339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07A20DC-4A5F-FD2C-7C4F-018B539B7EB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5BA10DF-E6AD-7620-3F18-D5CBD2EE4C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CAE1841-84A4-D45E-97AC-F869079F84A5}"/>
              </a:ext>
            </a:extLst>
          </p:cNvPr>
          <p:cNvSpPr>
            <a:spLocks noGrp="1" noChangeArrowheads="1"/>
          </p:cNvSpPr>
          <p:nvPr>
            <p:ph type="sldNum" sz="quarter" idx="12"/>
          </p:nvPr>
        </p:nvSpPr>
        <p:spPr>
          <a:ln/>
        </p:spPr>
        <p:txBody>
          <a:bodyPr/>
          <a:lstStyle>
            <a:lvl1pPr>
              <a:defRPr/>
            </a:lvl1pPr>
          </a:lstStyle>
          <a:p>
            <a:pPr>
              <a:defRPr/>
            </a:pPr>
            <a:fld id="{3A4EA4C8-5AE8-4608-9856-835CFA03C167}" type="slidenum">
              <a:rPr lang="en-US" altLang="en-US"/>
              <a:pPr>
                <a:defRPr/>
              </a:pPr>
              <a:t>‹#›</a:t>
            </a:fld>
            <a:endParaRPr lang="en-US" altLang="en-US"/>
          </a:p>
        </p:txBody>
      </p:sp>
    </p:spTree>
    <p:extLst>
      <p:ext uri="{BB962C8B-B14F-4D97-AF65-F5344CB8AC3E}">
        <p14:creationId xmlns:p14="http://schemas.microsoft.com/office/powerpoint/2010/main" val="147490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D449621-A93E-6D66-12C5-1CA28D910CC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73666F1-840B-D4CB-1E4D-E777EC09EA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C8C504A-62E0-B56B-3F35-9D654160FD54}"/>
              </a:ext>
            </a:extLst>
          </p:cNvPr>
          <p:cNvSpPr>
            <a:spLocks noGrp="1" noChangeArrowheads="1"/>
          </p:cNvSpPr>
          <p:nvPr>
            <p:ph type="sldNum" sz="quarter" idx="12"/>
          </p:nvPr>
        </p:nvSpPr>
        <p:spPr>
          <a:ln/>
        </p:spPr>
        <p:txBody>
          <a:bodyPr/>
          <a:lstStyle>
            <a:lvl1pPr>
              <a:defRPr/>
            </a:lvl1pPr>
          </a:lstStyle>
          <a:p>
            <a:pPr>
              <a:defRPr/>
            </a:pPr>
            <a:fld id="{16E7FD46-2926-4D99-B2AE-FE45C638620E}" type="slidenum">
              <a:rPr lang="en-US" altLang="en-US"/>
              <a:pPr>
                <a:defRPr/>
              </a:pPr>
              <a:t>‹#›</a:t>
            </a:fld>
            <a:endParaRPr lang="en-US" altLang="en-US"/>
          </a:p>
        </p:txBody>
      </p:sp>
    </p:spTree>
    <p:extLst>
      <p:ext uri="{BB962C8B-B14F-4D97-AF65-F5344CB8AC3E}">
        <p14:creationId xmlns:p14="http://schemas.microsoft.com/office/powerpoint/2010/main" val="118506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5C356DF-EFA3-7824-AC8F-CEE846DC87D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4161689-49C8-4BF6-481C-D9DBDB8FC2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77E21EE-441F-EB7D-168D-CE85D94CDCE3}"/>
              </a:ext>
            </a:extLst>
          </p:cNvPr>
          <p:cNvSpPr>
            <a:spLocks noGrp="1" noChangeArrowheads="1"/>
          </p:cNvSpPr>
          <p:nvPr>
            <p:ph type="sldNum" sz="quarter" idx="12"/>
          </p:nvPr>
        </p:nvSpPr>
        <p:spPr>
          <a:ln/>
        </p:spPr>
        <p:txBody>
          <a:bodyPr/>
          <a:lstStyle>
            <a:lvl1pPr>
              <a:defRPr/>
            </a:lvl1pPr>
          </a:lstStyle>
          <a:p>
            <a:pPr>
              <a:defRPr/>
            </a:pPr>
            <a:fld id="{51468D7C-D7B4-444F-81F7-16650EC1BEF8}" type="slidenum">
              <a:rPr lang="en-US" altLang="en-US"/>
              <a:pPr>
                <a:defRPr/>
              </a:pPr>
              <a:t>‹#›</a:t>
            </a:fld>
            <a:endParaRPr lang="en-US" altLang="en-US"/>
          </a:p>
        </p:txBody>
      </p:sp>
    </p:spTree>
    <p:extLst>
      <p:ext uri="{BB962C8B-B14F-4D97-AF65-F5344CB8AC3E}">
        <p14:creationId xmlns:p14="http://schemas.microsoft.com/office/powerpoint/2010/main" val="371146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E2C6886-50BB-9B29-F071-DEABF37B61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32A99F9-ACC6-08E4-5398-64B22D1924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3EA4C52-4476-00C5-38DC-912916D37760}"/>
              </a:ext>
            </a:extLst>
          </p:cNvPr>
          <p:cNvSpPr>
            <a:spLocks noGrp="1" noChangeArrowheads="1"/>
          </p:cNvSpPr>
          <p:nvPr>
            <p:ph type="sldNum" sz="quarter" idx="12"/>
          </p:nvPr>
        </p:nvSpPr>
        <p:spPr>
          <a:ln/>
        </p:spPr>
        <p:txBody>
          <a:bodyPr/>
          <a:lstStyle>
            <a:lvl1pPr>
              <a:defRPr/>
            </a:lvl1pPr>
          </a:lstStyle>
          <a:p>
            <a:pPr>
              <a:defRPr/>
            </a:pPr>
            <a:fld id="{5171F6C4-12A9-4FDA-AA99-7EE57A47E437}" type="slidenum">
              <a:rPr lang="en-US" altLang="en-US"/>
              <a:pPr>
                <a:defRPr/>
              </a:pPr>
              <a:t>‹#›</a:t>
            </a:fld>
            <a:endParaRPr lang="en-US" altLang="en-US"/>
          </a:p>
        </p:txBody>
      </p:sp>
    </p:spTree>
    <p:extLst>
      <p:ext uri="{BB962C8B-B14F-4D97-AF65-F5344CB8AC3E}">
        <p14:creationId xmlns:p14="http://schemas.microsoft.com/office/powerpoint/2010/main" val="1441979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37C3507-A5CB-4D74-DB85-9BA36656733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3974430-9EE4-378E-65E3-6EFAFA1906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EC02CE2-753D-ABDD-B464-BF54F3AF8140}"/>
              </a:ext>
            </a:extLst>
          </p:cNvPr>
          <p:cNvSpPr>
            <a:spLocks noGrp="1" noChangeArrowheads="1"/>
          </p:cNvSpPr>
          <p:nvPr>
            <p:ph type="sldNum" sz="quarter" idx="12"/>
          </p:nvPr>
        </p:nvSpPr>
        <p:spPr>
          <a:ln/>
        </p:spPr>
        <p:txBody>
          <a:bodyPr/>
          <a:lstStyle>
            <a:lvl1pPr>
              <a:defRPr/>
            </a:lvl1pPr>
          </a:lstStyle>
          <a:p>
            <a:pPr>
              <a:defRPr/>
            </a:pPr>
            <a:fld id="{DC7674FA-A6F2-4355-8BD2-A15E3920877E}" type="slidenum">
              <a:rPr lang="en-US" altLang="en-US"/>
              <a:pPr>
                <a:defRPr/>
              </a:pPr>
              <a:t>‹#›</a:t>
            </a:fld>
            <a:endParaRPr lang="en-US" altLang="en-US"/>
          </a:p>
        </p:txBody>
      </p:sp>
    </p:spTree>
    <p:extLst>
      <p:ext uri="{BB962C8B-B14F-4D97-AF65-F5344CB8AC3E}">
        <p14:creationId xmlns:p14="http://schemas.microsoft.com/office/powerpoint/2010/main" val="3851226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5CE3D"/>
            </a:gs>
            <a:gs pos="100000">
              <a:srgbClr val="E88018"/>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DDE1EEF-8E28-F785-E400-E1950306A58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E73B989-14C8-4F5E-596F-A3C9BE9887F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99C7954-5521-16D8-3880-A2D6EC734CE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defRPr>
            </a:lvl1pPr>
          </a:lstStyle>
          <a:p>
            <a:pPr>
              <a:defRPr/>
            </a:pPr>
            <a:endParaRPr lang="en-US"/>
          </a:p>
        </p:txBody>
      </p:sp>
      <p:sp>
        <p:nvSpPr>
          <p:cNvPr id="1029" name="Rectangle 5">
            <a:extLst>
              <a:ext uri="{FF2B5EF4-FFF2-40B4-BE49-F238E27FC236}">
                <a16:creationId xmlns:a16="http://schemas.microsoft.com/office/drawing/2014/main" id="{ACFB066A-60B7-A2AC-E65D-6BB2C879ACA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defRPr>
            </a:lvl1pPr>
          </a:lstStyle>
          <a:p>
            <a:pPr>
              <a:defRPr/>
            </a:pPr>
            <a:endParaRPr lang="en-US"/>
          </a:p>
        </p:txBody>
      </p:sp>
      <p:sp>
        <p:nvSpPr>
          <p:cNvPr id="1030" name="Rectangle 6">
            <a:extLst>
              <a:ext uri="{FF2B5EF4-FFF2-40B4-BE49-F238E27FC236}">
                <a16:creationId xmlns:a16="http://schemas.microsoft.com/office/drawing/2014/main" id="{9F285A07-F966-591C-F9A0-6A5980BAD62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638BE012-E4FD-460C-9B4C-5FCBAFB3C13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rgbClr val="003366"/>
          </a:solidFill>
          <a:latin typeface="+mj-lt"/>
          <a:ea typeface="+mj-ea"/>
          <a:cs typeface="+mj-cs"/>
        </a:defRPr>
      </a:lvl1pPr>
      <a:lvl2pPr algn="ctr" rtl="0" eaLnBrk="0" fontAlgn="base" hangingPunct="0">
        <a:spcBef>
          <a:spcPct val="0"/>
        </a:spcBef>
        <a:spcAft>
          <a:spcPct val="0"/>
        </a:spcAft>
        <a:defRPr sz="4400">
          <a:solidFill>
            <a:srgbClr val="003366"/>
          </a:solidFill>
          <a:latin typeface="Arial" charset="0"/>
        </a:defRPr>
      </a:lvl2pPr>
      <a:lvl3pPr algn="ctr" rtl="0" eaLnBrk="0" fontAlgn="base" hangingPunct="0">
        <a:spcBef>
          <a:spcPct val="0"/>
        </a:spcBef>
        <a:spcAft>
          <a:spcPct val="0"/>
        </a:spcAft>
        <a:defRPr sz="4400">
          <a:solidFill>
            <a:srgbClr val="003366"/>
          </a:solidFill>
          <a:latin typeface="Arial" charset="0"/>
        </a:defRPr>
      </a:lvl3pPr>
      <a:lvl4pPr algn="ctr" rtl="0" eaLnBrk="0" fontAlgn="base" hangingPunct="0">
        <a:spcBef>
          <a:spcPct val="0"/>
        </a:spcBef>
        <a:spcAft>
          <a:spcPct val="0"/>
        </a:spcAft>
        <a:defRPr sz="4400">
          <a:solidFill>
            <a:srgbClr val="003366"/>
          </a:solidFill>
          <a:latin typeface="Arial" charset="0"/>
        </a:defRPr>
      </a:lvl4pPr>
      <a:lvl5pPr algn="ctr" rtl="0" eaLnBrk="0" fontAlgn="base" hangingPunct="0">
        <a:spcBef>
          <a:spcPct val="0"/>
        </a:spcBef>
        <a:spcAft>
          <a:spcPct val="0"/>
        </a:spcAft>
        <a:defRPr sz="4400">
          <a:solidFill>
            <a:srgbClr val="003366"/>
          </a:solidFill>
          <a:latin typeface="Arial" charset="0"/>
        </a:defRPr>
      </a:lvl5pPr>
      <a:lvl6pPr marL="457200" algn="ctr" rtl="0" fontAlgn="base">
        <a:spcBef>
          <a:spcPct val="0"/>
        </a:spcBef>
        <a:spcAft>
          <a:spcPct val="0"/>
        </a:spcAft>
        <a:defRPr sz="4400">
          <a:solidFill>
            <a:srgbClr val="003366"/>
          </a:solidFill>
          <a:latin typeface="Arial" charset="0"/>
        </a:defRPr>
      </a:lvl6pPr>
      <a:lvl7pPr marL="914400" algn="ctr" rtl="0" fontAlgn="base">
        <a:spcBef>
          <a:spcPct val="0"/>
        </a:spcBef>
        <a:spcAft>
          <a:spcPct val="0"/>
        </a:spcAft>
        <a:defRPr sz="4400">
          <a:solidFill>
            <a:srgbClr val="003366"/>
          </a:solidFill>
          <a:latin typeface="Arial" charset="0"/>
        </a:defRPr>
      </a:lvl7pPr>
      <a:lvl8pPr marL="1371600" algn="ctr" rtl="0" fontAlgn="base">
        <a:spcBef>
          <a:spcPct val="0"/>
        </a:spcBef>
        <a:spcAft>
          <a:spcPct val="0"/>
        </a:spcAft>
        <a:defRPr sz="4400">
          <a:solidFill>
            <a:srgbClr val="003366"/>
          </a:solidFill>
          <a:latin typeface="Arial" charset="0"/>
        </a:defRPr>
      </a:lvl8pPr>
      <a:lvl9pPr marL="1828800" algn="ctr" rtl="0" fontAlgn="base">
        <a:spcBef>
          <a:spcPct val="0"/>
        </a:spcBef>
        <a:spcAft>
          <a:spcPct val="0"/>
        </a:spcAft>
        <a:defRPr sz="4400">
          <a:solidFill>
            <a:srgbClr val="003366"/>
          </a:solidFill>
          <a:latin typeface="Arial" charset="0"/>
        </a:defRPr>
      </a:lvl9pPr>
    </p:titleStyle>
    <p:body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8AFEE6E-7A19-72C2-AE53-248790DE1358}"/>
              </a:ext>
            </a:extLst>
          </p:cNvPr>
          <p:cNvSpPr>
            <a:spLocks noGrp="1" noChangeArrowheads="1"/>
          </p:cNvSpPr>
          <p:nvPr>
            <p:ph type="ctrTitle"/>
          </p:nvPr>
        </p:nvSpPr>
        <p:spPr>
          <a:xfrm>
            <a:off x="685800" y="2286000"/>
            <a:ext cx="7772400" cy="1143000"/>
          </a:xfrm>
        </p:spPr>
        <p:txBody>
          <a:bodyPr/>
          <a:lstStyle/>
          <a:p>
            <a:pPr eaLnBrk="1" hangingPunct="1"/>
            <a:r>
              <a:rPr lang="en-US" altLang="en-US"/>
              <a:t>Collisions</a:t>
            </a:r>
          </a:p>
        </p:txBody>
      </p:sp>
      <p:sp>
        <p:nvSpPr>
          <p:cNvPr id="4099" name="Rectangle 3">
            <a:extLst>
              <a:ext uri="{FF2B5EF4-FFF2-40B4-BE49-F238E27FC236}">
                <a16:creationId xmlns:a16="http://schemas.microsoft.com/office/drawing/2014/main" id="{00C99C93-84B0-2EA4-F5D0-0F5FC8D9F3DE}"/>
              </a:ext>
            </a:extLst>
          </p:cNvPr>
          <p:cNvSpPr>
            <a:spLocks noGrp="1" noChangeArrowheads="1"/>
          </p:cNvSpPr>
          <p:nvPr>
            <p:ph type="subTitle" idx="1"/>
          </p:nvPr>
        </p:nvSpPr>
        <p:spPr/>
        <p:txBody>
          <a:bodyPr/>
          <a:lstStyle/>
          <a:p>
            <a:pPr eaLnBrk="1" hangingPunct="1"/>
            <a:r>
              <a:rPr lang="en-US" altLang="en-US"/>
              <a:t>basically include every interaction</a:t>
            </a:r>
          </a:p>
        </p:txBody>
      </p:sp>
      <p:sp>
        <p:nvSpPr>
          <p:cNvPr id="4100" name="Rectangle 3">
            <a:extLst>
              <a:ext uri="{FF2B5EF4-FFF2-40B4-BE49-F238E27FC236}">
                <a16:creationId xmlns:a16="http://schemas.microsoft.com/office/drawing/2014/main" id="{3662532B-7FCB-BE37-83C5-DA326490A7C0}"/>
              </a:ext>
            </a:extLst>
          </p:cNvPr>
          <p:cNvSpPr>
            <a:spLocks noChangeArrowheads="1"/>
          </p:cNvSpPr>
          <p:nvPr/>
        </p:nvSpPr>
        <p:spPr bwMode="auto">
          <a:xfrm>
            <a:off x="685800" y="5334000"/>
            <a:ext cx="2209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eaLnBrk="1" hangingPunct="1">
              <a:buFontTx/>
              <a:buNone/>
            </a:pPr>
            <a:r>
              <a:rPr lang="en-US" altLang="en-US" b="0"/>
              <a:t>§ 8.3–8.4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3FBA9E5-4AEE-57B8-86DE-0F1E86B995EF}"/>
              </a:ext>
            </a:extLst>
          </p:cNvPr>
          <p:cNvSpPr>
            <a:spLocks noGrp="1" noChangeArrowheads="1"/>
          </p:cNvSpPr>
          <p:nvPr>
            <p:ph type="title"/>
          </p:nvPr>
        </p:nvSpPr>
        <p:spPr/>
        <p:txBody>
          <a:bodyPr/>
          <a:lstStyle/>
          <a:p>
            <a:r>
              <a:rPr lang="en-US" altLang="en-US"/>
              <a:t>Group work</a:t>
            </a:r>
          </a:p>
        </p:txBody>
      </p:sp>
      <p:sp>
        <p:nvSpPr>
          <p:cNvPr id="21507" name="Content Placeholder 2">
            <a:extLst>
              <a:ext uri="{FF2B5EF4-FFF2-40B4-BE49-F238E27FC236}">
                <a16:creationId xmlns:a16="http://schemas.microsoft.com/office/drawing/2014/main" id="{F9F10520-F8E3-CBC3-D7E4-EBD44A531C10}"/>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a:t>Two cars of unequal mass travel at different speeds in opposite directions as indicated. They collide </a:t>
            </a:r>
            <a:r>
              <a:rPr lang="en-US" altLang="en-US" sz="2800">
                <a:solidFill>
                  <a:schemeClr val="accent2"/>
                </a:solidFill>
              </a:rPr>
              <a:t>totally</a:t>
            </a:r>
            <a:r>
              <a:rPr lang="en-US" altLang="en-US" sz="2800"/>
              <a:t> </a:t>
            </a:r>
            <a:r>
              <a:rPr lang="en-US" altLang="en-US" sz="2800">
                <a:solidFill>
                  <a:schemeClr val="accent2"/>
                </a:solidFill>
              </a:rPr>
              <a:t>inelastically</a:t>
            </a:r>
            <a:r>
              <a:rPr lang="en-US" altLang="en-US" sz="2800"/>
              <a:t> and stick together. What is the final velocity of the vehicle on the left? </a:t>
            </a:r>
          </a:p>
        </p:txBody>
      </p:sp>
      <p:pic>
        <p:nvPicPr>
          <p:cNvPr id="37890" name="Picture 2" descr="http://physics.uwyo.edu/~chip/Classes/PHYS1210/Slides/Day20/collision3.jpg">
            <a:extLst>
              <a:ext uri="{FF2B5EF4-FFF2-40B4-BE49-F238E27FC236}">
                <a16:creationId xmlns:a16="http://schemas.microsoft.com/office/drawing/2014/main" id="{39628F17-7B5E-A87E-0176-CFE105640ECA}"/>
              </a:ext>
            </a:extLst>
          </p:cNvPr>
          <p:cNvPicPr>
            <a:picLocks noChangeAspect="1" noChangeArrowheads="1"/>
          </p:cNvPicPr>
          <p:nvPr/>
        </p:nvPicPr>
        <p:blipFill>
          <a:blip r:embed="rId3"/>
          <a:srcRect/>
          <a:stretch>
            <a:fillRect/>
          </a:stretch>
        </p:blipFill>
        <p:spPr bwMode="auto">
          <a:xfrm>
            <a:off x="3311525" y="3562350"/>
            <a:ext cx="2520950" cy="704850"/>
          </a:xfrm>
          <a:prstGeom prst="rect">
            <a:avLst/>
          </a:prstGeom>
          <a:noFill/>
          <a:ln>
            <a:solidFill>
              <a:schemeClr val="accent4"/>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3F4FCCE-6904-B5A4-294B-611D0FB0EB4C}"/>
              </a:ext>
            </a:extLst>
          </p:cNvPr>
          <p:cNvSpPr>
            <a:spLocks noGrp="1" noChangeArrowheads="1"/>
          </p:cNvSpPr>
          <p:nvPr>
            <p:ph type="title"/>
          </p:nvPr>
        </p:nvSpPr>
        <p:spPr/>
        <p:txBody>
          <a:bodyPr/>
          <a:lstStyle/>
          <a:p>
            <a:r>
              <a:rPr lang="en-US" altLang="en-US"/>
              <a:t>Example Problem</a:t>
            </a:r>
          </a:p>
        </p:txBody>
      </p:sp>
      <p:sp>
        <p:nvSpPr>
          <p:cNvPr id="23555" name="Content Placeholder 2">
            <a:extLst>
              <a:ext uri="{FF2B5EF4-FFF2-40B4-BE49-F238E27FC236}">
                <a16:creationId xmlns:a16="http://schemas.microsoft.com/office/drawing/2014/main" id="{6A74FE8E-529A-6EAF-850D-337DAAA80DAB}"/>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a:t>A car of mass </a:t>
            </a:r>
            <a:r>
              <a:rPr lang="en-US" altLang="en-US" sz="2800" i="1"/>
              <a:t>M</a:t>
            </a:r>
            <a:r>
              <a:rPr lang="en-US" altLang="en-US" sz="2800"/>
              <a:t> traveling to the left collides with a car of mass </a:t>
            </a:r>
            <a:r>
              <a:rPr lang="en-US" altLang="en-US" sz="2800" i="1"/>
              <a:t>M</a:t>
            </a:r>
            <a:r>
              <a:rPr lang="en-US" altLang="en-US" sz="2800"/>
              <a:t> initially stationary but free to move. The collide completely </a:t>
            </a:r>
            <a:r>
              <a:rPr lang="en-US" altLang="en-US" sz="2800">
                <a:solidFill>
                  <a:schemeClr val="accent2"/>
                </a:solidFill>
              </a:rPr>
              <a:t>elastically</a:t>
            </a:r>
            <a:r>
              <a:rPr lang="en-US" altLang="en-US" sz="2800"/>
              <a:t>. What is the final velocity of the initially stationary car?</a:t>
            </a:r>
          </a:p>
        </p:txBody>
      </p:sp>
      <p:pic>
        <p:nvPicPr>
          <p:cNvPr id="39938" name="Picture 2" descr="http://physics.uwyo.edu/~chip/Classes/PHYS1210/Slides/Day20/collision4.jpg">
            <a:extLst>
              <a:ext uri="{FF2B5EF4-FFF2-40B4-BE49-F238E27FC236}">
                <a16:creationId xmlns:a16="http://schemas.microsoft.com/office/drawing/2014/main" id="{B2DD3D68-68AC-B309-4BEA-6D5509BD0B7D}"/>
              </a:ext>
            </a:extLst>
          </p:cNvPr>
          <p:cNvPicPr>
            <a:picLocks noChangeAspect="1" noChangeArrowheads="1"/>
          </p:cNvPicPr>
          <p:nvPr/>
        </p:nvPicPr>
        <p:blipFill>
          <a:blip r:embed="rId3"/>
          <a:srcRect/>
          <a:stretch>
            <a:fillRect/>
          </a:stretch>
        </p:blipFill>
        <p:spPr bwMode="auto">
          <a:xfrm>
            <a:off x="3336925" y="3581400"/>
            <a:ext cx="2470150" cy="762000"/>
          </a:xfrm>
          <a:prstGeom prst="rect">
            <a:avLst/>
          </a:prstGeom>
          <a:noFill/>
          <a:ln>
            <a:solidFill>
              <a:schemeClr val="accent4"/>
            </a:solid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16D689B-6181-2ADE-7DEC-96660A3D9ED2}"/>
              </a:ext>
            </a:extLst>
          </p:cNvPr>
          <p:cNvSpPr>
            <a:spLocks noGrp="1" noChangeArrowheads="1"/>
          </p:cNvSpPr>
          <p:nvPr>
            <p:ph type="title"/>
          </p:nvPr>
        </p:nvSpPr>
        <p:spPr/>
        <p:txBody>
          <a:bodyPr/>
          <a:lstStyle/>
          <a:p>
            <a:r>
              <a:rPr lang="en-US" altLang="en-US"/>
              <a:t>Elastic collision</a:t>
            </a:r>
          </a:p>
        </p:txBody>
      </p:sp>
      <p:sp>
        <p:nvSpPr>
          <p:cNvPr id="3" name="Content Placeholder 2">
            <a:extLst>
              <a:ext uri="{FF2B5EF4-FFF2-40B4-BE49-F238E27FC236}">
                <a16:creationId xmlns:a16="http://schemas.microsoft.com/office/drawing/2014/main" id="{BCC6995E-B502-4351-6DC0-F28616974996}"/>
              </a:ext>
            </a:extLst>
          </p:cNvPr>
          <p:cNvSpPr>
            <a:spLocks noGrp="1" noChangeArrowheads="1"/>
          </p:cNvSpPr>
          <p:nvPr>
            <p:ph idx="1"/>
          </p:nvPr>
        </p:nvSpPr>
        <p:spPr/>
        <p:txBody>
          <a:bodyPr/>
          <a:lstStyle/>
          <a:p>
            <a:r>
              <a:rPr lang="en-US" altLang="en-US"/>
              <a:t>2 unknowns</a:t>
            </a:r>
          </a:p>
          <a:p>
            <a:pPr lvl="1"/>
            <a:r>
              <a:rPr lang="en-US" altLang="en-US" i="1"/>
              <a:t>v</a:t>
            </a:r>
            <a:r>
              <a:rPr lang="en-US" altLang="en-US" baseline="-25000"/>
              <a:t>1</a:t>
            </a:r>
            <a:r>
              <a:rPr lang="en-US" altLang="en-US" i="1" baseline="-25000"/>
              <a:t>f</a:t>
            </a:r>
          </a:p>
          <a:p>
            <a:pPr lvl="1"/>
            <a:r>
              <a:rPr lang="en-US" altLang="en-US"/>
              <a:t>v</a:t>
            </a:r>
            <a:r>
              <a:rPr lang="en-US" altLang="en-US" baseline="-25000"/>
              <a:t>2</a:t>
            </a:r>
            <a:r>
              <a:rPr lang="en-US" altLang="en-US" i="1" baseline="-25000"/>
              <a:t>f</a:t>
            </a:r>
          </a:p>
          <a:p>
            <a:r>
              <a:rPr lang="en-US" altLang="en-US"/>
              <a:t>2 equations: </a:t>
            </a:r>
          </a:p>
          <a:p>
            <a:pPr lvl="1"/>
            <a:r>
              <a:rPr lang="en-US" altLang="en-US"/>
              <a:t>conservation of energy</a:t>
            </a:r>
          </a:p>
          <a:p>
            <a:pPr lvl="1"/>
            <a:r>
              <a:rPr lang="en-US" altLang="en-US"/>
              <a:t>conservation of momentum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837C71FC-3AA6-D3DA-E853-EEAC8E08E472}"/>
              </a:ext>
            </a:extLst>
          </p:cNvPr>
          <p:cNvSpPr>
            <a:spLocks noGrp="1" noChangeArrowheads="1"/>
          </p:cNvSpPr>
          <p:nvPr>
            <p:ph type="title"/>
          </p:nvPr>
        </p:nvSpPr>
        <p:spPr/>
        <p:txBody>
          <a:bodyPr/>
          <a:lstStyle/>
          <a:p>
            <a:r>
              <a:rPr lang="en-US" altLang="en-US"/>
              <a:t>Elastic collision</a:t>
            </a:r>
          </a:p>
        </p:txBody>
      </p:sp>
      <p:sp>
        <p:nvSpPr>
          <p:cNvPr id="3" name="Content Placeholder 2">
            <a:extLst>
              <a:ext uri="{FF2B5EF4-FFF2-40B4-BE49-F238E27FC236}">
                <a16:creationId xmlns:a16="http://schemas.microsoft.com/office/drawing/2014/main" id="{462EE0A7-14DC-0DCD-EFA0-C86C908DFA7D}"/>
              </a:ext>
            </a:extLst>
          </p:cNvPr>
          <p:cNvSpPr>
            <a:spLocks noGrp="1" noChangeArrowheads="1"/>
          </p:cNvSpPr>
          <p:nvPr>
            <p:ph idx="1"/>
          </p:nvPr>
        </p:nvSpPr>
        <p:spPr/>
        <p:txBody>
          <a:bodyPr/>
          <a:lstStyle/>
          <a:p>
            <a:pPr marL="0" indent="0" algn="ctr">
              <a:lnSpc>
                <a:spcPct val="150000"/>
              </a:lnSpc>
              <a:buFontTx/>
              <a:buNone/>
            </a:pPr>
            <a:r>
              <a:rPr lang="en-US" altLang="en-US" i="1"/>
              <a:t>m</a:t>
            </a:r>
            <a:r>
              <a:rPr lang="en-US" altLang="en-US" baseline="-25000"/>
              <a:t>1</a:t>
            </a:r>
            <a:r>
              <a:rPr lang="en-US" altLang="en-US" i="1"/>
              <a:t>v</a:t>
            </a:r>
            <a:r>
              <a:rPr lang="en-US" altLang="en-US" baseline="-25000"/>
              <a:t>1i</a:t>
            </a:r>
            <a:r>
              <a:rPr lang="en-US" altLang="en-US"/>
              <a:t> + </a:t>
            </a:r>
            <a:r>
              <a:rPr lang="en-US" altLang="en-US" i="1"/>
              <a:t>m</a:t>
            </a:r>
            <a:r>
              <a:rPr lang="en-US" altLang="en-US" baseline="-25000"/>
              <a:t>2</a:t>
            </a:r>
            <a:r>
              <a:rPr lang="en-US" altLang="en-US" i="1"/>
              <a:t>v</a:t>
            </a:r>
            <a:r>
              <a:rPr lang="en-US" altLang="en-US" baseline="-25000"/>
              <a:t>2i</a:t>
            </a:r>
            <a:r>
              <a:rPr lang="en-US" altLang="en-US"/>
              <a:t> = </a:t>
            </a:r>
            <a:r>
              <a:rPr lang="en-US" altLang="en-US" i="1"/>
              <a:t>m</a:t>
            </a:r>
            <a:r>
              <a:rPr lang="en-US" altLang="en-US" baseline="-25000"/>
              <a:t>1</a:t>
            </a:r>
            <a:r>
              <a:rPr lang="en-US" altLang="en-US" i="1"/>
              <a:t>v</a:t>
            </a:r>
            <a:r>
              <a:rPr lang="en-US" altLang="en-US" baseline="-25000"/>
              <a:t>1f</a:t>
            </a:r>
            <a:r>
              <a:rPr lang="en-US" altLang="en-US"/>
              <a:t> + </a:t>
            </a:r>
            <a:r>
              <a:rPr lang="en-US" altLang="en-US" i="1"/>
              <a:t>m</a:t>
            </a:r>
            <a:r>
              <a:rPr lang="en-US" altLang="en-US" baseline="-25000"/>
              <a:t>2</a:t>
            </a:r>
            <a:r>
              <a:rPr lang="en-US" altLang="en-US" i="1"/>
              <a:t>v</a:t>
            </a:r>
            <a:r>
              <a:rPr lang="en-US" altLang="en-US" baseline="-25000"/>
              <a:t>2f</a:t>
            </a:r>
          </a:p>
          <a:p>
            <a:pPr marL="0" indent="0" algn="ctr">
              <a:lnSpc>
                <a:spcPct val="150000"/>
              </a:lnSpc>
              <a:buFontTx/>
              <a:buNone/>
            </a:pPr>
            <a:r>
              <a:rPr lang="en-US" altLang="en-US"/>
              <a:t>½ </a:t>
            </a:r>
            <a:r>
              <a:rPr lang="en-US" altLang="en-US" i="1"/>
              <a:t>m</a:t>
            </a:r>
            <a:r>
              <a:rPr lang="en-US" altLang="en-US" baseline="-25000"/>
              <a:t>1</a:t>
            </a:r>
            <a:r>
              <a:rPr lang="en-US" altLang="en-US" i="1"/>
              <a:t>v</a:t>
            </a:r>
            <a:r>
              <a:rPr lang="en-US" altLang="en-US" baseline="-25000"/>
              <a:t>1i</a:t>
            </a:r>
            <a:r>
              <a:rPr lang="en-US" altLang="en-US" baseline="30000"/>
              <a:t>2</a:t>
            </a:r>
            <a:r>
              <a:rPr lang="en-US" altLang="en-US"/>
              <a:t> + ½ </a:t>
            </a:r>
            <a:r>
              <a:rPr lang="en-US" altLang="en-US" i="1"/>
              <a:t>m</a:t>
            </a:r>
            <a:r>
              <a:rPr lang="en-US" altLang="en-US" baseline="-25000"/>
              <a:t>1</a:t>
            </a:r>
            <a:r>
              <a:rPr lang="en-US" altLang="en-US" i="1"/>
              <a:t>v</a:t>
            </a:r>
            <a:r>
              <a:rPr lang="en-US" altLang="en-US" baseline="-25000"/>
              <a:t>1i</a:t>
            </a:r>
            <a:r>
              <a:rPr lang="en-US" altLang="en-US" baseline="30000"/>
              <a:t>2</a:t>
            </a:r>
            <a:r>
              <a:rPr lang="en-US" altLang="en-US"/>
              <a:t> = ½ </a:t>
            </a:r>
            <a:r>
              <a:rPr lang="en-US" altLang="en-US" i="1"/>
              <a:t>m</a:t>
            </a:r>
            <a:r>
              <a:rPr lang="en-US" altLang="en-US" baseline="-25000"/>
              <a:t>1</a:t>
            </a:r>
            <a:r>
              <a:rPr lang="en-US" altLang="en-US" i="1"/>
              <a:t>v</a:t>
            </a:r>
            <a:r>
              <a:rPr lang="en-US" altLang="en-US" baseline="-25000"/>
              <a:t>1i</a:t>
            </a:r>
            <a:r>
              <a:rPr lang="en-US" altLang="en-US" baseline="30000"/>
              <a:t>2</a:t>
            </a:r>
            <a:r>
              <a:rPr lang="en-US" altLang="en-US"/>
              <a:t> + ½ </a:t>
            </a:r>
            <a:r>
              <a:rPr lang="en-US" altLang="en-US" i="1"/>
              <a:t>m</a:t>
            </a:r>
            <a:r>
              <a:rPr lang="en-US" altLang="en-US" baseline="-25000"/>
              <a:t>1</a:t>
            </a:r>
            <a:r>
              <a:rPr lang="en-US" altLang="en-US" i="1"/>
              <a:t>v</a:t>
            </a:r>
            <a:r>
              <a:rPr lang="en-US" altLang="en-US" baseline="-25000"/>
              <a:t>1i</a:t>
            </a:r>
            <a:r>
              <a:rPr lang="en-US" altLang="en-US" baseline="30000"/>
              <a:t>2</a:t>
            </a:r>
          </a:p>
          <a:p>
            <a:pPr marL="0" indent="0">
              <a:buFontTx/>
              <a:buNone/>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00045638-4706-4D15-9801-D53CC52396DB}"/>
              </a:ext>
            </a:extLst>
          </p:cNvPr>
          <p:cNvSpPr>
            <a:spLocks noGrp="1" noChangeArrowheads="1"/>
          </p:cNvSpPr>
          <p:nvPr>
            <p:ph type="title"/>
          </p:nvPr>
        </p:nvSpPr>
        <p:spPr/>
        <p:txBody>
          <a:bodyPr/>
          <a:lstStyle/>
          <a:p>
            <a:r>
              <a:rPr lang="en-US" altLang="en-US"/>
              <a:t>Elastic collision</a:t>
            </a:r>
          </a:p>
        </p:txBody>
      </p:sp>
      <p:grpSp>
        <p:nvGrpSpPr>
          <p:cNvPr id="16" name="Group 15">
            <a:extLst>
              <a:ext uri="{FF2B5EF4-FFF2-40B4-BE49-F238E27FC236}">
                <a16:creationId xmlns:a16="http://schemas.microsoft.com/office/drawing/2014/main" id="{507CCEF7-A03A-2B8B-E1EB-F4B9A9DEAF4D}"/>
              </a:ext>
            </a:extLst>
          </p:cNvPr>
          <p:cNvGrpSpPr>
            <a:grpSpLocks/>
          </p:cNvGrpSpPr>
          <p:nvPr/>
        </p:nvGrpSpPr>
        <p:grpSpPr bwMode="auto">
          <a:xfrm>
            <a:off x="1520825" y="2057400"/>
            <a:ext cx="6102350" cy="1116013"/>
            <a:chOff x="1752600" y="1727692"/>
            <a:chExt cx="6101255" cy="1115357"/>
          </a:xfrm>
        </p:grpSpPr>
        <p:sp>
          <p:nvSpPr>
            <p:cNvPr id="4" name="Content Placeholder 2">
              <a:extLst>
                <a:ext uri="{FF2B5EF4-FFF2-40B4-BE49-F238E27FC236}">
                  <a16:creationId xmlns:a16="http://schemas.microsoft.com/office/drawing/2014/main" id="{4A06239A-302B-4448-5444-F172286ABA51}"/>
                </a:ext>
              </a:extLst>
            </p:cNvPr>
            <p:cNvSpPr txBox="1">
              <a:spLocks/>
            </p:cNvSpPr>
            <p:nvPr/>
          </p:nvSpPr>
          <p:spPr bwMode="auto">
            <a:xfrm>
              <a:off x="1752600" y="2057698"/>
              <a:ext cx="1599913"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buFontTx/>
                <a:buNone/>
                <a:defRPr/>
              </a:pPr>
              <a:r>
                <a:rPr lang="en-US" b="0" i="1" kern="0" dirty="0"/>
                <a:t>v</a:t>
              </a:r>
              <a:r>
                <a:rPr lang="en-US" b="0" kern="0" baseline="-25000" dirty="0"/>
                <a:t>1f</a:t>
              </a:r>
              <a:r>
                <a:rPr lang="en-US" b="0" kern="0" dirty="0"/>
                <a:t> = </a:t>
              </a:r>
              <a:r>
                <a:rPr lang="en-US" b="0" i="1" kern="0" dirty="0"/>
                <a:t>v</a:t>
              </a:r>
              <a:r>
                <a:rPr lang="en-US" b="0" kern="0" baseline="-25000" dirty="0"/>
                <a:t>1i</a:t>
              </a:r>
            </a:p>
          </p:txBody>
        </p:sp>
        <p:sp>
          <p:nvSpPr>
            <p:cNvPr id="8" name="Content Placeholder 2">
              <a:extLst>
                <a:ext uri="{FF2B5EF4-FFF2-40B4-BE49-F238E27FC236}">
                  <a16:creationId xmlns:a16="http://schemas.microsoft.com/office/drawing/2014/main" id="{14C7F787-22FC-EC22-E59F-44EE122AEBAB}"/>
                </a:ext>
              </a:extLst>
            </p:cNvPr>
            <p:cNvSpPr txBox="1">
              <a:spLocks/>
            </p:cNvSpPr>
            <p:nvPr/>
          </p:nvSpPr>
          <p:spPr bwMode="auto">
            <a:xfrm>
              <a:off x="5066705" y="2051352"/>
              <a:ext cx="1028515"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buFontTx/>
                <a:buNone/>
                <a:defRPr/>
              </a:pPr>
              <a:r>
                <a:rPr lang="en-US" b="0" kern="0" dirty="0"/>
                <a:t>+ </a:t>
              </a:r>
              <a:r>
                <a:rPr lang="en-US" b="0" i="1" kern="0" dirty="0"/>
                <a:t>v</a:t>
              </a:r>
              <a:r>
                <a:rPr lang="en-US" b="0" i="1" kern="0" baseline="-25000" dirty="0"/>
                <a:t>2</a:t>
              </a:r>
              <a:r>
                <a:rPr lang="en-US" b="0" kern="0" baseline="-25000" dirty="0"/>
                <a:t>i</a:t>
              </a:r>
            </a:p>
          </p:txBody>
        </p:sp>
        <p:grpSp>
          <p:nvGrpSpPr>
            <p:cNvPr id="30737" name="Group 13">
              <a:extLst>
                <a:ext uri="{FF2B5EF4-FFF2-40B4-BE49-F238E27FC236}">
                  <a16:creationId xmlns:a16="http://schemas.microsoft.com/office/drawing/2014/main" id="{8C5FB0E0-7AEC-FFDF-691B-833F5C88F835}"/>
                </a:ext>
              </a:extLst>
            </p:cNvPr>
            <p:cNvGrpSpPr>
              <a:grpSpLocks/>
            </p:cNvGrpSpPr>
            <p:nvPr/>
          </p:nvGrpSpPr>
          <p:grpSpPr bwMode="auto">
            <a:xfrm>
              <a:off x="3276600" y="1727692"/>
              <a:ext cx="1752600" cy="1115357"/>
              <a:chOff x="3394841" y="1905000"/>
              <a:chExt cx="1752600" cy="1115357"/>
            </a:xfrm>
          </p:grpSpPr>
          <p:sp>
            <p:nvSpPr>
              <p:cNvPr id="6" name="Content Placeholder 2">
                <a:extLst>
                  <a:ext uri="{FF2B5EF4-FFF2-40B4-BE49-F238E27FC236}">
                    <a16:creationId xmlns:a16="http://schemas.microsoft.com/office/drawing/2014/main" id="{A469EADD-758D-EA4E-D805-6DA1496371F5}"/>
                  </a:ext>
                </a:extLst>
              </p:cNvPr>
              <p:cNvSpPr txBox="1">
                <a:spLocks/>
              </p:cNvSpPr>
              <p:nvPr/>
            </p:nvSpPr>
            <p:spPr bwMode="auto">
              <a:xfrm>
                <a:off x="3394567" y="1905000"/>
                <a:ext cx="1752285"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1</a:t>
                </a:r>
                <a:r>
                  <a:rPr lang="en-US" b="0" i="1" kern="0" dirty="0"/>
                  <a:t> – m</a:t>
                </a:r>
                <a:r>
                  <a:rPr lang="en-US" b="0" kern="0" baseline="-25000" dirty="0"/>
                  <a:t>2</a:t>
                </a:r>
              </a:p>
            </p:txBody>
          </p:sp>
          <p:sp>
            <p:nvSpPr>
              <p:cNvPr id="7" name="Content Placeholder 2">
                <a:extLst>
                  <a:ext uri="{FF2B5EF4-FFF2-40B4-BE49-F238E27FC236}">
                    <a16:creationId xmlns:a16="http://schemas.microsoft.com/office/drawing/2014/main" id="{562918B1-814E-F9FE-7436-3B91EE1705D8}"/>
                  </a:ext>
                </a:extLst>
              </p:cNvPr>
              <p:cNvSpPr txBox="1">
                <a:spLocks/>
              </p:cNvSpPr>
              <p:nvPr/>
            </p:nvSpPr>
            <p:spPr bwMode="auto">
              <a:xfrm>
                <a:off x="3394567" y="2411115"/>
                <a:ext cx="1752285"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1</a:t>
                </a:r>
                <a:r>
                  <a:rPr lang="en-US" b="0" i="1" kern="0" dirty="0"/>
                  <a:t> + m</a:t>
                </a:r>
                <a:r>
                  <a:rPr lang="en-US" b="0" kern="0" baseline="-25000" dirty="0"/>
                  <a:t>2</a:t>
                </a:r>
              </a:p>
            </p:txBody>
          </p:sp>
          <p:cxnSp>
            <p:nvCxnSpPr>
              <p:cNvPr id="30744" name="Straight Connector 9">
                <a:extLst>
                  <a:ext uri="{FF2B5EF4-FFF2-40B4-BE49-F238E27FC236}">
                    <a16:creationId xmlns:a16="http://schemas.microsoft.com/office/drawing/2014/main" id="{66100306-2FD3-99E0-A09A-3460DB607A1D}"/>
                  </a:ext>
                </a:extLst>
              </p:cNvPr>
              <p:cNvCxnSpPr>
                <a:cxnSpLocks noChangeShapeType="1"/>
              </p:cNvCxnSpPr>
              <p:nvPr/>
            </p:nvCxnSpPr>
            <p:spPr bwMode="auto">
              <a:xfrm>
                <a:off x="3432941" y="2514600"/>
                <a:ext cx="1676400" cy="0"/>
              </a:xfrm>
              <a:prstGeom prst="line">
                <a:avLst/>
              </a:prstGeom>
              <a:noFill/>
              <a:ln w="38100" algn="ctr">
                <a:solidFill>
                  <a:schemeClr val="tx2"/>
                </a:solidFill>
                <a:round/>
                <a:headEnd/>
                <a:tailEnd/>
              </a:ln>
              <a:extLst>
                <a:ext uri="{909E8E84-426E-40DD-AFC4-6F175D3DCCD1}">
                  <a14:hiddenFill xmlns:a14="http://schemas.microsoft.com/office/drawing/2010/main">
                    <a:noFill/>
                  </a14:hiddenFill>
                </a:ext>
              </a:extLst>
            </p:spPr>
          </p:cxnSp>
        </p:grpSp>
        <p:grpSp>
          <p:nvGrpSpPr>
            <p:cNvPr id="30738" name="Group 14">
              <a:extLst>
                <a:ext uri="{FF2B5EF4-FFF2-40B4-BE49-F238E27FC236}">
                  <a16:creationId xmlns:a16="http://schemas.microsoft.com/office/drawing/2014/main" id="{B1956EC3-BC57-35A9-58AE-ECBBF718EDDC}"/>
                </a:ext>
              </a:extLst>
            </p:cNvPr>
            <p:cNvGrpSpPr>
              <a:grpSpLocks/>
            </p:cNvGrpSpPr>
            <p:nvPr/>
          </p:nvGrpSpPr>
          <p:grpSpPr bwMode="auto">
            <a:xfrm>
              <a:off x="6101255" y="1727692"/>
              <a:ext cx="1752600" cy="1115357"/>
              <a:chOff x="6515100" y="1920766"/>
              <a:chExt cx="1752600" cy="1115357"/>
            </a:xfrm>
          </p:grpSpPr>
          <p:sp>
            <p:nvSpPr>
              <p:cNvPr id="11" name="Content Placeholder 2">
                <a:extLst>
                  <a:ext uri="{FF2B5EF4-FFF2-40B4-BE49-F238E27FC236}">
                    <a16:creationId xmlns:a16="http://schemas.microsoft.com/office/drawing/2014/main" id="{6DC82493-119B-47E8-F258-4E2EA19D800F}"/>
                  </a:ext>
                </a:extLst>
              </p:cNvPr>
              <p:cNvSpPr txBox="1">
                <a:spLocks/>
              </p:cNvSpPr>
              <p:nvPr/>
            </p:nvSpPr>
            <p:spPr bwMode="auto">
              <a:xfrm>
                <a:off x="6515415" y="1920766"/>
                <a:ext cx="1752285"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2m</a:t>
                </a:r>
                <a:r>
                  <a:rPr lang="en-US" b="0" kern="0" baseline="-25000" dirty="0"/>
                  <a:t>2</a:t>
                </a:r>
              </a:p>
            </p:txBody>
          </p:sp>
          <p:sp>
            <p:nvSpPr>
              <p:cNvPr id="12" name="Content Placeholder 2">
                <a:extLst>
                  <a:ext uri="{FF2B5EF4-FFF2-40B4-BE49-F238E27FC236}">
                    <a16:creationId xmlns:a16="http://schemas.microsoft.com/office/drawing/2014/main" id="{6BFFE886-C98D-5EC0-EAF5-79A73615F907}"/>
                  </a:ext>
                </a:extLst>
              </p:cNvPr>
              <p:cNvSpPr txBox="1">
                <a:spLocks/>
              </p:cNvSpPr>
              <p:nvPr/>
            </p:nvSpPr>
            <p:spPr bwMode="auto">
              <a:xfrm>
                <a:off x="6515415" y="2426881"/>
                <a:ext cx="1752285"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1</a:t>
                </a:r>
                <a:r>
                  <a:rPr lang="en-US" b="0" i="1" kern="0" dirty="0"/>
                  <a:t> + m</a:t>
                </a:r>
                <a:r>
                  <a:rPr lang="en-US" b="0" kern="0" baseline="-25000" dirty="0"/>
                  <a:t>2</a:t>
                </a:r>
              </a:p>
            </p:txBody>
          </p:sp>
          <p:cxnSp>
            <p:nvCxnSpPr>
              <p:cNvPr id="30741" name="Straight Connector 12">
                <a:extLst>
                  <a:ext uri="{FF2B5EF4-FFF2-40B4-BE49-F238E27FC236}">
                    <a16:creationId xmlns:a16="http://schemas.microsoft.com/office/drawing/2014/main" id="{6C4EB07C-8712-928E-B364-43ECA0EF2446}"/>
                  </a:ext>
                </a:extLst>
              </p:cNvPr>
              <p:cNvCxnSpPr>
                <a:cxnSpLocks noChangeShapeType="1"/>
              </p:cNvCxnSpPr>
              <p:nvPr/>
            </p:nvCxnSpPr>
            <p:spPr bwMode="auto">
              <a:xfrm>
                <a:off x="6553200" y="2530366"/>
                <a:ext cx="1676400" cy="0"/>
              </a:xfrm>
              <a:prstGeom prst="line">
                <a:avLst/>
              </a:prstGeom>
              <a:noFill/>
              <a:ln w="38100" algn="ctr">
                <a:solidFill>
                  <a:schemeClr val="tx2"/>
                </a:solidFill>
                <a:round/>
                <a:headEnd/>
                <a:tailEnd/>
              </a:ln>
              <a:extLst>
                <a:ext uri="{909E8E84-426E-40DD-AFC4-6F175D3DCCD1}">
                  <a14:hiddenFill xmlns:a14="http://schemas.microsoft.com/office/drawing/2010/main">
                    <a:noFill/>
                  </a14:hiddenFill>
                </a:ext>
              </a:extLst>
            </p:spPr>
          </p:cxnSp>
        </p:grpSp>
      </p:grpSp>
      <p:grpSp>
        <p:nvGrpSpPr>
          <p:cNvPr id="17" name="Group 16">
            <a:extLst>
              <a:ext uri="{FF2B5EF4-FFF2-40B4-BE49-F238E27FC236}">
                <a16:creationId xmlns:a16="http://schemas.microsoft.com/office/drawing/2014/main" id="{10D631D6-4113-8F36-D7AE-5246A11F1C93}"/>
              </a:ext>
            </a:extLst>
          </p:cNvPr>
          <p:cNvGrpSpPr>
            <a:grpSpLocks/>
          </p:cNvGrpSpPr>
          <p:nvPr/>
        </p:nvGrpSpPr>
        <p:grpSpPr bwMode="auto">
          <a:xfrm>
            <a:off x="1524000" y="3760788"/>
            <a:ext cx="6100763" cy="1116012"/>
            <a:chOff x="1752600" y="1727692"/>
            <a:chExt cx="6101255" cy="1115357"/>
          </a:xfrm>
        </p:grpSpPr>
        <p:sp>
          <p:nvSpPr>
            <p:cNvPr id="18" name="Content Placeholder 2">
              <a:extLst>
                <a:ext uri="{FF2B5EF4-FFF2-40B4-BE49-F238E27FC236}">
                  <a16:creationId xmlns:a16="http://schemas.microsoft.com/office/drawing/2014/main" id="{44477871-17FB-5968-407A-A2DEB169948F}"/>
                </a:ext>
              </a:extLst>
            </p:cNvPr>
            <p:cNvSpPr txBox="1">
              <a:spLocks/>
            </p:cNvSpPr>
            <p:nvPr/>
          </p:nvSpPr>
          <p:spPr bwMode="auto">
            <a:xfrm>
              <a:off x="1752600" y="2057698"/>
              <a:ext cx="1600329"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buFontTx/>
                <a:buNone/>
                <a:defRPr/>
              </a:pPr>
              <a:r>
                <a:rPr lang="en-US" b="0" i="1" kern="0" dirty="0"/>
                <a:t>v</a:t>
              </a:r>
              <a:r>
                <a:rPr lang="en-US" b="0" kern="0" baseline="-25000" dirty="0"/>
                <a:t>2f</a:t>
              </a:r>
              <a:r>
                <a:rPr lang="en-US" b="0" kern="0" dirty="0"/>
                <a:t> = </a:t>
              </a:r>
              <a:r>
                <a:rPr lang="en-US" b="0" i="1" kern="0" dirty="0"/>
                <a:t>v</a:t>
              </a:r>
              <a:r>
                <a:rPr lang="en-US" b="0" kern="0" baseline="-25000" dirty="0"/>
                <a:t>2i</a:t>
              </a:r>
            </a:p>
          </p:txBody>
        </p:sp>
        <p:sp>
          <p:nvSpPr>
            <p:cNvPr id="19" name="Content Placeholder 2">
              <a:extLst>
                <a:ext uri="{FF2B5EF4-FFF2-40B4-BE49-F238E27FC236}">
                  <a16:creationId xmlns:a16="http://schemas.microsoft.com/office/drawing/2014/main" id="{DE6C21BB-AF75-426B-B712-AFBE97A80B49}"/>
                </a:ext>
              </a:extLst>
            </p:cNvPr>
            <p:cNvSpPr txBox="1">
              <a:spLocks/>
            </p:cNvSpPr>
            <p:nvPr/>
          </p:nvSpPr>
          <p:spPr bwMode="auto">
            <a:xfrm>
              <a:off x="5067567" y="2051352"/>
              <a:ext cx="1028783"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buFontTx/>
                <a:buNone/>
                <a:defRPr/>
              </a:pPr>
              <a:r>
                <a:rPr lang="en-US" b="0" kern="0" dirty="0"/>
                <a:t>+ </a:t>
              </a:r>
              <a:r>
                <a:rPr lang="en-US" b="0" i="1" kern="0" dirty="0"/>
                <a:t>v</a:t>
              </a:r>
              <a:r>
                <a:rPr lang="en-US" b="0" i="1" kern="0" baseline="-25000" dirty="0"/>
                <a:t>1</a:t>
              </a:r>
              <a:r>
                <a:rPr lang="en-US" b="0" kern="0" baseline="-25000" dirty="0"/>
                <a:t>i</a:t>
              </a:r>
            </a:p>
          </p:txBody>
        </p:sp>
        <p:grpSp>
          <p:nvGrpSpPr>
            <p:cNvPr id="30727" name="Group 19">
              <a:extLst>
                <a:ext uri="{FF2B5EF4-FFF2-40B4-BE49-F238E27FC236}">
                  <a16:creationId xmlns:a16="http://schemas.microsoft.com/office/drawing/2014/main" id="{91DF2B6F-A9CA-2F1E-3201-AA928472B4B2}"/>
                </a:ext>
              </a:extLst>
            </p:cNvPr>
            <p:cNvGrpSpPr>
              <a:grpSpLocks/>
            </p:cNvGrpSpPr>
            <p:nvPr/>
          </p:nvGrpSpPr>
          <p:grpSpPr bwMode="auto">
            <a:xfrm>
              <a:off x="3276600" y="1727692"/>
              <a:ext cx="1752600" cy="1115357"/>
              <a:chOff x="3394841" y="1905000"/>
              <a:chExt cx="1752600" cy="1115357"/>
            </a:xfrm>
          </p:grpSpPr>
          <p:sp>
            <p:nvSpPr>
              <p:cNvPr id="25" name="Content Placeholder 2">
                <a:extLst>
                  <a:ext uri="{FF2B5EF4-FFF2-40B4-BE49-F238E27FC236}">
                    <a16:creationId xmlns:a16="http://schemas.microsoft.com/office/drawing/2014/main" id="{30186BCC-F8A2-3D21-48AF-E7E1FE60D054}"/>
                  </a:ext>
                </a:extLst>
              </p:cNvPr>
              <p:cNvSpPr txBox="1">
                <a:spLocks/>
              </p:cNvSpPr>
              <p:nvPr/>
            </p:nvSpPr>
            <p:spPr bwMode="auto">
              <a:xfrm>
                <a:off x="3394964" y="1905000"/>
                <a:ext cx="1752741"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2</a:t>
                </a:r>
                <a:r>
                  <a:rPr lang="en-US" b="0" i="1" kern="0" dirty="0"/>
                  <a:t> – m</a:t>
                </a:r>
                <a:r>
                  <a:rPr lang="en-US" b="0" kern="0" baseline="-25000" dirty="0"/>
                  <a:t>1</a:t>
                </a:r>
              </a:p>
            </p:txBody>
          </p:sp>
          <p:sp>
            <p:nvSpPr>
              <p:cNvPr id="26" name="Content Placeholder 2">
                <a:extLst>
                  <a:ext uri="{FF2B5EF4-FFF2-40B4-BE49-F238E27FC236}">
                    <a16:creationId xmlns:a16="http://schemas.microsoft.com/office/drawing/2014/main" id="{A2F122D3-E728-465E-07A8-C83B4EAA59CF}"/>
                  </a:ext>
                </a:extLst>
              </p:cNvPr>
              <p:cNvSpPr txBox="1">
                <a:spLocks/>
              </p:cNvSpPr>
              <p:nvPr/>
            </p:nvSpPr>
            <p:spPr bwMode="auto">
              <a:xfrm>
                <a:off x="3394964" y="2411115"/>
                <a:ext cx="1752741"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1</a:t>
                </a:r>
                <a:r>
                  <a:rPr lang="en-US" b="0" i="1" kern="0" dirty="0"/>
                  <a:t> + m</a:t>
                </a:r>
                <a:r>
                  <a:rPr lang="en-US" b="0" kern="0" baseline="-25000" dirty="0"/>
                  <a:t>2</a:t>
                </a:r>
              </a:p>
            </p:txBody>
          </p:sp>
          <p:cxnSp>
            <p:nvCxnSpPr>
              <p:cNvPr id="30734" name="Straight Connector 26">
                <a:extLst>
                  <a:ext uri="{FF2B5EF4-FFF2-40B4-BE49-F238E27FC236}">
                    <a16:creationId xmlns:a16="http://schemas.microsoft.com/office/drawing/2014/main" id="{7F35C13F-1D79-6CC2-E324-984C0AD3A478}"/>
                  </a:ext>
                </a:extLst>
              </p:cNvPr>
              <p:cNvCxnSpPr>
                <a:cxnSpLocks noChangeShapeType="1"/>
              </p:cNvCxnSpPr>
              <p:nvPr/>
            </p:nvCxnSpPr>
            <p:spPr bwMode="auto">
              <a:xfrm>
                <a:off x="3432941" y="2514600"/>
                <a:ext cx="1676400" cy="0"/>
              </a:xfrm>
              <a:prstGeom prst="line">
                <a:avLst/>
              </a:prstGeom>
              <a:noFill/>
              <a:ln w="38100" algn="ctr">
                <a:solidFill>
                  <a:schemeClr val="tx2"/>
                </a:solidFill>
                <a:round/>
                <a:headEnd/>
                <a:tailEnd/>
              </a:ln>
              <a:extLst>
                <a:ext uri="{909E8E84-426E-40DD-AFC4-6F175D3DCCD1}">
                  <a14:hiddenFill xmlns:a14="http://schemas.microsoft.com/office/drawing/2010/main">
                    <a:noFill/>
                  </a14:hiddenFill>
                </a:ext>
              </a:extLst>
            </p:spPr>
          </p:cxnSp>
        </p:grpSp>
        <p:grpSp>
          <p:nvGrpSpPr>
            <p:cNvPr id="30728" name="Group 20">
              <a:extLst>
                <a:ext uri="{FF2B5EF4-FFF2-40B4-BE49-F238E27FC236}">
                  <a16:creationId xmlns:a16="http://schemas.microsoft.com/office/drawing/2014/main" id="{2FDC7CA9-1F28-AEB2-109B-72D42E85C6E8}"/>
                </a:ext>
              </a:extLst>
            </p:cNvPr>
            <p:cNvGrpSpPr>
              <a:grpSpLocks/>
            </p:cNvGrpSpPr>
            <p:nvPr/>
          </p:nvGrpSpPr>
          <p:grpSpPr bwMode="auto">
            <a:xfrm>
              <a:off x="6101255" y="1727692"/>
              <a:ext cx="1752600" cy="1115357"/>
              <a:chOff x="6515100" y="1920766"/>
              <a:chExt cx="1752600" cy="1115357"/>
            </a:xfrm>
          </p:grpSpPr>
          <p:sp>
            <p:nvSpPr>
              <p:cNvPr id="22" name="Content Placeholder 2">
                <a:extLst>
                  <a:ext uri="{FF2B5EF4-FFF2-40B4-BE49-F238E27FC236}">
                    <a16:creationId xmlns:a16="http://schemas.microsoft.com/office/drawing/2014/main" id="{932B6E8D-2181-FF1C-9CF0-CE623D0BC3B6}"/>
                  </a:ext>
                </a:extLst>
              </p:cNvPr>
              <p:cNvSpPr txBox="1">
                <a:spLocks/>
              </p:cNvSpPr>
              <p:nvPr/>
            </p:nvSpPr>
            <p:spPr bwMode="auto">
              <a:xfrm>
                <a:off x="6514959" y="1920766"/>
                <a:ext cx="1752741"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2m</a:t>
                </a:r>
                <a:r>
                  <a:rPr lang="en-US" b="0" kern="0" baseline="-25000" dirty="0"/>
                  <a:t>1</a:t>
                </a:r>
              </a:p>
            </p:txBody>
          </p:sp>
          <p:sp>
            <p:nvSpPr>
              <p:cNvPr id="23" name="Content Placeholder 2">
                <a:extLst>
                  <a:ext uri="{FF2B5EF4-FFF2-40B4-BE49-F238E27FC236}">
                    <a16:creationId xmlns:a16="http://schemas.microsoft.com/office/drawing/2014/main" id="{AD4ECDF3-481D-8B40-3DE8-DB1CF73C1491}"/>
                  </a:ext>
                </a:extLst>
              </p:cNvPr>
              <p:cNvSpPr txBox="1">
                <a:spLocks/>
              </p:cNvSpPr>
              <p:nvPr/>
            </p:nvSpPr>
            <p:spPr bwMode="auto">
              <a:xfrm>
                <a:off x="6514959" y="2426881"/>
                <a:ext cx="1752741" cy="609242"/>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i="1" kern="0" dirty="0"/>
                  <a:t>m</a:t>
                </a:r>
                <a:r>
                  <a:rPr lang="en-US" b="0" kern="0" baseline="-25000" dirty="0"/>
                  <a:t>1</a:t>
                </a:r>
                <a:r>
                  <a:rPr lang="en-US" b="0" i="1" kern="0" dirty="0"/>
                  <a:t> + m</a:t>
                </a:r>
                <a:r>
                  <a:rPr lang="en-US" b="0" kern="0" baseline="-25000" dirty="0"/>
                  <a:t>2</a:t>
                </a:r>
              </a:p>
            </p:txBody>
          </p:sp>
          <p:cxnSp>
            <p:nvCxnSpPr>
              <p:cNvPr id="30731" name="Straight Connector 23">
                <a:extLst>
                  <a:ext uri="{FF2B5EF4-FFF2-40B4-BE49-F238E27FC236}">
                    <a16:creationId xmlns:a16="http://schemas.microsoft.com/office/drawing/2014/main" id="{8ED4B864-767F-2572-700E-39A987918526}"/>
                  </a:ext>
                </a:extLst>
              </p:cNvPr>
              <p:cNvCxnSpPr>
                <a:cxnSpLocks noChangeShapeType="1"/>
              </p:cNvCxnSpPr>
              <p:nvPr/>
            </p:nvCxnSpPr>
            <p:spPr bwMode="auto">
              <a:xfrm>
                <a:off x="6553200" y="2530366"/>
                <a:ext cx="1676400" cy="0"/>
              </a:xfrm>
              <a:prstGeom prst="line">
                <a:avLst/>
              </a:prstGeom>
              <a:noFill/>
              <a:ln w="38100" algn="ctr">
                <a:solidFill>
                  <a:schemeClr val="tx2"/>
                </a:solidFill>
                <a:round/>
                <a:headEnd/>
                <a:tailEnd/>
              </a:ln>
              <a:extLst>
                <a:ext uri="{909E8E84-426E-40DD-AFC4-6F175D3DCCD1}">
                  <a14:hiddenFill xmlns:a14="http://schemas.microsoft.com/office/drawing/2010/main">
                    <a:noFill/>
                  </a14:hiddenFill>
                </a:ext>
              </a:extLst>
            </p:spPr>
          </p:cxn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59F0A69-BD9C-A6BB-2EFA-9FEADCFC27C4}"/>
              </a:ext>
            </a:extLst>
          </p:cNvPr>
          <p:cNvSpPr>
            <a:spLocks noGrp="1" noChangeArrowheads="1"/>
          </p:cNvSpPr>
          <p:nvPr>
            <p:ph type="title"/>
          </p:nvPr>
        </p:nvSpPr>
        <p:spPr/>
        <p:txBody>
          <a:bodyPr/>
          <a:lstStyle/>
          <a:p>
            <a:r>
              <a:rPr lang="en-US" altLang="en-US"/>
              <a:t>Inelastic Collision</a:t>
            </a:r>
          </a:p>
        </p:txBody>
      </p:sp>
      <p:sp>
        <p:nvSpPr>
          <p:cNvPr id="3" name="Content Placeholder 2">
            <a:extLst>
              <a:ext uri="{FF2B5EF4-FFF2-40B4-BE49-F238E27FC236}">
                <a16:creationId xmlns:a16="http://schemas.microsoft.com/office/drawing/2014/main" id="{3BED53DB-A289-A376-4E97-53468464422F}"/>
              </a:ext>
            </a:extLst>
          </p:cNvPr>
          <p:cNvSpPr>
            <a:spLocks noGrp="1" noChangeArrowheads="1"/>
          </p:cNvSpPr>
          <p:nvPr>
            <p:ph idx="1"/>
          </p:nvPr>
        </p:nvSpPr>
        <p:spPr/>
        <p:txBody>
          <a:bodyPr/>
          <a:lstStyle/>
          <a:p>
            <a:r>
              <a:rPr lang="en-US" altLang="en-US"/>
              <a:t>2 unknowns, but what equations do we have?</a:t>
            </a:r>
          </a:p>
          <a:p>
            <a:pPr lvl="1"/>
            <a:r>
              <a:rPr lang="en-US" altLang="en-US"/>
              <a:t>conservation of </a:t>
            </a:r>
            <a:r>
              <a:rPr lang="en-US" altLang="en-US">
                <a:solidFill>
                  <a:schemeClr val="accent2"/>
                </a:solidFill>
              </a:rPr>
              <a:t>momentum</a:t>
            </a:r>
          </a:p>
          <a:p>
            <a:pPr lvl="1">
              <a:buClr>
                <a:schemeClr val="tx2"/>
              </a:buClr>
            </a:pPr>
            <a:r>
              <a:rPr lang="en-US" altLang="en-US">
                <a:solidFill>
                  <a:schemeClr val="accent2"/>
                </a:solidFill>
              </a:rPr>
              <a:t>?</a:t>
            </a:r>
          </a:p>
          <a:p>
            <a:r>
              <a:rPr lang="en-US" altLang="en-US"/>
              <a:t>We need more information</a:t>
            </a:r>
          </a:p>
          <a:p>
            <a:pPr lvl="1"/>
            <a:r>
              <a:rPr lang="en-US" altLang="en-US"/>
              <a:t>e.g. one of the final velocities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E3BF930-C875-F669-CC25-529529691F77}"/>
              </a:ext>
            </a:extLst>
          </p:cNvPr>
          <p:cNvSpPr>
            <a:spLocks noGrp="1" noChangeArrowheads="1"/>
          </p:cNvSpPr>
          <p:nvPr>
            <p:ph type="title"/>
          </p:nvPr>
        </p:nvSpPr>
        <p:spPr/>
        <p:txBody>
          <a:bodyPr/>
          <a:lstStyle/>
          <a:p>
            <a:r>
              <a:rPr lang="en-US" altLang="en-US"/>
              <a:t>Example Problem</a:t>
            </a:r>
          </a:p>
        </p:txBody>
      </p:sp>
      <p:sp>
        <p:nvSpPr>
          <p:cNvPr id="25603" name="Rectangle 3">
            <a:extLst>
              <a:ext uri="{FF2B5EF4-FFF2-40B4-BE49-F238E27FC236}">
                <a16:creationId xmlns:a16="http://schemas.microsoft.com/office/drawing/2014/main" id="{CCD63355-7464-433F-AE0F-7EF9643B90CE}"/>
              </a:ext>
            </a:extLst>
          </p:cNvPr>
          <p:cNvSpPr>
            <a:spLocks noGrp="1" noChangeArrowheads="1"/>
          </p:cNvSpPr>
          <p:nvPr>
            <p:ph type="body" idx="1"/>
          </p:nvPr>
        </p:nvSpPr>
        <p:spPr>
          <a:xfrm>
            <a:off x="457200" y="1600200"/>
            <a:ext cx="7620000" cy="2362200"/>
          </a:xfrm>
        </p:spPr>
        <p:txBody>
          <a:bodyPr/>
          <a:lstStyle/>
          <a:p>
            <a:pPr marL="0" indent="0">
              <a:buFontTx/>
              <a:buNone/>
            </a:pPr>
            <a:r>
              <a:rPr lang="en-US" altLang="en-US" sz="2400"/>
              <a:t>Two asteroids of equal mass collide with a glancing blow. Asteroid A, which was initially traveling at 40.0 m/s, is deflected 30.0° from its original direction, while asteroid B, which was initially at rest, travels at 45.0° to the original direction of A.</a:t>
            </a:r>
          </a:p>
        </p:txBody>
      </p:sp>
      <p:sp>
        <p:nvSpPr>
          <p:cNvPr id="25604" name="Rectangle 4">
            <a:extLst>
              <a:ext uri="{FF2B5EF4-FFF2-40B4-BE49-F238E27FC236}">
                <a16:creationId xmlns:a16="http://schemas.microsoft.com/office/drawing/2014/main" id="{48CC4454-E830-C9B6-0A98-CC5EA5FB299B}"/>
              </a:ext>
            </a:extLst>
          </p:cNvPr>
          <p:cNvSpPr>
            <a:spLocks noChangeArrowheads="1"/>
          </p:cNvSpPr>
          <p:nvPr/>
        </p:nvSpPr>
        <p:spPr bwMode="auto">
          <a:xfrm>
            <a:off x="457200" y="4800600"/>
            <a:ext cx="8229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0850" indent="-450850">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nSpc>
                <a:spcPct val="90000"/>
              </a:lnSpc>
              <a:buFont typeface="Times" panose="02020603050405020304" pitchFamily="18" charset="0"/>
              <a:buAutoNum type="alphaLcPeriod"/>
            </a:pPr>
            <a:r>
              <a:rPr lang="en-US" altLang="en-US" sz="2400" b="0"/>
              <a:t>Find the speed of each asteroid after the collision.</a:t>
            </a:r>
          </a:p>
          <a:p>
            <a:pPr>
              <a:lnSpc>
                <a:spcPct val="90000"/>
              </a:lnSpc>
              <a:buFont typeface="Times" panose="02020603050405020304" pitchFamily="18" charset="0"/>
              <a:buAutoNum type="alphaLcPeriod"/>
            </a:pPr>
            <a:r>
              <a:rPr lang="en-US" altLang="en-US" sz="2400" b="0"/>
              <a:t>What kind of collision is this?</a:t>
            </a:r>
          </a:p>
          <a:p>
            <a:pPr>
              <a:lnSpc>
                <a:spcPct val="90000"/>
              </a:lnSpc>
              <a:buFont typeface="Times" panose="02020603050405020304" pitchFamily="18" charset="0"/>
              <a:buAutoNum type="alphaLcPeriod"/>
            </a:pPr>
            <a:r>
              <a:rPr lang="en-US" altLang="en-US" sz="2400" b="0"/>
              <a:t>What fraction of the original kinetic energy of asteroid A dissipates during the collision?</a:t>
            </a:r>
          </a:p>
        </p:txBody>
      </p:sp>
      <p:sp>
        <p:nvSpPr>
          <p:cNvPr id="25605" name="Freeform 5">
            <a:extLst>
              <a:ext uri="{FF2B5EF4-FFF2-40B4-BE49-F238E27FC236}">
                <a16:creationId xmlns:a16="http://schemas.microsoft.com/office/drawing/2014/main" id="{D378A83D-28AD-DA20-2441-EE50EEB0E49F}"/>
              </a:ext>
            </a:extLst>
          </p:cNvPr>
          <p:cNvSpPr>
            <a:spLocks/>
          </p:cNvSpPr>
          <p:nvPr/>
        </p:nvSpPr>
        <p:spPr bwMode="auto">
          <a:xfrm>
            <a:off x="4106863" y="3733800"/>
            <a:ext cx="465137" cy="404813"/>
          </a:xfrm>
          <a:custGeom>
            <a:avLst/>
            <a:gdLst>
              <a:gd name="T0" fmla="*/ 2147483646 w 328"/>
              <a:gd name="T1" fmla="*/ 2147483646 h 287"/>
              <a:gd name="T2" fmla="*/ 2147483646 w 328"/>
              <a:gd name="T3" fmla="*/ 2147483646 h 287"/>
              <a:gd name="T4" fmla="*/ 2147483646 w 328"/>
              <a:gd name="T5" fmla="*/ 2147483646 h 287"/>
              <a:gd name="T6" fmla="*/ 2147483646 w 328"/>
              <a:gd name="T7" fmla="*/ 2147483646 h 287"/>
              <a:gd name="T8" fmla="*/ 2147483646 w 328"/>
              <a:gd name="T9" fmla="*/ 2147483646 h 287"/>
              <a:gd name="T10" fmla="*/ 2147483646 w 328"/>
              <a:gd name="T11" fmla="*/ 2147483646 h 287"/>
              <a:gd name="T12" fmla="*/ 2147483646 w 328"/>
              <a:gd name="T13" fmla="*/ 2147483646 h 2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8" h="287">
                <a:moveTo>
                  <a:pt x="276" y="124"/>
                </a:moveTo>
                <a:cubicBezTo>
                  <a:pt x="240" y="0"/>
                  <a:pt x="236" y="27"/>
                  <a:pt x="78" y="47"/>
                </a:cubicBezTo>
                <a:cubicBezTo>
                  <a:pt x="52" y="68"/>
                  <a:pt x="72" y="106"/>
                  <a:pt x="61" y="133"/>
                </a:cubicBezTo>
                <a:cubicBezTo>
                  <a:pt x="54" y="147"/>
                  <a:pt x="34" y="153"/>
                  <a:pt x="26" y="167"/>
                </a:cubicBezTo>
                <a:cubicBezTo>
                  <a:pt x="16" y="182"/>
                  <a:pt x="0" y="196"/>
                  <a:pt x="9" y="218"/>
                </a:cubicBezTo>
                <a:cubicBezTo>
                  <a:pt x="61" y="271"/>
                  <a:pt x="106" y="272"/>
                  <a:pt x="181" y="287"/>
                </a:cubicBezTo>
                <a:cubicBezTo>
                  <a:pt x="328" y="262"/>
                  <a:pt x="300" y="224"/>
                  <a:pt x="276" y="124"/>
                </a:cubicBezTo>
                <a:close/>
              </a:path>
            </a:pathLst>
          </a:custGeom>
          <a:solidFill>
            <a:srgbClr val="C0C0C0"/>
          </a:solidFill>
          <a:ln w="9525">
            <a:solidFill>
              <a:srgbClr val="000000"/>
            </a:solidFill>
            <a:round/>
            <a:headEnd/>
            <a:tailEnd/>
          </a:ln>
        </p:spPr>
        <p:txBody>
          <a:bodyPr/>
          <a:lstStyle/>
          <a:p>
            <a:endParaRPr lang="en-US"/>
          </a:p>
        </p:txBody>
      </p:sp>
      <p:sp>
        <p:nvSpPr>
          <p:cNvPr id="25606" name="Freeform 7">
            <a:extLst>
              <a:ext uri="{FF2B5EF4-FFF2-40B4-BE49-F238E27FC236}">
                <a16:creationId xmlns:a16="http://schemas.microsoft.com/office/drawing/2014/main" id="{5A24479F-DAFF-4673-9537-DB54DCC60F4C}"/>
              </a:ext>
            </a:extLst>
          </p:cNvPr>
          <p:cNvSpPr>
            <a:spLocks/>
          </p:cNvSpPr>
          <p:nvPr/>
        </p:nvSpPr>
        <p:spPr bwMode="auto">
          <a:xfrm>
            <a:off x="5326063" y="3929063"/>
            <a:ext cx="388937" cy="338137"/>
          </a:xfrm>
          <a:custGeom>
            <a:avLst/>
            <a:gdLst>
              <a:gd name="T0" fmla="*/ 2147483646 w 328"/>
              <a:gd name="T1" fmla="*/ 2147483646 h 287"/>
              <a:gd name="T2" fmla="*/ 2147483646 w 328"/>
              <a:gd name="T3" fmla="*/ 2147483646 h 287"/>
              <a:gd name="T4" fmla="*/ 2147483646 w 328"/>
              <a:gd name="T5" fmla="*/ 2147483646 h 287"/>
              <a:gd name="T6" fmla="*/ 2147483646 w 328"/>
              <a:gd name="T7" fmla="*/ 2147483646 h 287"/>
              <a:gd name="T8" fmla="*/ 2147483646 w 328"/>
              <a:gd name="T9" fmla="*/ 2147483646 h 287"/>
              <a:gd name="T10" fmla="*/ 2147483646 w 328"/>
              <a:gd name="T11" fmla="*/ 2147483646 h 287"/>
              <a:gd name="T12" fmla="*/ 2147483646 w 328"/>
              <a:gd name="T13" fmla="*/ 2147483646 h 2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8" h="287">
                <a:moveTo>
                  <a:pt x="276" y="124"/>
                </a:moveTo>
                <a:cubicBezTo>
                  <a:pt x="240" y="0"/>
                  <a:pt x="236" y="27"/>
                  <a:pt x="78" y="47"/>
                </a:cubicBezTo>
                <a:cubicBezTo>
                  <a:pt x="52" y="68"/>
                  <a:pt x="72" y="106"/>
                  <a:pt x="61" y="133"/>
                </a:cubicBezTo>
                <a:cubicBezTo>
                  <a:pt x="54" y="147"/>
                  <a:pt x="34" y="153"/>
                  <a:pt x="26" y="167"/>
                </a:cubicBezTo>
                <a:cubicBezTo>
                  <a:pt x="16" y="182"/>
                  <a:pt x="0" y="196"/>
                  <a:pt x="9" y="218"/>
                </a:cubicBezTo>
                <a:cubicBezTo>
                  <a:pt x="61" y="271"/>
                  <a:pt x="106" y="272"/>
                  <a:pt x="181" y="287"/>
                </a:cubicBezTo>
                <a:cubicBezTo>
                  <a:pt x="328" y="262"/>
                  <a:pt x="300" y="224"/>
                  <a:pt x="276" y="124"/>
                </a:cubicBezTo>
                <a:close/>
              </a:path>
            </a:pathLst>
          </a:custGeom>
          <a:solidFill>
            <a:srgbClr val="FFFFFF"/>
          </a:solidFill>
          <a:ln w="9525">
            <a:solidFill>
              <a:srgbClr val="000000"/>
            </a:solidFill>
            <a:round/>
            <a:headEnd/>
            <a:tailEnd/>
          </a:ln>
        </p:spPr>
        <p:txBody>
          <a:bodyPr/>
          <a:lstStyle/>
          <a:p>
            <a:endParaRPr lang="en-US"/>
          </a:p>
        </p:txBody>
      </p:sp>
      <p:sp>
        <p:nvSpPr>
          <p:cNvPr id="25607" name="Line 8">
            <a:extLst>
              <a:ext uri="{FF2B5EF4-FFF2-40B4-BE49-F238E27FC236}">
                <a16:creationId xmlns:a16="http://schemas.microsoft.com/office/drawing/2014/main" id="{4FE2912E-64DA-0C33-E260-BFCDDC92C64B}"/>
              </a:ext>
            </a:extLst>
          </p:cNvPr>
          <p:cNvSpPr>
            <a:spLocks noChangeShapeType="1"/>
          </p:cNvSpPr>
          <p:nvPr/>
        </p:nvSpPr>
        <p:spPr bwMode="auto">
          <a:xfrm>
            <a:off x="4610100" y="3962400"/>
            <a:ext cx="1485900" cy="0"/>
          </a:xfrm>
          <a:prstGeom prst="line">
            <a:avLst/>
          </a:prstGeom>
          <a:noFill/>
          <a:ln w="63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08" name="Line 9">
            <a:extLst>
              <a:ext uri="{FF2B5EF4-FFF2-40B4-BE49-F238E27FC236}">
                <a16:creationId xmlns:a16="http://schemas.microsoft.com/office/drawing/2014/main" id="{2E19AE69-970E-CB2E-9453-F2C2E6600426}"/>
              </a:ext>
            </a:extLst>
          </p:cNvPr>
          <p:cNvSpPr>
            <a:spLocks noChangeShapeType="1"/>
          </p:cNvSpPr>
          <p:nvPr/>
        </p:nvSpPr>
        <p:spPr bwMode="auto">
          <a:xfrm>
            <a:off x="4610100" y="3962400"/>
            <a:ext cx="457200" cy="0"/>
          </a:xfrm>
          <a:prstGeom prst="line">
            <a:avLst/>
          </a:prstGeom>
          <a:noFill/>
          <a:ln w="28575">
            <a:solidFill>
              <a:srgbClr val="80808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5609" name="Line 10">
            <a:extLst>
              <a:ext uri="{FF2B5EF4-FFF2-40B4-BE49-F238E27FC236}">
                <a16:creationId xmlns:a16="http://schemas.microsoft.com/office/drawing/2014/main" id="{F10DAAEA-FAE6-70CD-D293-C97919CA11F6}"/>
              </a:ext>
            </a:extLst>
          </p:cNvPr>
          <p:cNvSpPr>
            <a:spLocks noChangeShapeType="1"/>
          </p:cNvSpPr>
          <p:nvPr/>
        </p:nvSpPr>
        <p:spPr bwMode="auto">
          <a:xfrm rot="-1800000">
            <a:off x="5334000" y="3657600"/>
            <a:ext cx="700088" cy="6350"/>
          </a:xfrm>
          <a:prstGeom prst="line">
            <a:avLst/>
          </a:prstGeom>
          <a:noFill/>
          <a:ln w="28575">
            <a:solidFill>
              <a:srgbClr val="80808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5610" name="Line 11">
            <a:extLst>
              <a:ext uri="{FF2B5EF4-FFF2-40B4-BE49-F238E27FC236}">
                <a16:creationId xmlns:a16="http://schemas.microsoft.com/office/drawing/2014/main" id="{B36FD010-E79A-F979-6DD3-4BE675309111}"/>
              </a:ext>
            </a:extLst>
          </p:cNvPr>
          <p:cNvSpPr>
            <a:spLocks noChangeShapeType="1"/>
          </p:cNvSpPr>
          <p:nvPr/>
        </p:nvSpPr>
        <p:spPr bwMode="auto">
          <a:xfrm rot="2700000">
            <a:off x="5528468" y="4453732"/>
            <a:ext cx="677863" cy="0"/>
          </a:xfrm>
          <a:prstGeom prst="line">
            <a:avLst/>
          </a:prstGeom>
          <a:noFill/>
          <a:ln w="28575">
            <a:solidFill>
              <a:srgbClr val="808080"/>
            </a:solidFill>
            <a:round/>
            <a:headEnd/>
            <a:tailEnd type="triangle" w="sm" len="med"/>
          </a:ln>
          <a:extLst>
            <a:ext uri="{909E8E84-426E-40DD-AFC4-6F175D3DCCD1}">
              <a14:hiddenFill xmlns:a14="http://schemas.microsoft.com/office/drawing/2010/main">
                <a:noFill/>
              </a14:hiddenFill>
            </a:ext>
          </a:extLst>
        </p:spPr>
        <p:txBody>
          <a:bodyPr/>
          <a:lstStyle/>
          <a:p>
            <a:endParaRPr lang="en-US"/>
          </a:p>
        </p:txBody>
      </p:sp>
      <p:sp>
        <p:nvSpPr>
          <p:cNvPr id="25611" name="Arc 12">
            <a:extLst>
              <a:ext uri="{FF2B5EF4-FFF2-40B4-BE49-F238E27FC236}">
                <a16:creationId xmlns:a16="http://schemas.microsoft.com/office/drawing/2014/main" id="{AB2293D8-2FB6-24F8-017E-4995E465950A}"/>
              </a:ext>
            </a:extLst>
          </p:cNvPr>
          <p:cNvSpPr>
            <a:spLocks/>
          </p:cNvSpPr>
          <p:nvPr/>
        </p:nvSpPr>
        <p:spPr bwMode="auto">
          <a:xfrm>
            <a:off x="5319713" y="3719513"/>
            <a:ext cx="385762" cy="257175"/>
          </a:xfrm>
          <a:custGeom>
            <a:avLst/>
            <a:gdLst>
              <a:gd name="T0" fmla="*/ 2147483646 w 21600"/>
              <a:gd name="T1" fmla="*/ 0 h 14386"/>
              <a:gd name="T2" fmla="*/ 2147483646 w 21600"/>
              <a:gd name="T3" fmla="*/ 2147483646 h 14386"/>
              <a:gd name="T4" fmla="*/ 0 w 21600"/>
              <a:gd name="T5" fmla="*/ 2147483646 h 14386"/>
              <a:gd name="T6" fmla="*/ 0 60000 65536"/>
              <a:gd name="T7" fmla="*/ 0 60000 65536"/>
              <a:gd name="T8" fmla="*/ 0 60000 65536"/>
            </a:gdLst>
            <a:ahLst/>
            <a:cxnLst>
              <a:cxn ang="T6">
                <a:pos x="T0" y="T1"/>
              </a:cxn>
              <a:cxn ang="T7">
                <a:pos x="T2" y="T3"/>
              </a:cxn>
              <a:cxn ang="T8">
                <a:pos x="T4" y="T5"/>
              </a:cxn>
            </a:cxnLst>
            <a:rect l="0" t="0" r="r" b="b"/>
            <a:pathLst>
              <a:path w="21600" h="14386" fill="none" extrusionOk="0">
                <a:moveTo>
                  <a:pt x="16314" y="-1"/>
                </a:moveTo>
                <a:cubicBezTo>
                  <a:pt x="19723" y="3928"/>
                  <a:pt x="21600" y="8954"/>
                  <a:pt x="21600" y="14156"/>
                </a:cubicBezTo>
                <a:cubicBezTo>
                  <a:pt x="21600" y="14232"/>
                  <a:pt x="21599" y="14309"/>
                  <a:pt x="21598" y="14386"/>
                </a:cubicBezTo>
              </a:path>
              <a:path w="21600" h="14386" stroke="0" extrusionOk="0">
                <a:moveTo>
                  <a:pt x="16314" y="-1"/>
                </a:moveTo>
                <a:cubicBezTo>
                  <a:pt x="19723" y="3928"/>
                  <a:pt x="21600" y="8954"/>
                  <a:pt x="21600" y="14156"/>
                </a:cubicBezTo>
                <a:cubicBezTo>
                  <a:pt x="21600" y="14232"/>
                  <a:pt x="21599" y="14309"/>
                  <a:pt x="21598" y="14386"/>
                </a:cubicBezTo>
                <a:lnTo>
                  <a:pt x="0" y="14156"/>
                </a:lnTo>
                <a:lnTo>
                  <a:pt x="16314" y="-1"/>
                </a:lnTo>
                <a:close/>
              </a:path>
            </a:pathLst>
          </a:custGeom>
          <a:noFill/>
          <a:ln w="9525">
            <a:solidFill>
              <a:srgbClr val="000000"/>
            </a:solidFill>
            <a:round/>
            <a:headEnd type="arrow" w="sm" len="sm"/>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2" name="Arc 13">
            <a:extLst>
              <a:ext uri="{FF2B5EF4-FFF2-40B4-BE49-F238E27FC236}">
                <a16:creationId xmlns:a16="http://schemas.microsoft.com/office/drawing/2014/main" id="{3F09412D-44F1-FD51-4005-2366CA397FFF}"/>
              </a:ext>
            </a:extLst>
          </p:cNvPr>
          <p:cNvSpPr>
            <a:spLocks/>
          </p:cNvSpPr>
          <p:nvPr/>
        </p:nvSpPr>
        <p:spPr bwMode="auto">
          <a:xfrm>
            <a:off x="5410200" y="3962400"/>
            <a:ext cx="538163" cy="414338"/>
          </a:xfrm>
          <a:custGeom>
            <a:avLst/>
            <a:gdLst>
              <a:gd name="T0" fmla="*/ 2147483646 w 21595"/>
              <a:gd name="T1" fmla="*/ 2147483646 h 16671"/>
              <a:gd name="T2" fmla="*/ 2147483646 w 21595"/>
              <a:gd name="T3" fmla="*/ 2147483646 h 16671"/>
              <a:gd name="T4" fmla="*/ 0 w 21595"/>
              <a:gd name="T5" fmla="*/ 0 h 16671"/>
              <a:gd name="T6" fmla="*/ 0 60000 65536"/>
              <a:gd name="T7" fmla="*/ 0 60000 65536"/>
              <a:gd name="T8" fmla="*/ 0 60000 65536"/>
            </a:gdLst>
            <a:ahLst/>
            <a:cxnLst>
              <a:cxn ang="T6">
                <a:pos x="T0" y="T1"/>
              </a:cxn>
              <a:cxn ang="T7">
                <a:pos x="T2" y="T3"/>
              </a:cxn>
              <a:cxn ang="T8">
                <a:pos x="T4" y="T5"/>
              </a:cxn>
            </a:cxnLst>
            <a:rect l="0" t="0" r="r" b="b"/>
            <a:pathLst>
              <a:path w="21595" h="16671" fill="none" extrusionOk="0">
                <a:moveTo>
                  <a:pt x="21595" y="462"/>
                </a:moveTo>
                <a:cubicBezTo>
                  <a:pt x="21460" y="6752"/>
                  <a:pt x="18589" y="12671"/>
                  <a:pt x="13733" y="16671"/>
                </a:cubicBezTo>
              </a:path>
              <a:path w="21595" h="16671" stroke="0" extrusionOk="0">
                <a:moveTo>
                  <a:pt x="21595" y="462"/>
                </a:moveTo>
                <a:cubicBezTo>
                  <a:pt x="21460" y="6752"/>
                  <a:pt x="18589" y="12671"/>
                  <a:pt x="13733" y="16671"/>
                </a:cubicBezTo>
                <a:lnTo>
                  <a:pt x="0" y="0"/>
                </a:lnTo>
                <a:lnTo>
                  <a:pt x="21595" y="462"/>
                </a:lnTo>
                <a:close/>
              </a:path>
            </a:pathLst>
          </a:custGeom>
          <a:noFill/>
          <a:ln w="9525">
            <a:solidFill>
              <a:srgbClr val="000000"/>
            </a:solidFill>
            <a:round/>
            <a:headEnd/>
            <a:tailEnd type="arrow"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3" name="Text Box 14">
            <a:extLst>
              <a:ext uri="{FF2B5EF4-FFF2-40B4-BE49-F238E27FC236}">
                <a16:creationId xmlns:a16="http://schemas.microsoft.com/office/drawing/2014/main" id="{0791FAE1-93C2-4E30-2DC1-6E3EC0D53F78}"/>
              </a:ext>
            </a:extLst>
          </p:cNvPr>
          <p:cNvSpPr txBox="1">
            <a:spLocks noChangeArrowheads="1"/>
          </p:cNvSpPr>
          <p:nvPr/>
        </p:nvSpPr>
        <p:spPr bwMode="auto">
          <a:xfrm>
            <a:off x="5715000" y="3657600"/>
            <a:ext cx="4968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spcBef>
                <a:spcPct val="0"/>
              </a:spcBef>
              <a:buFontTx/>
              <a:buNone/>
            </a:pPr>
            <a:r>
              <a:rPr lang="en-US" altLang="en-US" sz="2400" b="0">
                <a:solidFill>
                  <a:schemeClr val="tx1"/>
                </a:solidFill>
                <a:latin typeface="Times" panose="02020603050405020304" pitchFamily="18" charset="0"/>
              </a:rPr>
              <a:t>30°</a:t>
            </a:r>
          </a:p>
        </p:txBody>
      </p:sp>
      <p:sp>
        <p:nvSpPr>
          <p:cNvPr id="25614" name="Text Box 15">
            <a:extLst>
              <a:ext uri="{FF2B5EF4-FFF2-40B4-BE49-F238E27FC236}">
                <a16:creationId xmlns:a16="http://schemas.microsoft.com/office/drawing/2014/main" id="{682B50B9-B860-1DC2-027F-14AB4F9A2B0F}"/>
              </a:ext>
            </a:extLst>
          </p:cNvPr>
          <p:cNvSpPr txBox="1">
            <a:spLocks noChangeArrowheads="1"/>
          </p:cNvSpPr>
          <p:nvPr/>
        </p:nvSpPr>
        <p:spPr bwMode="auto">
          <a:xfrm>
            <a:off x="5897563" y="4114800"/>
            <a:ext cx="579437"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spcBef>
                <a:spcPct val="0"/>
              </a:spcBef>
              <a:buFontTx/>
              <a:buNone/>
            </a:pPr>
            <a:r>
              <a:rPr lang="en-US" altLang="en-US" sz="2400" b="0">
                <a:solidFill>
                  <a:schemeClr val="tx1"/>
                </a:solidFill>
                <a:latin typeface="Times" panose="02020603050405020304" pitchFamily="18" charset="0"/>
              </a:rPr>
              <a:t>45°</a:t>
            </a:r>
          </a:p>
        </p:txBody>
      </p:sp>
      <p:sp>
        <p:nvSpPr>
          <p:cNvPr id="25615" name="Text Box 16">
            <a:extLst>
              <a:ext uri="{FF2B5EF4-FFF2-40B4-BE49-F238E27FC236}">
                <a16:creationId xmlns:a16="http://schemas.microsoft.com/office/drawing/2014/main" id="{D4A16F02-E0A8-F827-2E77-9933012F2B98}"/>
              </a:ext>
            </a:extLst>
          </p:cNvPr>
          <p:cNvSpPr txBox="1">
            <a:spLocks noChangeArrowheads="1"/>
          </p:cNvSpPr>
          <p:nvPr/>
        </p:nvSpPr>
        <p:spPr bwMode="auto">
          <a:xfrm>
            <a:off x="4800600" y="3543300"/>
            <a:ext cx="304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gn="ctr">
              <a:spcBef>
                <a:spcPct val="0"/>
              </a:spcBef>
              <a:buFontTx/>
              <a:buNone/>
            </a:pPr>
            <a:r>
              <a:rPr lang="en-US" altLang="en-US" sz="2400" b="0">
                <a:solidFill>
                  <a:schemeClr val="tx1"/>
                </a:solidFill>
                <a:latin typeface="Times" panose="02020603050405020304" pitchFamily="18" charset="0"/>
              </a:rPr>
              <a:t>A</a:t>
            </a:r>
          </a:p>
        </p:txBody>
      </p:sp>
      <p:sp>
        <p:nvSpPr>
          <p:cNvPr id="25616" name="Text Box 18">
            <a:extLst>
              <a:ext uri="{FF2B5EF4-FFF2-40B4-BE49-F238E27FC236}">
                <a16:creationId xmlns:a16="http://schemas.microsoft.com/office/drawing/2014/main" id="{E7065D75-E863-AB7F-3A0A-6919018AD9E2}"/>
              </a:ext>
            </a:extLst>
          </p:cNvPr>
          <p:cNvSpPr txBox="1">
            <a:spLocks noChangeArrowheads="1"/>
          </p:cNvSpPr>
          <p:nvPr/>
        </p:nvSpPr>
        <p:spPr bwMode="auto">
          <a:xfrm>
            <a:off x="5105400" y="4191000"/>
            <a:ext cx="3810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gn="ctr">
              <a:spcBef>
                <a:spcPct val="0"/>
              </a:spcBef>
              <a:buFontTx/>
              <a:buNone/>
            </a:pPr>
            <a:r>
              <a:rPr lang="en-US" altLang="en-US" sz="2400" b="0">
                <a:solidFill>
                  <a:schemeClr val="tx1"/>
                </a:solidFill>
                <a:latin typeface="Times" panose="02020603050405020304" pitchFamily="18" charset="0"/>
              </a:rPr>
              <a:t>B</a:t>
            </a:r>
          </a:p>
        </p:txBody>
      </p:sp>
      <p:sp>
        <p:nvSpPr>
          <p:cNvPr id="25617" name="Freeform 19">
            <a:extLst>
              <a:ext uri="{FF2B5EF4-FFF2-40B4-BE49-F238E27FC236}">
                <a16:creationId xmlns:a16="http://schemas.microsoft.com/office/drawing/2014/main" id="{9780D228-5BDA-E89A-3CF1-F3A7FDC3C9E0}"/>
              </a:ext>
            </a:extLst>
          </p:cNvPr>
          <p:cNvSpPr>
            <a:spLocks/>
          </p:cNvSpPr>
          <p:nvPr/>
        </p:nvSpPr>
        <p:spPr bwMode="auto">
          <a:xfrm>
            <a:off x="5029200" y="3657600"/>
            <a:ext cx="465138" cy="404813"/>
          </a:xfrm>
          <a:custGeom>
            <a:avLst/>
            <a:gdLst>
              <a:gd name="T0" fmla="*/ 2147483646 w 328"/>
              <a:gd name="T1" fmla="*/ 2147483646 h 287"/>
              <a:gd name="T2" fmla="*/ 2147483646 w 328"/>
              <a:gd name="T3" fmla="*/ 2147483646 h 287"/>
              <a:gd name="T4" fmla="*/ 2147483646 w 328"/>
              <a:gd name="T5" fmla="*/ 2147483646 h 287"/>
              <a:gd name="T6" fmla="*/ 2147483646 w 328"/>
              <a:gd name="T7" fmla="*/ 2147483646 h 287"/>
              <a:gd name="T8" fmla="*/ 2147483646 w 328"/>
              <a:gd name="T9" fmla="*/ 2147483646 h 287"/>
              <a:gd name="T10" fmla="*/ 2147483646 w 328"/>
              <a:gd name="T11" fmla="*/ 2147483646 h 287"/>
              <a:gd name="T12" fmla="*/ 2147483646 w 328"/>
              <a:gd name="T13" fmla="*/ 2147483646 h 2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8" h="287">
                <a:moveTo>
                  <a:pt x="276" y="124"/>
                </a:moveTo>
                <a:cubicBezTo>
                  <a:pt x="240" y="0"/>
                  <a:pt x="236" y="27"/>
                  <a:pt x="78" y="47"/>
                </a:cubicBezTo>
                <a:cubicBezTo>
                  <a:pt x="52" y="68"/>
                  <a:pt x="72" y="106"/>
                  <a:pt x="61" y="133"/>
                </a:cubicBezTo>
                <a:cubicBezTo>
                  <a:pt x="54" y="147"/>
                  <a:pt x="34" y="153"/>
                  <a:pt x="26" y="167"/>
                </a:cubicBezTo>
                <a:cubicBezTo>
                  <a:pt x="16" y="182"/>
                  <a:pt x="0" y="196"/>
                  <a:pt x="9" y="218"/>
                </a:cubicBezTo>
                <a:cubicBezTo>
                  <a:pt x="61" y="271"/>
                  <a:pt x="106" y="272"/>
                  <a:pt x="181" y="287"/>
                </a:cubicBezTo>
                <a:cubicBezTo>
                  <a:pt x="328" y="262"/>
                  <a:pt x="300" y="224"/>
                  <a:pt x="276" y="124"/>
                </a:cubicBezTo>
                <a:close/>
              </a:path>
            </a:pathLst>
          </a:custGeom>
          <a:solidFill>
            <a:srgbClr val="C0C0C0"/>
          </a:solidFill>
          <a:ln w="9525">
            <a:solidFill>
              <a:srgbClr val="000000"/>
            </a:solidFill>
            <a:round/>
            <a:headEnd/>
            <a:tailEnd/>
          </a:ln>
        </p:spPr>
        <p:txBody>
          <a:bodyPr/>
          <a:lstStyle/>
          <a:p>
            <a:endParaRPr lang="en-US"/>
          </a:p>
        </p:txBody>
      </p:sp>
      <p:sp>
        <p:nvSpPr>
          <p:cNvPr id="25618" name="Text Box 20">
            <a:extLst>
              <a:ext uri="{FF2B5EF4-FFF2-40B4-BE49-F238E27FC236}">
                <a16:creationId xmlns:a16="http://schemas.microsoft.com/office/drawing/2014/main" id="{8F8ECF25-EF4B-0C56-E30B-9AE9FF1239F7}"/>
              </a:ext>
            </a:extLst>
          </p:cNvPr>
          <p:cNvSpPr txBox="1">
            <a:spLocks noChangeArrowheads="1"/>
          </p:cNvSpPr>
          <p:nvPr/>
        </p:nvSpPr>
        <p:spPr bwMode="auto">
          <a:xfrm>
            <a:off x="3733800" y="3733800"/>
            <a:ext cx="304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spcBef>
                <a:spcPct val="0"/>
              </a:spcBef>
              <a:buFontTx/>
              <a:buNone/>
            </a:pPr>
            <a:r>
              <a:rPr lang="en-US" altLang="en-US" sz="2400" b="0">
                <a:solidFill>
                  <a:schemeClr val="tx1"/>
                </a:solidFill>
                <a:latin typeface="Times" panose="02020603050405020304" pitchFamily="18" charset="0"/>
              </a:rPr>
              <a:t>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EB7F5FC-E8A2-C179-4E43-A02050FB00FF}"/>
              </a:ext>
            </a:extLst>
          </p:cNvPr>
          <p:cNvSpPr>
            <a:spLocks noGrp="1" noChangeArrowheads="1"/>
          </p:cNvSpPr>
          <p:nvPr>
            <p:ph type="title"/>
          </p:nvPr>
        </p:nvSpPr>
        <p:spPr/>
        <p:txBody>
          <a:bodyPr/>
          <a:lstStyle/>
          <a:p>
            <a:r>
              <a:rPr lang="en-US" altLang="en-US"/>
              <a:t>Example Problem</a:t>
            </a:r>
          </a:p>
        </p:txBody>
      </p:sp>
      <p:sp>
        <p:nvSpPr>
          <p:cNvPr id="26627" name="Rectangle 4">
            <a:extLst>
              <a:ext uri="{FF2B5EF4-FFF2-40B4-BE49-F238E27FC236}">
                <a16:creationId xmlns:a16="http://schemas.microsoft.com/office/drawing/2014/main" id="{A0ACA74D-DE08-88AA-B758-79CBAA42E152}"/>
              </a:ext>
            </a:extLst>
          </p:cNvPr>
          <p:cNvSpPr>
            <a:spLocks noChangeArrowheads="1"/>
          </p:cNvSpPr>
          <p:nvPr/>
        </p:nvSpPr>
        <p:spPr bwMode="auto">
          <a:xfrm>
            <a:off x="457200" y="4419600"/>
            <a:ext cx="4572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0850" indent="-450850">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nSpc>
                <a:spcPct val="90000"/>
              </a:lnSpc>
              <a:buFont typeface="Times" panose="02020603050405020304" pitchFamily="18" charset="0"/>
              <a:buAutoNum type="alphaLcPeriod"/>
            </a:pPr>
            <a:r>
              <a:rPr lang="en-US" altLang="en-US" sz="2400" b="0"/>
              <a:t>What kind of collision is this?</a:t>
            </a:r>
          </a:p>
          <a:p>
            <a:pPr>
              <a:lnSpc>
                <a:spcPct val="90000"/>
              </a:lnSpc>
              <a:buFont typeface="Times" panose="02020603050405020304" pitchFamily="18" charset="0"/>
              <a:buAutoNum type="alphaLcPeriod"/>
            </a:pPr>
            <a:r>
              <a:rPr lang="en-US" altLang="en-US" sz="2400" b="0"/>
              <a:t>Compute the kinetic energy of the bullet and pendulum immediately after the bullet becomes embedded in the pendulum.</a:t>
            </a:r>
          </a:p>
        </p:txBody>
      </p:sp>
      <p:pic>
        <p:nvPicPr>
          <p:cNvPr id="26628" name="Picture 6" descr="08_Figure18-I.jpg                                              001BEDE6&#10;Young_MM_1                     C2CD00E9:">
            <a:extLst>
              <a:ext uri="{FF2B5EF4-FFF2-40B4-BE49-F238E27FC236}">
                <a16:creationId xmlns:a16="http://schemas.microsoft.com/office/drawing/2014/main" id="{DC885C06-57AE-57E0-5206-707F9BF7FC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752600"/>
            <a:ext cx="3478213" cy="4343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6629" name="Rectangle 3">
            <a:extLst>
              <a:ext uri="{FF2B5EF4-FFF2-40B4-BE49-F238E27FC236}">
                <a16:creationId xmlns:a16="http://schemas.microsoft.com/office/drawing/2014/main" id="{EAADA1BC-8FF2-E608-1259-DA9B3B74D49F}"/>
              </a:ext>
            </a:extLst>
          </p:cNvPr>
          <p:cNvSpPr>
            <a:spLocks noChangeArrowheads="1"/>
          </p:cNvSpPr>
          <p:nvPr/>
        </p:nvSpPr>
        <p:spPr bwMode="auto">
          <a:xfrm>
            <a:off x="457200" y="1600200"/>
            <a:ext cx="4648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nSpc>
                <a:spcPct val="90000"/>
              </a:lnSpc>
              <a:buFontTx/>
              <a:buNone/>
            </a:pPr>
            <a:r>
              <a:rPr lang="en-US" altLang="en-US" sz="2400" b="0"/>
              <a:t>A 12.0-g rifle bullet is fired with a speed of 380 m/s into a wood block pendulum with mass 6.00 kg, suspended from two cords 70.0 cm long.  The bullet embeds in the block, and the block swings upward after impact.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F2EDD4E-5F59-071C-EB5A-567D1BB29F20}"/>
              </a:ext>
            </a:extLst>
          </p:cNvPr>
          <p:cNvSpPr>
            <a:spLocks noGrp="1" noChangeArrowheads="1"/>
          </p:cNvSpPr>
          <p:nvPr>
            <p:ph type="title"/>
          </p:nvPr>
        </p:nvSpPr>
        <p:spPr/>
        <p:txBody>
          <a:bodyPr/>
          <a:lstStyle/>
          <a:p>
            <a:r>
              <a:rPr lang="en-US" altLang="en-US"/>
              <a:t>Example Problem</a:t>
            </a:r>
          </a:p>
        </p:txBody>
      </p:sp>
      <p:sp>
        <p:nvSpPr>
          <p:cNvPr id="27651" name="Rectangle 3">
            <a:extLst>
              <a:ext uri="{FF2B5EF4-FFF2-40B4-BE49-F238E27FC236}">
                <a16:creationId xmlns:a16="http://schemas.microsoft.com/office/drawing/2014/main" id="{DDF9A13A-AA9A-57C7-640A-3F0A7DE901FD}"/>
              </a:ext>
            </a:extLst>
          </p:cNvPr>
          <p:cNvSpPr>
            <a:spLocks noGrp="1" noChangeArrowheads="1"/>
          </p:cNvSpPr>
          <p:nvPr>
            <p:ph type="body" idx="1"/>
          </p:nvPr>
        </p:nvSpPr>
        <p:spPr>
          <a:xfrm>
            <a:off x="457200" y="1600200"/>
            <a:ext cx="4648200" cy="2743200"/>
          </a:xfrm>
        </p:spPr>
        <p:txBody>
          <a:bodyPr/>
          <a:lstStyle/>
          <a:p>
            <a:pPr marL="0" indent="0">
              <a:lnSpc>
                <a:spcPct val="90000"/>
              </a:lnSpc>
              <a:buFontTx/>
              <a:buNone/>
            </a:pPr>
            <a:r>
              <a:rPr lang="en-US" altLang="en-US" sz="2400"/>
              <a:t>A 12.0-g rifle bullet is fired with a speed of 380 m/s into a wood block pendulum with mass 6.00 kg, suspended from two cords 70.0 cm long.  The bullet embeds in the block, and the block swings upward after impact.</a:t>
            </a:r>
          </a:p>
        </p:txBody>
      </p:sp>
      <p:sp>
        <p:nvSpPr>
          <p:cNvPr id="27652" name="Rectangle 4">
            <a:extLst>
              <a:ext uri="{FF2B5EF4-FFF2-40B4-BE49-F238E27FC236}">
                <a16:creationId xmlns:a16="http://schemas.microsoft.com/office/drawing/2014/main" id="{4075B51E-20D0-1AB1-D461-B8338ECA180A}"/>
              </a:ext>
            </a:extLst>
          </p:cNvPr>
          <p:cNvSpPr>
            <a:spLocks noChangeArrowheads="1"/>
          </p:cNvSpPr>
          <p:nvPr/>
        </p:nvSpPr>
        <p:spPr bwMode="auto">
          <a:xfrm>
            <a:off x="457200" y="4343400"/>
            <a:ext cx="457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a:lnSpc>
                <a:spcPct val="90000"/>
              </a:lnSpc>
              <a:buFont typeface="Times" panose="02020603050405020304" pitchFamily="18" charset="0"/>
              <a:buAutoNum type="alphaLcPeriod" startAt="3"/>
            </a:pPr>
            <a:r>
              <a:rPr lang="en-US" altLang="en-US" sz="2400" b="0"/>
              <a:t>Compute the vertical height through which the pendulum rises.</a:t>
            </a:r>
          </a:p>
          <a:p>
            <a:pPr>
              <a:lnSpc>
                <a:spcPct val="90000"/>
              </a:lnSpc>
              <a:buFont typeface="Times" panose="02020603050405020304" pitchFamily="18" charset="0"/>
              <a:buAutoNum type="alphaLcPeriod" startAt="3"/>
            </a:pPr>
            <a:r>
              <a:rPr lang="en-US" altLang="en-US" sz="2400" b="0"/>
              <a:t>What fraction of the initial kinetic energy of the system was lost in the collision?</a:t>
            </a:r>
          </a:p>
        </p:txBody>
      </p:sp>
      <p:pic>
        <p:nvPicPr>
          <p:cNvPr id="27653" name="Picture 5" descr="08_Figure18-I.jpg                                              001BEDE6&#10;Young_MM_1                     C2CD00E9:">
            <a:extLst>
              <a:ext uri="{FF2B5EF4-FFF2-40B4-BE49-F238E27FC236}">
                <a16:creationId xmlns:a16="http://schemas.microsoft.com/office/drawing/2014/main" id="{B330B8DD-6E94-7C59-31FC-BF8E64FD8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752600"/>
            <a:ext cx="3478213" cy="4343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12DCC829-C0B7-7389-6894-B137A48B8A69}"/>
              </a:ext>
            </a:extLst>
          </p:cNvPr>
          <p:cNvSpPr>
            <a:spLocks noGrp="1" noChangeArrowheads="1"/>
          </p:cNvSpPr>
          <p:nvPr>
            <p:ph type="title"/>
          </p:nvPr>
        </p:nvSpPr>
        <p:spPr/>
        <p:txBody>
          <a:bodyPr/>
          <a:lstStyle/>
          <a:p>
            <a:r>
              <a:rPr lang="en-US" altLang="en-US"/>
              <a:t>Coefficient of Restitution</a:t>
            </a:r>
          </a:p>
        </p:txBody>
      </p:sp>
      <p:grpSp>
        <p:nvGrpSpPr>
          <p:cNvPr id="32771" name="Group 12">
            <a:extLst>
              <a:ext uri="{FF2B5EF4-FFF2-40B4-BE49-F238E27FC236}">
                <a16:creationId xmlns:a16="http://schemas.microsoft.com/office/drawing/2014/main" id="{78F37832-485C-A3FF-76BF-AF395EA2C17F}"/>
              </a:ext>
            </a:extLst>
          </p:cNvPr>
          <p:cNvGrpSpPr>
            <a:grpSpLocks/>
          </p:cNvGrpSpPr>
          <p:nvPr/>
        </p:nvGrpSpPr>
        <p:grpSpPr bwMode="auto">
          <a:xfrm>
            <a:off x="1881188" y="2049463"/>
            <a:ext cx="6024562" cy="1531937"/>
            <a:chOff x="1881352" y="2049517"/>
            <a:chExt cx="6025055" cy="1531883"/>
          </a:xfrm>
        </p:grpSpPr>
        <p:sp>
          <p:nvSpPr>
            <p:cNvPr id="4" name="Content Placeholder 2">
              <a:extLst>
                <a:ext uri="{FF2B5EF4-FFF2-40B4-BE49-F238E27FC236}">
                  <a16:creationId xmlns:a16="http://schemas.microsoft.com/office/drawing/2014/main" id="{E935AEB8-37FF-C4D9-178B-17AEEB474EE5}"/>
                </a:ext>
              </a:extLst>
            </p:cNvPr>
            <p:cNvSpPr txBox="1">
              <a:spLocks/>
            </p:cNvSpPr>
            <p:nvPr/>
          </p:nvSpPr>
          <p:spPr bwMode="auto">
            <a:xfrm>
              <a:off x="1881352" y="2403517"/>
              <a:ext cx="995443" cy="769911"/>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r">
                <a:buFontTx/>
                <a:buNone/>
                <a:defRPr/>
              </a:pPr>
              <a:r>
                <a:rPr lang="en-US" b="0" i="1" kern="0" dirty="0"/>
                <a:t>e</a:t>
              </a:r>
              <a:r>
                <a:rPr lang="en-US" b="0" kern="0" dirty="0"/>
                <a:t> =</a:t>
              </a:r>
            </a:p>
          </p:txBody>
        </p:sp>
        <p:sp>
          <p:nvSpPr>
            <p:cNvPr id="6" name="Content Placeholder 2">
              <a:extLst>
                <a:ext uri="{FF2B5EF4-FFF2-40B4-BE49-F238E27FC236}">
                  <a16:creationId xmlns:a16="http://schemas.microsoft.com/office/drawing/2014/main" id="{8FD4932D-5FBA-5E41-0562-ED83BE67B19E}"/>
                </a:ext>
              </a:extLst>
            </p:cNvPr>
            <p:cNvSpPr txBox="1">
              <a:spLocks/>
            </p:cNvSpPr>
            <p:nvPr/>
          </p:nvSpPr>
          <p:spPr bwMode="auto">
            <a:xfrm>
              <a:off x="2800589" y="2667032"/>
              <a:ext cx="5105818" cy="914368"/>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kern="0" dirty="0">
                  <a:solidFill>
                    <a:schemeClr val="accent2"/>
                  </a:solidFill>
                </a:rPr>
                <a:t>||initial velocity difference||</a:t>
              </a:r>
            </a:p>
          </p:txBody>
        </p:sp>
        <p:sp>
          <p:nvSpPr>
            <p:cNvPr id="7" name="Content Placeholder 2">
              <a:extLst>
                <a:ext uri="{FF2B5EF4-FFF2-40B4-BE49-F238E27FC236}">
                  <a16:creationId xmlns:a16="http://schemas.microsoft.com/office/drawing/2014/main" id="{B2F41D91-572F-8DDB-18A8-91FF0E54FD14}"/>
                </a:ext>
              </a:extLst>
            </p:cNvPr>
            <p:cNvSpPr txBox="1">
              <a:spLocks/>
            </p:cNvSpPr>
            <p:nvPr/>
          </p:nvSpPr>
          <p:spPr bwMode="auto">
            <a:xfrm>
              <a:off x="2876795" y="2049517"/>
              <a:ext cx="4953405" cy="76991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lgn="ctr">
                <a:buFontTx/>
                <a:buNone/>
                <a:defRPr/>
              </a:pPr>
              <a:r>
                <a:rPr lang="en-US" b="0" kern="0" dirty="0">
                  <a:solidFill>
                    <a:schemeClr val="accent2"/>
                  </a:solidFill>
                </a:rPr>
                <a:t>||final velocity difference||</a:t>
              </a:r>
            </a:p>
          </p:txBody>
        </p:sp>
        <p:cxnSp>
          <p:nvCxnSpPr>
            <p:cNvPr id="32776" name="Straight Connector 8">
              <a:extLst>
                <a:ext uri="{FF2B5EF4-FFF2-40B4-BE49-F238E27FC236}">
                  <a16:creationId xmlns:a16="http://schemas.microsoft.com/office/drawing/2014/main" id="{0810A4A3-422A-CFA2-CD81-42DBD5D9C0E8}"/>
                </a:ext>
              </a:extLst>
            </p:cNvPr>
            <p:cNvCxnSpPr>
              <a:cxnSpLocks/>
            </p:cNvCxnSpPr>
            <p:nvPr/>
          </p:nvCxnSpPr>
          <p:spPr bwMode="auto">
            <a:xfrm>
              <a:off x="2934357" y="2686023"/>
              <a:ext cx="48387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grpSp>
      <p:sp>
        <p:nvSpPr>
          <p:cNvPr id="12" name="Content Placeholder 2">
            <a:extLst>
              <a:ext uri="{FF2B5EF4-FFF2-40B4-BE49-F238E27FC236}">
                <a16:creationId xmlns:a16="http://schemas.microsoft.com/office/drawing/2014/main" id="{0550E5AC-4AAB-7F2B-5410-C268AA69E73C}"/>
              </a:ext>
            </a:extLst>
          </p:cNvPr>
          <p:cNvSpPr txBox="1">
            <a:spLocks/>
          </p:cNvSpPr>
          <p:nvPr/>
        </p:nvSpPr>
        <p:spPr bwMode="auto">
          <a:xfrm>
            <a:off x="900113" y="4035425"/>
            <a:ext cx="7343775" cy="22098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marL="0" indent="0">
              <a:buFontTx/>
              <a:buNone/>
              <a:defRPr/>
            </a:pPr>
            <a:r>
              <a:rPr lang="en-US" b="0" kern="0" dirty="0">
                <a:solidFill>
                  <a:schemeClr val="accent2"/>
                </a:solidFill>
              </a:rPr>
              <a:t>Elastic</a:t>
            </a:r>
            <a:r>
              <a:rPr lang="en-US" b="0" kern="0" dirty="0"/>
              <a:t> collision: </a:t>
            </a:r>
            <a:r>
              <a:rPr lang="en-US" b="0" i="1" kern="0" dirty="0">
                <a:solidFill>
                  <a:schemeClr val="accent2"/>
                </a:solidFill>
              </a:rPr>
              <a:t>e</a:t>
            </a:r>
            <a:r>
              <a:rPr lang="en-US" b="0" kern="0" dirty="0"/>
              <a:t> </a:t>
            </a:r>
            <a:r>
              <a:rPr lang="en-US" b="0" kern="0" dirty="0">
                <a:solidFill>
                  <a:schemeClr val="accent2"/>
                </a:solidFill>
              </a:rPr>
              <a:t>= 1</a:t>
            </a:r>
          </a:p>
          <a:p>
            <a:pPr marL="0" indent="0">
              <a:buFontTx/>
              <a:buNone/>
              <a:defRPr/>
            </a:pPr>
            <a:r>
              <a:rPr lang="en-US" b="0" kern="0" dirty="0">
                <a:solidFill>
                  <a:schemeClr val="accent2"/>
                </a:solidFill>
              </a:rPr>
              <a:t>Totally inelastic </a:t>
            </a:r>
            <a:r>
              <a:rPr lang="en-US" b="0" kern="0" dirty="0"/>
              <a:t>collision: </a:t>
            </a:r>
            <a:r>
              <a:rPr lang="en-US" b="0" i="1" kern="0" dirty="0">
                <a:solidFill>
                  <a:schemeClr val="accent2"/>
                </a:solidFill>
              </a:rPr>
              <a:t>e</a:t>
            </a:r>
            <a:r>
              <a:rPr lang="en-US" b="0" kern="0" dirty="0"/>
              <a:t> </a:t>
            </a:r>
            <a:r>
              <a:rPr lang="en-US" b="0" kern="0" dirty="0">
                <a:solidFill>
                  <a:schemeClr val="accent2"/>
                </a:solidFill>
              </a:rPr>
              <a:t>= 0</a:t>
            </a:r>
          </a:p>
          <a:p>
            <a:pPr marL="0" indent="0">
              <a:buFontTx/>
              <a:buNone/>
              <a:defRPr/>
            </a:pPr>
            <a:r>
              <a:rPr lang="en-US" b="0" kern="0" dirty="0">
                <a:solidFill>
                  <a:schemeClr val="accent2"/>
                </a:solidFill>
              </a:rPr>
              <a:t>Inelastic</a:t>
            </a:r>
            <a:r>
              <a:rPr lang="en-US" b="0" kern="0" dirty="0"/>
              <a:t> collision: </a:t>
            </a:r>
            <a:r>
              <a:rPr lang="en-US" b="0" kern="0" dirty="0">
                <a:solidFill>
                  <a:schemeClr val="accent2"/>
                </a:solidFill>
              </a:rPr>
              <a:t>0 &lt; </a:t>
            </a:r>
            <a:r>
              <a:rPr lang="en-US" b="0" i="1" kern="0" dirty="0">
                <a:solidFill>
                  <a:schemeClr val="accent2"/>
                </a:solidFill>
              </a:rPr>
              <a:t>e</a:t>
            </a:r>
            <a:r>
              <a:rPr lang="en-US" b="0" kern="0" dirty="0">
                <a:solidFill>
                  <a:schemeClr val="accent2"/>
                </a:solidFill>
              </a:rPr>
              <a:t> &lt;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7072BE0-5822-7BAA-E6FE-9BC802C97B08}"/>
              </a:ext>
            </a:extLst>
          </p:cNvPr>
          <p:cNvSpPr>
            <a:spLocks noGrp="1" noChangeArrowheads="1"/>
          </p:cNvSpPr>
          <p:nvPr>
            <p:ph type="title"/>
          </p:nvPr>
        </p:nvSpPr>
        <p:spPr/>
        <p:txBody>
          <a:bodyPr/>
          <a:lstStyle/>
          <a:p>
            <a:pPr eaLnBrk="1" hangingPunct="1"/>
            <a:r>
              <a:rPr lang="en-US" altLang="en-US"/>
              <a:t>All Interactions</a:t>
            </a:r>
          </a:p>
        </p:txBody>
      </p:sp>
      <p:sp>
        <p:nvSpPr>
          <p:cNvPr id="6147" name="Rectangle 3">
            <a:extLst>
              <a:ext uri="{FF2B5EF4-FFF2-40B4-BE49-F238E27FC236}">
                <a16:creationId xmlns:a16="http://schemas.microsoft.com/office/drawing/2014/main" id="{8E591EE9-047C-8BBA-C1D2-2ECA8FFEC933}"/>
              </a:ext>
            </a:extLst>
          </p:cNvPr>
          <p:cNvSpPr>
            <a:spLocks noGrp="1" noChangeArrowheads="1"/>
          </p:cNvSpPr>
          <p:nvPr>
            <p:ph type="body" idx="1"/>
          </p:nvPr>
        </p:nvSpPr>
        <p:spPr/>
        <p:txBody>
          <a:bodyPr/>
          <a:lstStyle/>
          <a:p>
            <a:pPr eaLnBrk="1" hangingPunct="1"/>
            <a:r>
              <a:rPr lang="en-US" altLang="en-US"/>
              <a:t>Interacting objects apply </a:t>
            </a:r>
            <a:r>
              <a:rPr lang="en-US" altLang="en-US">
                <a:solidFill>
                  <a:schemeClr val="accent2"/>
                </a:solidFill>
              </a:rPr>
              <a:t>equal and opposite forces</a:t>
            </a:r>
            <a:r>
              <a:rPr lang="en-US" altLang="en-US"/>
              <a:t> (and impulses) to each other</a:t>
            </a:r>
          </a:p>
          <a:p>
            <a:pPr eaLnBrk="1" hangingPunct="1"/>
            <a:r>
              <a:rPr lang="en-US" altLang="en-US"/>
              <a:t>Total </a:t>
            </a:r>
            <a:r>
              <a:rPr lang="en-US" altLang="en-US">
                <a:solidFill>
                  <a:schemeClr val="accent2"/>
                </a:solidFill>
              </a:rPr>
              <a:t>momentum is conserved</a:t>
            </a: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5F102F7-8A41-B7AC-16A9-CAB51B535E34}"/>
              </a:ext>
            </a:extLst>
          </p:cNvPr>
          <p:cNvSpPr>
            <a:spLocks noGrp="1" noChangeArrowheads="1"/>
          </p:cNvSpPr>
          <p:nvPr>
            <p:ph type="ctrTitle"/>
          </p:nvPr>
        </p:nvSpPr>
        <p:spPr>
          <a:xfrm>
            <a:off x="685800" y="2286000"/>
            <a:ext cx="7772400" cy="1143000"/>
          </a:xfrm>
        </p:spPr>
        <p:txBody>
          <a:bodyPr/>
          <a:lstStyle/>
          <a:p>
            <a:pPr eaLnBrk="1" hangingPunct="1"/>
            <a:r>
              <a:rPr lang="en-US" altLang="en-US"/>
              <a:t>Center of Mass</a:t>
            </a:r>
          </a:p>
        </p:txBody>
      </p:sp>
      <p:sp>
        <p:nvSpPr>
          <p:cNvPr id="4099" name="Rectangle 3">
            <a:extLst>
              <a:ext uri="{FF2B5EF4-FFF2-40B4-BE49-F238E27FC236}">
                <a16:creationId xmlns:a16="http://schemas.microsoft.com/office/drawing/2014/main" id="{065FC7A2-29E1-F8F5-570C-AF06F4AB3D57}"/>
              </a:ext>
            </a:extLst>
          </p:cNvPr>
          <p:cNvSpPr>
            <a:spLocks noGrp="1" noChangeArrowheads="1"/>
          </p:cNvSpPr>
          <p:nvPr>
            <p:ph type="subTitle" idx="1"/>
          </p:nvPr>
        </p:nvSpPr>
        <p:spPr/>
        <p:txBody>
          <a:bodyPr/>
          <a:lstStyle/>
          <a:p>
            <a:pPr eaLnBrk="1" hangingPunct="1"/>
            <a:r>
              <a:rPr lang="en-US" altLang="en-US"/>
              <a:t>when sets act like single particles</a:t>
            </a:r>
          </a:p>
        </p:txBody>
      </p:sp>
      <p:sp>
        <p:nvSpPr>
          <p:cNvPr id="4100" name="Rectangle 3">
            <a:extLst>
              <a:ext uri="{FF2B5EF4-FFF2-40B4-BE49-F238E27FC236}">
                <a16:creationId xmlns:a16="http://schemas.microsoft.com/office/drawing/2014/main" id="{23BC3516-0250-DDFB-7CAD-3FACCED80BF9}"/>
              </a:ext>
            </a:extLst>
          </p:cNvPr>
          <p:cNvSpPr>
            <a:spLocks noChangeArrowheads="1"/>
          </p:cNvSpPr>
          <p:nvPr/>
        </p:nvSpPr>
        <p:spPr bwMode="auto">
          <a:xfrm>
            <a:off x="685800" y="5334000"/>
            <a:ext cx="1905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eaLnBrk="1" hangingPunct="1">
              <a:buFontTx/>
              <a:buNone/>
            </a:pPr>
            <a:r>
              <a:rPr lang="en-US" altLang="en-US" b="0"/>
              <a:t>§ 8.5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2693AC3-6855-730A-423A-BD97D57C38E9}"/>
              </a:ext>
            </a:extLst>
          </p:cNvPr>
          <p:cNvSpPr>
            <a:spLocks noGrp="1" noChangeArrowheads="1"/>
          </p:cNvSpPr>
          <p:nvPr>
            <p:ph type="title"/>
          </p:nvPr>
        </p:nvSpPr>
        <p:spPr/>
        <p:txBody>
          <a:bodyPr/>
          <a:lstStyle/>
          <a:p>
            <a:pPr eaLnBrk="1" hangingPunct="1"/>
            <a:r>
              <a:rPr lang="en-US" altLang="en-US"/>
              <a:t>Center of Mass</a:t>
            </a:r>
          </a:p>
        </p:txBody>
      </p:sp>
      <p:sp>
        <p:nvSpPr>
          <p:cNvPr id="372739" name="Rectangle 3">
            <a:extLst>
              <a:ext uri="{FF2B5EF4-FFF2-40B4-BE49-F238E27FC236}">
                <a16:creationId xmlns:a16="http://schemas.microsoft.com/office/drawing/2014/main" id="{792B5274-C9EE-6E56-4ED6-FA378C6317E6}"/>
              </a:ext>
            </a:extLst>
          </p:cNvPr>
          <p:cNvSpPr>
            <a:spLocks noGrp="1" noChangeArrowheads="1"/>
          </p:cNvSpPr>
          <p:nvPr>
            <p:ph type="body" idx="1"/>
          </p:nvPr>
        </p:nvSpPr>
        <p:spPr>
          <a:xfrm>
            <a:off x="457200" y="1600200"/>
            <a:ext cx="8229600" cy="3429000"/>
          </a:xfrm>
        </p:spPr>
        <p:txBody>
          <a:bodyPr/>
          <a:lstStyle/>
          <a:p>
            <a:pPr eaLnBrk="1" hangingPunct="1">
              <a:buFontTx/>
              <a:buNone/>
            </a:pPr>
            <a:r>
              <a:rPr lang="en-US" altLang="en-US" sz="3600"/>
              <a:t>Location of center of mass:</a:t>
            </a:r>
          </a:p>
          <a:p>
            <a:pPr eaLnBrk="1" hangingPunct="1"/>
            <a:r>
              <a:rPr lang="en-US" altLang="en-US" sz="3600"/>
              <a:t>weighted average of particle positions</a:t>
            </a:r>
          </a:p>
          <a:p>
            <a:pPr algn="ctr" eaLnBrk="1" hangingPunct="1">
              <a:buFontTx/>
              <a:buNone/>
            </a:pPr>
            <a:r>
              <a:rPr lang="en-US" altLang="en-US" sz="3600" i="1">
                <a:solidFill>
                  <a:schemeClr val="accent2"/>
                </a:solidFill>
              </a:rPr>
              <a:t>r</a:t>
            </a:r>
            <a:r>
              <a:rPr lang="en-US" altLang="en-US" sz="3600" baseline="-25000">
                <a:solidFill>
                  <a:schemeClr val="accent2"/>
                </a:solidFill>
              </a:rPr>
              <a:t>cm</a:t>
            </a:r>
            <a:r>
              <a:rPr lang="en-US" altLang="en-US" sz="3600"/>
              <a:t> = </a:t>
            </a:r>
            <a:r>
              <a:rPr lang="en-US" altLang="en-US" sz="4000">
                <a:solidFill>
                  <a:schemeClr val="accent2"/>
                </a:solidFill>
                <a:latin typeface="Symbol" panose="05050102010706020507" pitchFamily="18" charset="2"/>
              </a:rPr>
              <a:t>S</a:t>
            </a:r>
            <a:r>
              <a:rPr lang="en-US" altLang="en-US" sz="3600" i="1">
                <a:solidFill>
                  <a:schemeClr val="accent2"/>
                </a:solidFill>
              </a:rPr>
              <a:t>m</a:t>
            </a:r>
            <a:r>
              <a:rPr lang="en-US" altLang="en-US" sz="3600" baseline="-25000">
                <a:solidFill>
                  <a:schemeClr val="accent2"/>
                </a:solidFill>
              </a:rPr>
              <a:t>i</a:t>
            </a:r>
            <a:r>
              <a:rPr lang="en-US" altLang="en-US" sz="3600" i="1">
                <a:solidFill>
                  <a:schemeClr val="accent2"/>
                </a:solidFill>
              </a:rPr>
              <a:t>r</a:t>
            </a:r>
            <a:r>
              <a:rPr lang="en-US" altLang="en-US" sz="3600" baseline="-25000">
                <a:solidFill>
                  <a:schemeClr val="accent2"/>
                </a:solidFill>
              </a:rPr>
              <a:t>i</a:t>
            </a:r>
            <a:r>
              <a:rPr lang="en-US" altLang="en-US" sz="3600"/>
              <a:t>/</a:t>
            </a:r>
            <a:r>
              <a:rPr lang="en-US" altLang="en-US" sz="4000">
                <a:solidFill>
                  <a:schemeClr val="accent2"/>
                </a:solidFill>
                <a:latin typeface="Symbol" panose="05050102010706020507" pitchFamily="18" charset="2"/>
              </a:rPr>
              <a:t>S</a:t>
            </a:r>
            <a:r>
              <a:rPr lang="en-US" altLang="en-US" sz="3600" i="1">
                <a:solidFill>
                  <a:schemeClr val="accent2"/>
                </a:solidFill>
              </a:rPr>
              <a:t>m</a:t>
            </a:r>
            <a:r>
              <a:rPr lang="en-US" altLang="en-US" sz="3600" baseline="-25000">
                <a:solidFill>
                  <a:schemeClr val="accent2"/>
                </a:solidFill>
              </a:rPr>
              <a:t>i</a:t>
            </a:r>
            <a:endParaRPr lang="en-US" altLang="en-US"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27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727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727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2AFA90C-59F4-7C90-6ABC-1A50CF06DA9C}"/>
              </a:ext>
            </a:extLst>
          </p:cNvPr>
          <p:cNvSpPr>
            <a:spLocks noGrp="1" noChangeArrowheads="1"/>
          </p:cNvSpPr>
          <p:nvPr>
            <p:ph type="title"/>
          </p:nvPr>
        </p:nvSpPr>
        <p:spPr/>
        <p:txBody>
          <a:bodyPr/>
          <a:lstStyle/>
          <a:p>
            <a:pPr eaLnBrk="1" hangingPunct="1"/>
            <a:r>
              <a:rPr lang="en-US" altLang="en-US"/>
              <a:t>Center of Mass</a:t>
            </a:r>
          </a:p>
        </p:txBody>
      </p:sp>
      <p:sp>
        <p:nvSpPr>
          <p:cNvPr id="376835" name="Rectangle 3">
            <a:extLst>
              <a:ext uri="{FF2B5EF4-FFF2-40B4-BE49-F238E27FC236}">
                <a16:creationId xmlns:a16="http://schemas.microsoft.com/office/drawing/2014/main" id="{A8175317-EEED-C556-EC7F-FED31E361EC3}"/>
              </a:ext>
            </a:extLst>
          </p:cNvPr>
          <p:cNvSpPr>
            <a:spLocks noGrp="1" noChangeArrowheads="1"/>
          </p:cNvSpPr>
          <p:nvPr>
            <p:ph type="body" idx="1"/>
          </p:nvPr>
        </p:nvSpPr>
        <p:spPr>
          <a:xfrm>
            <a:off x="457200" y="1600200"/>
            <a:ext cx="8229600" cy="3429000"/>
          </a:xfrm>
        </p:spPr>
        <p:txBody>
          <a:bodyPr/>
          <a:lstStyle/>
          <a:p>
            <a:pPr eaLnBrk="1" hangingPunct="1">
              <a:buFontTx/>
              <a:buNone/>
            </a:pPr>
            <a:r>
              <a:rPr lang="en-US" altLang="en-US" sz="3600"/>
              <a:t>Velocity of center of mass:</a:t>
            </a:r>
          </a:p>
          <a:p>
            <a:pPr eaLnBrk="1" hangingPunct="1"/>
            <a:r>
              <a:rPr lang="en-US" altLang="en-US" sz="3600"/>
              <a:t>Time-derivative of position</a:t>
            </a:r>
          </a:p>
          <a:p>
            <a:pPr algn="ctr" eaLnBrk="1" hangingPunct="1">
              <a:buFontTx/>
              <a:buNone/>
            </a:pPr>
            <a:r>
              <a:rPr lang="en-US" altLang="en-US" sz="3600" i="1">
                <a:solidFill>
                  <a:schemeClr val="accent2"/>
                </a:solidFill>
              </a:rPr>
              <a:t>v</a:t>
            </a:r>
            <a:r>
              <a:rPr lang="en-US" altLang="en-US" sz="3600" baseline="-25000">
                <a:solidFill>
                  <a:schemeClr val="accent2"/>
                </a:solidFill>
              </a:rPr>
              <a:t>cm</a:t>
            </a:r>
            <a:r>
              <a:rPr lang="en-US" altLang="en-US" sz="3600"/>
              <a:t>	= </a:t>
            </a:r>
            <a:r>
              <a:rPr lang="en-US" altLang="en-US" sz="3600" i="1"/>
              <a:t>d</a:t>
            </a:r>
            <a:r>
              <a:rPr lang="en-US" altLang="en-US" sz="3600"/>
              <a:t>/</a:t>
            </a:r>
            <a:r>
              <a:rPr lang="en-US" altLang="en-US" sz="3600" i="1"/>
              <a:t>dt </a:t>
            </a:r>
            <a:r>
              <a:rPr lang="en-US" altLang="en-US" sz="4000"/>
              <a:t>(</a:t>
            </a:r>
            <a:r>
              <a:rPr lang="en-US" altLang="en-US" sz="4000">
                <a:solidFill>
                  <a:schemeClr val="tx1"/>
                </a:solidFill>
                <a:latin typeface="Symbol" panose="05050102010706020507" pitchFamily="18" charset="2"/>
              </a:rPr>
              <a:t>S</a:t>
            </a:r>
            <a:r>
              <a:rPr lang="en-US" altLang="en-US" sz="3600" i="1">
                <a:solidFill>
                  <a:schemeClr val="tx1"/>
                </a:solidFill>
              </a:rPr>
              <a:t>m</a:t>
            </a:r>
            <a:r>
              <a:rPr lang="en-US" altLang="en-US" sz="3600" baseline="-25000">
                <a:solidFill>
                  <a:schemeClr val="tx1"/>
                </a:solidFill>
              </a:rPr>
              <a:t>i</a:t>
            </a:r>
            <a:r>
              <a:rPr lang="en-US" altLang="en-US" sz="3600" i="1">
                <a:solidFill>
                  <a:schemeClr val="tx1"/>
                </a:solidFill>
              </a:rPr>
              <a:t>r</a:t>
            </a:r>
            <a:r>
              <a:rPr lang="en-US" altLang="en-US" sz="3600" baseline="-25000">
                <a:solidFill>
                  <a:schemeClr val="tx1"/>
                </a:solidFill>
              </a:rPr>
              <a:t>i</a:t>
            </a:r>
            <a:r>
              <a:rPr lang="en-US" altLang="en-US" sz="3600">
                <a:solidFill>
                  <a:schemeClr val="tx1"/>
                </a:solidFill>
              </a:rPr>
              <a:t>/</a:t>
            </a:r>
            <a:r>
              <a:rPr lang="en-US" altLang="en-US" sz="4000">
                <a:solidFill>
                  <a:schemeClr val="tx1"/>
                </a:solidFill>
                <a:latin typeface="Symbol" panose="05050102010706020507" pitchFamily="18" charset="2"/>
              </a:rPr>
              <a:t>S</a:t>
            </a:r>
            <a:r>
              <a:rPr lang="en-US" altLang="en-US" sz="3600" i="1">
                <a:solidFill>
                  <a:schemeClr val="tx1"/>
                </a:solidFill>
              </a:rPr>
              <a:t>m</a:t>
            </a:r>
            <a:r>
              <a:rPr lang="en-US" altLang="en-US" sz="3600" baseline="-25000">
                <a:solidFill>
                  <a:schemeClr val="tx1"/>
                </a:solidFill>
              </a:rPr>
              <a:t>i</a:t>
            </a:r>
            <a:r>
              <a:rPr lang="en-US" altLang="en-US" sz="4000">
                <a:solidFill>
                  <a:schemeClr val="tx1"/>
                </a:solidFill>
              </a:rPr>
              <a:t>)</a:t>
            </a:r>
            <a:endParaRPr lang="en-US" altLang="en-US" sz="3600">
              <a:solidFill>
                <a:schemeClr val="tx1"/>
              </a:solidFill>
            </a:endParaRPr>
          </a:p>
          <a:p>
            <a:pPr algn="ctr" eaLnBrk="1" hangingPunct="1">
              <a:buFontTx/>
              <a:buNone/>
            </a:pPr>
            <a:r>
              <a:rPr lang="en-US" altLang="en-US" sz="3600">
                <a:solidFill>
                  <a:schemeClr val="tx1"/>
                </a:solidFill>
              </a:rPr>
              <a:t>= </a:t>
            </a:r>
            <a:r>
              <a:rPr lang="en-US" altLang="en-US" sz="4000">
                <a:solidFill>
                  <a:schemeClr val="accent2"/>
                </a:solidFill>
                <a:latin typeface="Symbol" panose="05050102010706020507" pitchFamily="18" charset="2"/>
              </a:rPr>
              <a:t>S</a:t>
            </a:r>
            <a:r>
              <a:rPr lang="en-US" altLang="en-US" sz="3600" i="1">
                <a:solidFill>
                  <a:schemeClr val="accent2"/>
                </a:solidFill>
              </a:rPr>
              <a:t>m</a:t>
            </a:r>
            <a:r>
              <a:rPr lang="en-US" altLang="en-US" sz="3600" baseline="-25000">
                <a:solidFill>
                  <a:schemeClr val="accent2"/>
                </a:solidFill>
              </a:rPr>
              <a:t>i</a:t>
            </a:r>
            <a:r>
              <a:rPr lang="en-US" altLang="en-US" sz="3600" i="1">
                <a:solidFill>
                  <a:schemeClr val="accent2"/>
                </a:solidFill>
              </a:rPr>
              <a:t>v</a:t>
            </a:r>
            <a:r>
              <a:rPr lang="en-US" altLang="en-US" sz="3600" baseline="-25000">
                <a:solidFill>
                  <a:schemeClr val="accent2"/>
                </a:solidFill>
              </a:rPr>
              <a:t>i</a:t>
            </a:r>
            <a:r>
              <a:rPr lang="en-US" altLang="en-US" sz="3600"/>
              <a:t>/</a:t>
            </a:r>
            <a:r>
              <a:rPr lang="en-US" altLang="en-US" sz="4000">
                <a:solidFill>
                  <a:schemeClr val="accent2"/>
                </a:solidFill>
                <a:latin typeface="Symbol" panose="05050102010706020507" pitchFamily="18" charset="2"/>
              </a:rPr>
              <a:t>S</a:t>
            </a:r>
            <a:r>
              <a:rPr lang="en-US" altLang="en-US" sz="3600" i="1">
                <a:solidFill>
                  <a:schemeClr val="accent2"/>
                </a:solidFill>
              </a:rPr>
              <a:t>m</a:t>
            </a:r>
            <a:r>
              <a:rPr lang="en-US" altLang="en-US" sz="3600" baseline="-25000">
                <a:solidFill>
                  <a:schemeClr val="accent2"/>
                </a:solidFill>
              </a:rPr>
              <a:t>i</a:t>
            </a:r>
          </a:p>
          <a:p>
            <a:pPr algn="ctr" eaLnBrk="1" hangingPunct="1">
              <a:buFontTx/>
              <a:buNone/>
            </a:pPr>
            <a:r>
              <a:rPr lang="en-US" altLang="en-US" sz="3600">
                <a:solidFill>
                  <a:schemeClr val="tx1"/>
                </a:solidFill>
              </a:rPr>
              <a:t>= </a:t>
            </a:r>
            <a:r>
              <a:rPr lang="en-US" altLang="en-US" sz="3600" i="1">
                <a:solidFill>
                  <a:schemeClr val="accent2"/>
                </a:solidFill>
              </a:rPr>
              <a:t>p</a:t>
            </a:r>
            <a:r>
              <a:rPr lang="en-US" altLang="en-US" sz="3600" baseline="-25000">
                <a:solidFill>
                  <a:schemeClr val="tx1"/>
                </a:solidFill>
              </a:rPr>
              <a:t>tot</a:t>
            </a:r>
            <a:r>
              <a:rPr lang="en-US" altLang="en-US" sz="3600">
                <a:solidFill>
                  <a:schemeClr val="tx1"/>
                </a:solidFill>
              </a:rPr>
              <a:t>/</a:t>
            </a:r>
            <a:r>
              <a:rPr lang="en-US" altLang="en-US" sz="3600" i="1">
                <a:solidFill>
                  <a:schemeClr val="accent2"/>
                </a:solidFill>
              </a:rPr>
              <a:t>m</a:t>
            </a:r>
            <a:r>
              <a:rPr lang="en-US" altLang="en-US" sz="3600" baseline="-25000">
                <a:solidFill>
                  <a:schemeClr val="tx1"/>
                </a:solidFill>
              </a:rPr>
              <a:t>tot</a:t>
            </a:r>
            <a:endParaRPr lang="en-US" altLang="en-US" sz="3600" baseline="-2500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68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768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768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768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768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7C8658E-7D05-D336-14AF-253C699E6B51}"/>
              </a:ext>
            </a:extLst>
          </p:cNvPr>
          <p:cNvSpPr>
            <a:spLocks noGrp="1" noChangeArrowheads="1"/>
          </p:cNvSpPr>
          <p:nvPr>
            <p:ph type="title"/>
          </p:nvPr>
        </p:nvSpPr>
        <p:spPr/>
        <p:txBody>
          <a:bodyPr/>
          <a:lstStyle/>
          <a:p>
            <a:r>
              <a:rPr lang="en-US" altLang="en-US"/>
              <a:t>Poll Question</a:t>
            </a:r>
          </a:p>
        </p:txBody>
      </p:sp>
      <p:sp>
        <p:nvSpPr>
          <p:cNvPr id="16387" name="Content Placeholder 2">
            <a:extLst>
              <a:ext uri="{FF2B5EF4-FFF2-40B4-BE49-F238E27FC236}">
                <a16:creationId xmlns:a16="http://schemas.microsoft.com/office/drawing/2014/main" id="{57F35D9B-3D8A-DEEF-5AD2-0977908EB681}"/>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a:t>Two joined cars of mass </a:t>
            </a:r>
            <a:r>
              <a:rPr lang="en-US" altLang="en-US" sz="2800" i="1"/>
              <a:t>M</a:t>
            </a:r>
            <a:r>
              <a:rPr lang="en-US" altLang="en-US" sz="2800"/>
              <a:t> and 2</a:t>
            </a:r>
            <a:r>
              <a:rPr lang="en-US" altLang="en-US" sz="2800" i="1"/>
              <a:t>M</a:t>
            </a:r>
            <a:r>
              <a:rPr lang="en-US" altLang="en-US" sz="2800"/>
              <a:t> are at rest with a compressed spring between them.  After the spring fires, one car moves off to the right and the other to the left. The speed of the car on the left is </a:t>
            </a:r>
          </a:p>
        </p:txBody>
      </p:sp>
      <p:sp>
        <p:nvSpPr>
          <p:cNvPr id="4" name="Content Placeholder 2">
            <a:extLst>
              <a:ext uri="{FF2B5EF4-FFF2-40B4-BE49-F238E27FC236}">
                <a16:creationId xmlns:a16="http://schemas.microsoft.com/office/drawing/2014/main" id="{32242F25-78A9-4D59-F70D-704507242313}"/>
              </a:ext>
            </a:extLst>
          </p:cNvPr>
          <p:cNvSpPr txBox="1">
            <a:spLocks/>
          </p:cNvSpPr>
          <p:nvPr/>
        </p:nvSpPr>
        <p:spPr bwMode="auto">
          <a:xfrm>
            <a:off x="457200" y="4114800"/>
            <a:ext cx="7010400" cy="2362200"/>
          </a:xfrm>
          <a:prstGeom prst="rect">
            <a:avLst/>
          </a:prstGeom>
          <a:noFill/>
          <a:ln w="9525">
            <a:noFill/>
            <a:miter lim="800000"/>
            <a:headEnd/>
            <a:tailEnd/>
          </a:ln>
        </p:spPr>
        <p:txBody>
          <a:bodyPr/>
          <a:lstStyle/>
          <a:p>
            <a:pPr marL="514350" indent="-514350">
              <a:spcBef>
                <a:spcPct val="20000"/>
              </a:spcBef>
              <a:buClr>
                <a:schemeClr val="accent2"/>
              </a:buClr>
              <a:buFont typeface="+mj-lt"/>
              <a:buAutoNum type="alphaUcPeriod"/>
              <a:defRPr/>
            </a:pPr>
            <a:r>
              <a:rPr lang="en-US" sz="2400" b="0" kern="0" dirty="0">
                <a:solidFill>
                  <a:srgbClr val="003366"/>
                </a:solidFill>
                <a:latin typeface="+mn-lt"/>
              </a:rPr>
              <a:t>Zero.</a:t>
            </a:r>
          </a:p>
          <a:p>
            <a:pPr marL="514350" indent="-514350">
              <a:spcBef>
                <a:spcPct val="20000"/>
              </a:spcBef>
              <a:buClr>
                <a:schemeClr val="accent2"/>
              </a:buClr>
              <a:buFont typeface="+mj-lt"/>
              <a:buAutoNum type="alphaUcPeriod"/>
              <a:defRPr/>
            </a:pPr>
            <a:r>
              <a:rPr lang="en-US" sz="2400" b="0" kern="0" dirty="0">
                <a:solidFill>
                  <a:srgbClr val="003366"/>
                </a:solidFill>
                <a:latin typeface="+mn-lt"/>
              </a:rPr>
              <a:t>equal to the one on the right.</a:t>
            </a:r>
          </a:p>
          <a:p>
            <a:pPr marL="514350" indent="-514350">
              <a:spcBef>
                <a:spcPct val="20000"/>
              </a:spcBef>
              <a:buClr>
                <a:schemeClr val="accent2"/>
              </a:buClr>
              <a:buFont typeface="+mj-lt"/>
              <a:buAutoNum type="alphaUcPeriod"/>
              <a:defRPr/>
            </a:pPr>
            <a:r>
              <a:rPr lang="en-US" sz="2400" b="0" kern="0" dirty="0">
                <a:solidFill>
                  <a:srgbClr val="003366"/>
                </a:solidFill>
                <a:latin typeface="+mn-lt"/>
              </a:rPr>
              <a:t>one half the speed on the right. </a:t>
            </a:r>
          </a:p>
          <a:p>
            <a:pPr marL="514350" indent="-514350">
              <a:spcBef>
                <a:spcPct val="20000"/>
              </a:spcBef>
              <a:buClr>
                <a:schemeClr val="accent2"/>
              </a:buClr>
              <a:buFont typeface="+mj-lt"/>
              <a:buAutoNum type="alphaUcPeriod"/>
              <a:defRPr/>
            </a:pPr>
            <a:r>
              <a:rPr lang="en-US" sz="2400" b="0" kern="0" dirty="0">
                <a:solidFill>
                  <a:srgbClr val="003366"/>
                </a:solidFill>
                <a:latin typeface="+mn-lt"/>
              </a:rPr>
              <a:t>twice the one on the right. </a:t>
            </a:r>
          </a:p>
          <a:p>
            <a:pPr marL="514350" indent="-514350">
              <a:spcBef>
                <a:spcPct val="20000"/>
              </a:spcBef>
              <a:buClr>
                <a:schemeClr val="accent2"/>
              </a:buClr>
              <a:buFont typeface="+mj-lt"/>
              <a:buAutoNum type="alphaUcPeriod"/>
              <a:defRPr/>
            </a:pPr>
            <a:r>
              <a:rPr lang="en-US" sz="2400" b="0" kern="0" dirty="0">
                <a:solidFill>
                  <a:srgbClr val="003366"/>
                </a:solidFill>
                <a:latin typeface="+mn-lt"/>
              </a:rPr>
              <a:t>warp nine. </a:t>
            </a:r>
          </a:p>
          <a:p>
            <a:pPr marL="514350" indent="-514350">
              <a:spcBef>
                <a:spcPct val="20000"/>
              </a:spcBef>
              <a:buClr>
                <a:schemeClr val="accent2"/>
              </a:buClr>
              <a:buFont typeface="+mj-lt"/>
              <a:buAutoNum type="alphaUcPeriod"/>
              <a:defRPr/>
            </a:pPr>
            <a:endParaRPr lang="en-US" sz="2400" b="0" kern="0" dirty="0">
              <a:solidFill>
                <a:srgbClr val="003366"/>
              </a:solidFill>
              <a:latin typeface="+mn-lt"/>
            </a:endParaRPr>
          </a:p>
        </p:txBody>
      </p:sp>
      <p:pic>
        <p:nvPicPr>
          <p:cNvPr id="44034" name="Picture 2" descr="http://physics.uwyo.edu/~chip/Classes/PHYS1210/Slides/Day20/collision5.jpg">
            <a:extLst>
              <a:ext uri="{FF2B5EF4-FFF2-40B4-BE49-F238E27FC236}">
                <a16:creationId xmlns:a16="http://schemas.microsoft.com/office/drawing/2014/main" id="{DDDFEC8B-38A9-74B7-9D95-A8ACCB96FC9B}"/>
              </a:ext>
            </a:extLst>
          </p:cNvPr>
          <p:cNvPicPr>
            <a:picLocks noChangeAspect="1" noChangeArrowheads="1"/>
          </p:cNvPicPr>
          <p:nvPr/>
        </p:nvPicPr>
        <p:blipFill>
          <a:blip r:embed="rId3"/>
          <a:srcRect/>
          <a:stretch>
            <a:fillRect/>
          </a:stretch>
        </p:blipFill>
        <p:spPr bwMode="auto">
          <a:xfrm>
            <a:off x="3352800" y="3790950"/>
            <a:ext cx="1749425" cy="552450"/>
          </a:xfrm>
          <a:prstGeom prst="rect">
            <a:avLst/>
          </a:prstGeom>
          <a:noFill/>
          <a:ln>
            <a:solidFill>
              <a:schemeClr val="accent4"/>
            </a:solid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A86FB23-7DE0-9607-01E6-7E37095C7E24}"/>
              </a:ext>
            </a:extLst>
          </p:cNvPr>
          <p:cNvSpPr>
            <a:spLocks noGrp="1" noChangeArrowheads="1"/>
          </p:cNvSpPr>
          <p:nvPr>
            <p:ph type="title"/>
          </p:nvPr>
        </p:nvSpPr>
        <p:spPr/>
        <p:txBody>
          <a:bodyPr/>
          <a:lstStyle/>
          <a:p>
            <a:r>
              <a:rPr lang="en-US" altLang="en-US"/>
              <a:t>Poll Question</a:t>
            </a:r>
          </a:p>
        </p:txBody>
      </p:sp>
      <p:sp>
        <p:nvSpPr>
          <p:cNvPr id="18435" name="Content Placeholder 2">
            <a:extLst>
              <a:ext uri="{FF2B5EF4-FFF2-40B4-BE49-F238E27FC236}">
                <a16:creationId xmlns:a16="http://schemas.microsoft.com/office/drawing/2014/main" id="{61C4EA1E-223B-7C2A-BB10-B875DA697B52}"/>
              </a:ext>
            </a:extLst>
          </p:cNvPr>
          <p:cNvSpPr>
            <a:spLocks noGrp="1" noChangeArrowheads="1"/>
          </p:cNvSpPr>
          <p:nvPr>
            <p:ph idx="1"/>
          </p:nvPr>
        </p:nvSpPr>
        <p:spPr>
          <a:xfrm>
            <a:off x="457200" y="1600200"/>
            <a:ext cx="8229600" cy="2362200"/>
          </a:xfrm>
        </p:spPr>
        <p:txBody>
          <a:bodyPr/>
          <a:lstStyle/>
          <a:p>
            <a:pPr marL="0" indent="0">
              <a:buFontTx/>
              <a:buNone/>
            </a:pPr>
            <a:r>
              <a:rPr lang="en-US" altLang="en-US" sz="2400"/>
              <a:t>A firework shell is launched vertically into the air and at the top of its trajectory an explosive charge breaks the shell into two pieces. In which directions is it possible for the two pieces to move? The pieces do not necessarily have equal mass and the arrow indicate only the direction of the velocity, not the speed.</a:t>
            </a:r>
          </a:p>
        </p:txBody>
      </p:sp>
      <p:sp>
        <p:nvSpPr>
          <p:cNvPr id="4" name="Content Placeholder 2">
            <a:extLst>
              <a:ext uri="{FF2B5EF4-FFF2-40B4-BE49-F238E27FC236}">
                <a16:creationId xmlns:a16="http://schemas.microsoft.com/office/drawing/2014/main" id="{358B4B62-971A-E5FD-0D6F-E43A576F820D}"/>
              </a:ext>
            </a:extLst>
          </p:cNvPr>
          <p:cNvSpPr txBox="1">
            <a:spLocks/>
          </p:cNvSpPr>
          <p:nvPr/>
        </p:nvSpPr>
        <p:spPr bwMode="auto">
          <a:xfrm>
            <a:off x="762000" y="5410200"/>
            <a:ext cx="2514600" cy="1219200"/>
          </a:xfrm>
          <a:prstGeom prst="rect">
            <a:avLst/>
          </a:prstGeom>
          <a:noFill/>
          <a:ln w="9525">
            <a:noFill/>
            <a:miter lim="800000"/>
            <a:headEnd/>
            <a:tailEnd/>
          </a:ln>
        </p:spPr>
        <p:txBody>
          <a:bodyPr/>
          <a:lstStyle/>
          <a:p>
            <a:pPr marL="457200" indent="-457200">
              <a:spcBef>
                <a:spcPct val="20000"/>
              </a:spcBef>
              <a:buClr>
                <a:schemeClr val="accent2"/>
              </a:buClr>
              <a:buFont typeface="+mj-lt"/>
              <a:buAutoNum type="alphaUcPeriod"/>
              <a:defRPr/>
            </a:pPr>
            <a:r>
              <a:rPr lang="en-US" sz="2000" b="0" kern="0" dirty="0">
                <a:solidFill>
                  <a:srgbClr val="003366"/>
                </a:solidFill>
                <a:latin typeface="+mn-lt"/>
              </a:rPr>
              <a:t>A only </a:t>
            </a:r>
          </a:p>
          <a:p>
            <a:pPr marL="457200" indent="-457200">
              <a:spcBef>
                <a:spcPct val="20000"/>
              </a:spcBef>
              <a:buClr>
                <a:schemeClr val="accent2"/>
              </a:buClr>
              <a:buFont typeface="+mj-lt"/>
              <a:buAutoNum type="alphaUcPeriod"/>
              <a:defRPr/>
            </a:pPr>
            <a:r>
              <a:rPr lang="en-US" sz="2000" b="0" kern="0" dirty="0">
                <a:solidFill>
                  <a:srgbClr val="003366"/>
                </a:solidFill>
                <a:latin typeface="+mn-lt"/>
              </a:rPr>
              <a:t>A or B </a:t>
            </a:r>
          </a:p>
          <a:p>
            <a:pPr marL="457200" indent="-457200">
              <a:spcBef>
                <a:spcPct val="20000"/>
              </a:spcBef>
              <a:buClr>
                <a:schemeClr val="accent2"/>
              </a:buClr>
              <a:buFont typeface="+mj-lt"/>
              <a:buAutoNum type="alphaUcPeriod"/>
              <a:defRPr/>
            </a:pPr>
            <a:r>
              <a:rPr lang="en-US" sz="2000" b="0" kern="0" dirty="0">
                <a:solidFill>
                  <a:srgbClr val="003366"/>
                </a:solidFill>
                <a:latin typeface="+mn-lt"/>
              </a:rPr>
              <a:t>A, B, or C</a:t>
            </a:r>
          </a:p>
        </p:txBody>
      </p:sp>
      <p:sp>
        <p:nvSpPr>
          <p:cNvPr id="5" name="Content Placeholder 2">
            <a:extLst>
              <a:ext uri="{FF2B5EF4-FFF2-40B4-BE49-F238E27FC236}">
                <a16:creationId xmlns:a16="http://schemas.microsoft.com/office/drawing/2014/main" id="{FC38F4E0-50F8-7932-86D5-143926638B0F}"/>
              </a:ext>
            </a:extLst>
          </p:cNvPr>
          <p:cNvSpPr txBox="1">
            <a:spLocks/>
          </p:cNvSpPr>
          <p:nvPr/>
        </p:nvSpPr>
        <p:spPr bwMode="auto">
          <a:xfrm>
            <a:off x="3429000" y="5410200"/>
            <a:ext cx="4495800" cy="1219200"/>
          </a:xfrm>
          <a:prstGeom prst="rect">
            <a:avLst/>
          </a:prstGeom>
          <a:noFill/>
          <a:ln w="9525">
            <a:noFill/>
            <a:miter lim="800000"/>
            <a:headEnd/>
            <a:tailEnd/>
          </a:ln>
        </p:spPr>
        <p:txBody>
          <a:bodyPr/>
          <a:lstStyle/>
          <a:p>
            <a:pPr marL="457200" indent="-457200">
              <a:spcBef>
                <a:spcPct val="20000"/>
              </a:spcBef>
              <a:buClr>
                <a:schemeClr val="accent2"/>
              </a:buClr>
              <a:buFont typeface="+mj-lt"/>
              <a:buAutoNum type="alphaUcPeriod" startAt="4"/>
              <a:defRPr/>
            </a:pPr>
            <a:r>
              <a:rPr lang="en-US" sz="2000" b="0" kern="0" dirty="0">
                <a:solidFill>
                  <a:srgbClr val="003366"/>
                </a:solidFill>
                <a:latin typeface="+mn-lt"/>
              </a:rPr>
              <a:t>A,B,C, or D </a:t>
            </a:r>
          </a:p>
          <a:p>
            <a:pPr marL="457200" indent="-457200">
              <a:spcBef>
                <a:spcPct val="20000"/>
              </a:spcBef>
              <a:buClr>
                <a:schemeClr val="accent2"/>
              </a:buClr>
              <a:buFont typeface="+mj-lt"/>
              <a:buAutoNum type="alphaUcPeriod" startAt="4"/>
              <a:defRPr/>
            </a:pPr>
            <a:r>
              <a:rPr lang="en-US" sz="2000" b="0" kern="0" dirty="0">
                <a:solidFill>
                  <a:srgbClr val="003366"/>
                </a:solidFill>
                <a:latin typeface="+mn-lt"/>
              </a:rPr>
              <a:t>All of the above are possible </a:t>
            </a:r>
          </a:p>
          <a:p>
            <a:pPr marL="457200" indent="-457200">
              <a:spcBef>
                <a:spcPct val="20000"/>
              </a:spcBef>
              <a:buClr>
                <a:schemeClr val="accent2"/>
              </a:buClr>
              <a:buFont typeface="+mj-lt"/>
              <a:buAutoNum type="alphaUcPeriod" startAt="4"/>
              <a:defRPr/>
            </a:pPr>
            <a:r>
              <a:rPr lang="en-US" sz="2000" b="0" kern="0" dirty="0">
                <a:solidFill>
                  <a:srgbClr val="003366"/>
                </a:solidFill>
                <a:latin typeface="+mn-lt"/>
              </a:rPr>
              <a:t>None of the above are possible </a:t>
            </a:r>
          </a:p>
        </p:txBody>
      </p:sp>
      <p:pic>
        <p:nvPicPr>
          <p:cNvPr id="18438" name="Picture 2" descr="http://physics.uwyo.edu/~chip/Classes/PHYS1210/Slides/Day20/shell-explosion.gif">
            <a:extLst>
              <a:ext uri="{FF2B5EF4-FFF2-40B4-BE49-F238E27FC236}">
                <a16:creationId xmlns:a16="http://schemas.microsoft.com/office/drawing/2014/main" id="{AB319116-D2F7-FB18-EC22-6A6C0E765F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010025"/>
            <a:ext cx="5695950" cy="117157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FC6C32E-1AB4-1013-3A90-B90CFF968529}"/>
              </a:ext>
            </a:extLst>
          </p:cNvPr>
          <p:cNvSpPr>
            <a:spLocks noGrp="1" noChangeArrowheads="1"/>
          </p:cNvSpPr>
          <p:nvPr>
            <p:ph type="title"/>
          </p:nvPr>
        </p:nvSpPr>
        <p:spPr/>
        <p:txBody>
          <a:bodyPr/>
          <a:lstStyle/>
          <a:p>
            <a:pPr eaLnBrk="1" hangingPunct="1"/>
            <a:r>
              <a:rPr lang="en-US" altLang="en-US"/>
              <a:t>Example Problem 8.97</a:t>
            </a:r>
          </a:p>
        </p:txBody>
      </p:sp>
      <p:sp>
        <p:nvSpPr>
          <p:cNvPr id="20483" name="Rectangle 3">
            <a:extLst>
              <a:ext uri="{FF2B5EF4-FFF2-40B4-BE49-F238E27FC236}">
                <a16:creationId xmlns:a16="http://schemas.microsoft.com/office/drawing/2014/main" id="{5CF00BE9-6044-ACB0-00AF-0FBCB880C127}"/>
              </a:ext>
            </a:extLst>
          </p:cNvPr>
          <p:cNvSpPr>
            <a:spLocks noGrp="1" noChangeArrowheads="1"/>
          </p:cNvSpPr>
          <p:nvPr>
            <p:ph type="body" idx="1"/>
          </p:nvPr>
        </p:nvSpPr>
        <p:spPr>
          <a:xfrm>
            <a:off x="457200" y="1600200"/>
            <a:ext cx="8229600" cy="2667000"/>
          </a:xfrm>
        </p:spPr>
        <p:txBody>
          <a:bodyPr/>
          <a:lstStyle/>
          <a:p>
            <a:pPr marL="0" indent="0" eaLnBrk="1" hangingPunct="1">
              <a:buFontTx/>
              <a:buNone/>
            </a:pPr>
            <a:r>
              <a:rPr lang="en-US" altLang="en-US" sz="2800"/>
              <a:t>A fireworks rocket is fired vertically upward.  At its maximum height of 80 m it explodes and breaks into two pieces of mass 1.4 kg and 0.28 kg.  In the explosion, 860 J of chemical energy is released and converted into kinetic energy of the fragments.</a:t>
            </a:r>
          </a:p>
        </p:txBody>
      </p:sp>
      <p:sp>
        <p:nvSpPr>
          <p:cNvPr id="380932" name="Rectangle 4">
            <a:extLst>
              <a:ext uri="{FF2B5EF4-FFF2-40B4-BE49-F238E27FC236}">
                <a16:creationId xmlns:a16="http://schemas.microsoft.com/office/drawing/2014/main" id="{5EDC82AE-9DEB-2105-1587-7534F8BFEE5E}"/>
              </a:ext>
            </a:extLst>
          </p:cNvPr>
          <p:cNvSpPr>
            <a:spLocks noChangeArrowheads="1"/>
          </p:cNvSpPr>
          <p:nvPr/>
        </p:nvSpPr>
        <p:spPr bwMode="auto">
          <a:xfrm>
            <a:off x="457200" y="42672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eaLnBrk="1" hangingPunct="1">
              <a:buClr>
                <a:schemeClr val="accent2"/>
              </a:buClr>
              <a:buFont typeface="Times" panose="02020603050405020304" pitchFamily="18" charset="0"/>
              <a:buAutoNum type="alphaLcParenR"/>
            </a:pPr>
            <a:r>
              <a:rPr lang="en-US" altLang="en-US" sz="2800" b="0"/>
              <a:t>What is the </a:t>
            </a:r>
            <a:r>
              <a:rPr lang="en-US" altLang="en-US" sz="2800" b="0">
                <a:solidFill>
                  <a:schemeClr val="accent2"/>
                </a:solidFill>
              </a:rPr>
              <a:t>speed</a:t>
            </a:r>
            <a:r>
              <a:rPr lang="en-US" altLang="en-US" sz="2800" b="0"/>
              <a:t> of each fragment?</a:t>
            </a:r>
          </a:p>
          <a:p>
            <a:pPr eaLnBrk="1" hangingPunct="1">
              <a:buClr>
                <a:schemeClr val="accent2"/>
              </a:buClr>
              <a:buFont typeface="Times" panose="02020603050405020304" pitchFamily="18" charset="0"/>
              <a:buAutoNum type="alphaLcParenR"/>
            </a:pPr>
            <a:r>
              <a:rPr lang="en-US" altLang="en-US" sz="2800" b="0"/>
              <a:t>If they hit the ground at the same time, what is the </a:t>
            </a:r>
            <a:r>
              <a:rPr lang="en-US" altLang="en-US" sz="2800" b="0">
                <a:solidFill>
                  <a:schemeClr val="accent2"/>
                </a:solidFill>
              </a:rPr>
              <a:t>distance</a:t>
            </a:r>
            <a:r>
              <a:rPr lang="en-US" altLang="en-US" sz="2800" b="0"/>
              <a:t> between them?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809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8093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AAF4F30-E1A6-7FC8-5DBF-75931E57AB0C}"/>
              </a:ext>
            </a:extLst>
          </p:cNvPr>
          <p:cNvSpPr>
            <a:spLocks noGrp="1" noChangeArrowheads="1"/>
          </p:cNvSpPr>
          <p:nvPr>
            <p:ph type="title"/>
          </p:nvPr>
        </p:nvSpPr>
        <p:spPr/>
        <p:txBody>
          <a:bodyPr/>
          <a:lstStyle/>
          <a:p>
            <a:pPr eaLnBrk="1" hangingPunct="1"/>
            <a:r>
              <a:rPr lang="en-US" altLang="en-US"/>
              <a:t>CM Reference Frame</a:t>
            </a:r>
          </a:p>
        </p:txBody>
      </p:sp>
      <p:sp>
        <p:nvSpPr>
          <p:cNvPr id="22531" name="Rectangle 3">
            <a:extLst>
              <a:ext uri="{FF2B5EF4-FFF2-40B4-BE49-F238E27FC236}">
                <a16:creationId xmlns:a16="http://schemas.microsoft.com/office/drawing/2014/main" id="{76ADDD52-6E52-8964-E09D-9D7DC047624C}"/>
              </a:ext>
            </a:extLst>
          </p:cNvPr>
          <p:cNvSpPr>
            <a:spLocks noGrp="1" noChangeArrowheads="1"/>
          </p:cNvSpPr>
          <p:nvPr>
            <p:ph type="body" idx="1"/>
          </p:nvPr>
        </p:nvSpPr>
        <p:spPr>
          <a:xfrm>
            <a:off x="457200" y="1600200"/>
            <a:ext cx="8229600" cy="1524000"/>
          </a:xfrm>
        </p:spPr>
        <p:txBody>
          <a:bodyPr/>
          <a:lstStyle/>
          <a:p>
            <a:pPr marL="0" indent="0" eaLnBrk="1" hangingPunct="1">
              <a:lnSpc>
                <a:spcPct val="90000"/>
              </a:lnSpc>
              <a:buFontTx/>
              <a:buNone/>
            </a:pPr>
            <a:r>
              <a:rPr lang="en-US" altLang="en-US"/>
              <a:t>It is often convenient to analyze interactions in the </a:t>
            </a:r>
            <a:r>
              <a:rPr lang="en-US" altLang="en-US">
                <a:solidFill>
                  <a:schemeClr val="accent2"/>
                </a:solidFill>
              </a:rPr>
              <a:t>reference frame </a:t>
            </a:r>
            <a:r>
              <a:rPr lang="en-US" altLang="en-US"/>
              <a:t>with its origin at the </a:t>
            </a:r>
            <a:r>
              <a:rPr lang="en-US" altLang="en-US">
                <a:solidFill>
                  <a:schemeClr val="accent2"/>
                </a:solidFill>
              </a:rPr>
              <a:t>center of mass</a:t>
            </a:r>
            <a:r>
              <a:rPr lang="en-US" altLang="en-US"/>
              <a:t>.</a:t>
            </a:r>
          </a:p>
        </p:txBody>
      </p:sp>
      <p:sp>
        <p:nvSpPr>
          <p:cNvPr id="381956" name="Rectangle 4">
            <a:extLst>
              <a:ext uri="{FF2B5EF4-FFF2-40B4-BE49-F238E27FC236}">
                <a16:creationId xmlns:a16="http://schemas.microsoft.com/office/drawing/2014/main" id="{0B4DB466-EFB3-3725-29FD-23AACA9D9CF2}"/>
              </a:ext>
            </a:extLst>
          </p:cNvPr>
          <p:cNvSpPr>
            <a:spLocks noChangeArrowheads="1"/>
          </p:cNvSpPr>
          <p:nvPr/>
        </p:nvSpPr>
        <p:spPr bwMode="auto">
          <a:xfrm>
            <a:off x="457200" y="3048000"/>
            <a:ext cx="8229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eaLnBrk="1" hangingPunct="1">
              <a:lnSpc>
                <a:spcPct val="90000"/>
              </a:lnSpc>
            </a:pPr>
            <a:r>
              <a:rPr lang="en-US" altLang="en-US" b="0"/>
              <a:t>Total momentum is </a:t>
            </a:r>
            <a:r>
              <a:rPr lang="en-US" altLang="en-US" b="0">
                <a:solidFill>
                  <a:schemeClr val="accent2"/>
                </a:solidFill>
              </a:rPr>
              <a:t>zero</a:t>
            </a:r>
            <a:endParaRPr lang="en-US" altLang="en-US" b="0"/>
          </a:p>
          <a:p>
            <a:pPr eaLnBrk="1" hangingPunct="1">
              <a:lnSpc>
                <a:spcPct val="90000"/>
              </a:lnSpc>
            </a:pPr>
            <a:r>
              <a:rPr lang="en-US" altLang="en-US" b="0">
                <a:solidFill>
                  <a:schemeClr val="tx1"/>
                </a:solidFill>
              </a:rPr>
              <a:t>Particle momentums</a:t>
            </a:r>
            <a:r>
              <a:rPr lang="en-US" altLang="en-US" b="0">
                <a:solidFill>
                  <a:schemeClr val="accent2"/>
                </a:solidFill>
              </a:rPr>
              <a:t> equal and opposite</a:t>
            </a:r>
            <a:endParaRPr lang="en-US" altLang="en-US" b="0"/>
          </a:p>
          <a:p>
            <a:pPr eaLnBrk="1" hangingPunct="1">
              <a:lnSpc>
                <a:spcPct val="90000"/>
              </a:lnSpc>
            </a:pPr>
            <a:r>
              <a:rPr lang="en-US" altLang="en-US" b="0"/>
              <a:t>Speeds </a:t>
            </a:r>
            <a:r>
              <a:rPr lang="en-US" altLang="en-US" b="0">
                <a:solidFill>
                  <a:schemeClr val="accent2"/>
                </a:solidFill>
              </a:rPr>
              <a:t>inversely proportional</a:t>
            </a:r>
            <a:r>
              <a:rPr lang="en-US" altLang="en-US" b="0"/>
              <a:t> to masses</a:t>
            </a:r>
          </a:p>
          <a:p>
            <a:pPr eaLnBrk="1" hangingPunct="1">
              <a:lnSpc>
                <a:spcPct val="90000"/>
              </a:lnSpc>
            </a:pPr>
            <a:r>
              <a:rPr lang="en-US" altLang="en-US" b="0"/>
              <a:t>Speeds </a:t>
            </a:r>
            <a:r>
              <a:rPr lang="en-US" altLang="en-US" b="0">
                <a:solidFill>
                  <a:schemeClr val="accent2"/>
                </a:solidFill>
              </a:rPr>
              <a:t>same before and after </a:t>
            </a:r>
            <a:r>
              <a:rPr lang="en-US" altLang="en-US" b="0"/>
              <a:t>elastic collisions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8195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8195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8195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819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6"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E0797-06C8-8095-00CD-B2FE74238353}"/>
              </a:ext>
            </a:extLst>
          </p:cNvPr>
          <p:cNvSpPr>
            <a:spLocks noGrp="1"/>
          </p:cNvSpPr>
          <p:nvPr>
            <p:ph type="title"/>
          </p:nvPr>
        </p:nvSpPr>
        <p:spPr/>
        <p:txBody>
          <a:bodyPr/>
          <a:lstStyle/>
          <a:p>
            <a:r>
              <a:rPr lang="en-US" dirty="0"/>
              <a:t>Continuous object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9A3A558-1B02-DC82-FEBB-F92BFBEFB809}"/>
                  </a:ext>
                </a:extLst>
              </p:cNvPr>
              <p:cNvSpPr>
                <a:spLocks noGrp="1"/>
              </p:cNvSpPr>
              <p:nvPr>
                <p:ph idx="1"/>
              </p:nvPr>
            </p:nvSpPr>
            <p:spPr/>
            <p:txBody>
              <a:bodyPr/>
              <a:lstStyle/>
              <a:p>
                <a:r>
                  <a:rPr lang="en-US" dirty="0"/>
                  <a:t>Integrate over area</a:t>
                </a:r>
              </a:p>
              <a:p>
                <a:pPr marL="0" indent="0" algn="ctr">
                  <a:buNone/>
                </a:pPr>
                <a14:m>
                  <m:oMathPara xmlns:m="http://schemas.openxmlformats.org/officeDocument/2006/math">
                    <m:oMathParaPr>
                      <m:jc m:val="centerGroup"/>
                    </m:oMathParaPr>
                    <m:oMath xmlns:m="http://schemas.openxmlformats.org/officeDocument/2006/math">
                      <m:sSub>
                        <m:sSubPr>
                          <m:ctrlPr>
                            <a:rPr lang="en-US" i="1" smtClean="0">
                              <a:solidFill>
                                <a:schemeClr val="accent2"/>
                              </a:solidFill>
                              <a:latin typeface="Cambria Math" panose="02040503050406030204" pitchFamily="18" charset="0"/>
                            </a:rPr>
                          </m:ctrlPr>
                        </m:sSubPr>
                        <m:e>
                          <m:acc>
                            <m:accPr>
                              <m:chr m:val="⃑"/>
                              <m:ctrlPr>
                                <a:rPr lang="en-US" i="1" smtClean="0">
                                  <a:solidFill>
                                    <a:schemeClr val="accent2"/>
                                  </a:solidFill>
                                  <a:latin typeface="Cambria Math" panose="02040503050406030204" pitchFamily="18" charset="0"/>
                                </a:rPr>
                              </m:ctrlPr>
                            </m:accPr>
                            <m:e>
                              <m:r>
                                <a:rPr lang="en-US" b="0" i="1" smtClean="0">
                                  <a:solidFill>
                                    <a:schemeClr val="accent2"/>
                                  </a:solidFill>
                                  <a:latin typeface="Cambria Math" panose="02040503050406030204" pitchFamily="18" charset="0"/>
                                </a:rPr>
                                <m:t>𝑟</m:t>
                              </m:r>
                            </m:e>
                          </m:acc>
                        </m:e>
                        <m:sub>
                          <m:r>
                            <m:rPr>
                              <m:nor/>
                            </m:rPr>
                            <a:rPr lang="en-US" b="0" i="0" smtClean="0">
                              <a:solidFill>
                                <a:schemeClr val="accent2"/>
                              </a:solidFill>
                              <a:latin typeface="Cambria Math" panose="02040503050406030204" pitchFamily="18" charset="0"/>
                            </a:rPr>
                            <m:t>cm</m:t>
                          </m:r>
                        </m:sub>
                      </m:sSub>
                      <m:r>
                        <a:rPr lang="en-US" b="0" i="1" smtClean="0">
                          <a:solidFill>
                            <a:schemeClr val="accent2"/>
                          </a:solidFill>
                          <a:latin typeface="Cambria Math" panose="02040503050406030204" pitchFamily="18" charset="0"/>
                        </a:rPr>
                        <m:t>=</m:t>
                      </m:r>
                      <m:f>
                        <m:fPr>
                          <m:type m:val="skw"/>
                          <m:ctrlPr>
                            <a:rPr lang="en-US" b="0" i="1" smtClean="0">
                              <a:solidFill>
                                <a:schemeClr val="accent2"/>
                              </a:solidFill>
                              <a:latin typeface="Cambria Math" panose="02040503050406030204" pitchFamily="18" charset="0"/>
                            </a:rPr>
                          </m:ctrlPr>
                        </m:fPr>
                        <m:num>
                          <m:nary>
                            <m:naryPr>
                              <m:chr m:val="∬"/>
                              <m:ctrlPr>
                                <a:rPr lang="en-US" b="0" i="1" smtClean="0">
                                  <a:solidFill>
                                    <a:schemeClr val="accent2"/>
                                  </a:solidFill>
                                  <a:latin typeface="Cambria Math" panose="02040503050406030204" pitchFamily="18" charset="0"/>
                                </a:rPr>
                              </m:ctrlPr>
                            </m:naryPr>
                            <m:sub>
                              <m:r>
                                <m:rPr>
                                  <m:brk m:alnAt="23"/>
                                </m:rPr>
                                <a:rPr lang="en-US" b="0" i="1" smtClean="0">
                                  <a:solidFill>
                                    <a:schemeClr val="accent2"/>
                                  </a:solidFill>
                                  <a:latin typeface="Cambria Math" panose="02040503050406030204" pitchFamily="18" charset="0"/>
                                </a:rPr>
                                <m:t>𝐴</m:t>
                              </m:r>
                            </m:sub>
                            <m:sup/>
                            <m:e>
                              <m:acc>
                                <m:accPr>
                                  <m:chr m:val="⃑"/>
                                  <m:ctrlPr>
                                    <a:rPr lang="en-US" b="0" i="1" smtClean="0">
                                      <a:solidFill>
                                        <a:schemeClr val="accent2"/>
                                      </a:solidFill>
                                      <a:latin typeface="Cambria Math" panose="02040503050406030204" pitchFamily="18" charset="0"/>
                                    </a:rPr>
                                  </m:ctrlPr>
                                </m:accPr>
                                <m:e>
                                  <m:r>
                                    <a:rPr lang="en-US" b="0" i="1" smtClean="0">
                                      <a:solidFill>
                                        <a:schemeClr val="accent2"/>
                                      </a:solidFill>
                                      <a:latin typeface="Cambria Math" panose="02040503050406030204" pitchFamily="18" charset="0"/>
                                    </a:rPr>
                                    <m:t>𝑟</m:t>
                                  </m:r>
                                </m:e>
                              </m:acc>
                              <m:r>
                                <a:rPr lang="en-US" b="0" i="1" smtClean="0">
                                  <a:solidFill>
                                    <a:schemeClr val="accent2"/>
                                  </a:solidFill>
                                  <a:latin typeface="Cambria Math" panose="02040503050406030204" pitchFamily="18" charset="0"/>
                                </a:rPr>
                                <m:t>𝑑𝑚</m:t>
                              </m:r>
                            </m:e>
                          </m:nary>
                        </m:num>
                        <m:den>
                          <m:nary>
                            <m:naryPr>
                              <m:chr m:val="∬"/>
                              <m:ctrlPr>
                                <a:rPr lang="en-US" b="0" i="1" smtClean="0">
                                  <a:solidFill>
                                    <a:schemeClr val="accent2"/>
                                  </a:solidFill>
                                  <a:latin typeface="Cambria Math" panose="02040503050406030204" pitchFamily="18" charset="0"/>
                                </a:rPr>
                              </m:ctrlPr>
                            </m:naryPr>
                            <m:sub>
                              <m:r>
                                <m:rPr>
                                  <m:brk m:alnAt="23"/>
                                </m:rPr>
                                <a:rPr lang="en-US" b="0" i="1" smtClean="0">
                                  <a:solidFill>
                                    <a:schemeClr val="accent2"/>
                                  </a:solidFill>
                                  <a:latin typeface="Cambria Math" panose="02040503050406030204" pitchFamily="18" charset="0"/>
                                </a:rPr>
                                <m:t>𝐴</m:t>
                              </m:r>
                            </m:sub>
                            <m:sup/>
                            <m:e>
                              <m:r>
                                <a:rPr lang="en-US" b="0" i="1" smtClean="0">
                                  <a:solidFill>
                                    <a:schemeClr val="accent2"/>
                                  </a:solidFill>
                                  <a:latin typeface="Cambria Math" panose="02040503050406030204" pitchFamily="18" charset="0"/>
                                </a:rPr>
                                <m:t>𝑑𝑚</m:t>
                              </m:r>
                            </m:e>
                          </m:nary>
                        </m:den>
                      </m:f>
                    </m:oMath>
                  </m:oMathPara>
                </a14:m>
                <a:endParaRPr lang="en-US" dirty="0"/>
              </a:p>
              <a:p>
                <a:r>
                  <a:rPr lang="en-US" dirty="0"/>
                  <a:t>or volume</a:t>
                </a:r>
              </a:p>
              <a:p>
                <a:pPr marL="0" indent="0" algn="ctr">
                  <a:buNone/>
                </a:pPr>
                <a14:m>
                  <m:oMathPara xmlns:m="http://schemas.openxmlformats.org/officeDocument/2006/math">
                    <m:oMathParaPr>
                      <m:jc m:val="centerGroup"/>
                    </m:oMathParaPr>
                    <m:oMath xmlns:m="http://schemas.openxmlformats.org/officeDocument/2006/math">
                      <m:sSub>
                        <m:sSubPr>
                          <m:ctrlPr>
                            <a:rPr lang="en-US" i="1" smtClean="0">
                              <a:solidFill>
                                <a:schemeClr val="accent2"/>
                              </a:solidFill>
                              <a:latin typeface="Cambria Math" panose="02040503050406030204" pitchFamily="18" charset="0"/>
                            </a:rPr>
                          </m:ctrlPr>
                        </m:sSubPr>
                        <m:e>
                          <m:acc>
                            <m:accPr>
                              <m:chr m:val="⃑"/>
                              <m:ctrlPr>
                                <a:rPr lang="en-US" i="1" smtClean="0">
                                  <a:solidFill>
                                    <a:schemeClr val="accent2"/>
                                  </a:solidFill>
                                  <a:latin typeface="Cambria Math" panose="02040503050406030204" pitchFamily="18" charset="0"/>
                                </a:rPr>
                              </m:ctrlPr>
                            </m:accPr>
                            <m:e>
                              <m:r>
                                <a:rPr lang="en-US" b="0" i="1" smtClean="0">
                                  <a:solidFill>
                                    <a:schemeClr val="accent2"/>
                                  </a:solidFill>
                                  <a:latin typeface="Cambria Math" panose="02040503050406030204" pitchFamily="18" charset="0"/>
                                </a:rPr>
                                <m:t>𝑟</m:t>
                              </m:r>
                            </m:e>
                          </m:acc>
                        </m:e>
                        <m:sub>
                          <m:r>
                            <m:rPr>
                              <m:nor/>
                            </m:rPr>
                            <a:rPr lang="en-US" b="0" i="0" smtClean="0">
                              <a:solidFill>
                                <a:schemeClr val="accent2"/>
                              </a:solidFill>
                              <a:latin typeface="Cambria Math" panose="02040503050406030204" pitchFamily="18" charset="0"/>
                            </a:rPr>
                            <m:t>cm</m:t>
                          </m:r>
                        </m:sub>
                      </m:sSub>
                      <m:r>
                        <a:rPr lang="en-US" b="0" i="1" smtClean="0">
                          <a:solidFill>
                            <a:schemeClr val="accent2"/>
                          </a:solidFill>
                          <a:latin typeface="Cambria Math" panose="02040503050406030204" pitchFamily="18" charset="0"/>
                        </a:rPr>
                        <m:t>=</m:t>
                      </m:r>
                      <m:f>
                        <m:fPr>
                          <m:type m:val="skw"/>
                          <m:ctrlPr>
                            <a:rPr lang="en-US" b="0" i="1" smtClean="0">
                              <a:solidFill>
                                <a:schemeClr val="accent2"/>
                              </a:solidFill>
                              <a:latin typeface="Cambria Math" panose="02040503050406030204" pitchFamily="18" charset="0"/>
                            </a:rPr>
                          </m:ctrlPr>
                        </m:fPr>
                        <m:num>
                          <m:nary>
                            <m:naryPr>
                              <m:chr m:val="∭"/>
                              <m:ctrlPr>
                                <a:rPr lang="en-US" b="0" i="1" smtClean="0">
                                  <a:solidFill>
                                    <a:schemeClr val="accent2"/>
                                  </a:solidFill>
                                  <a:latin typeface="Cambria Math" panose="02040503050406030204" pitchFamily="18" charset="0"/>
                                </a:rPr>
                              </m:ctrlPr>
                            </m:naryPr>
                            <m:sub>
                              <m:r>
                                <a:rPr lang="en-US" b="0" i="1" smtClean="0">
                                  <a:solidFill>
                                    <a:schemeClr val="accent2"/>
                                  </a:solidFill>
                                  <a:latin typeface="Cambria Math" panose="02040503050406030204" pitchFamily="18" charset="0"/>
                                </a:rPr>
                                <m:t>𝑉</m:t>
                              </m:r>
                            </m:sub>
                            <m:sup/>
                            <m:e>
                              <m:acc>
                                <m:accPr>
                                  <m:chr m:val="⃑"/>
                                  <m:ctrlPr>
                                    <a:rPr lang="en-US" b="0" i="1" smtClean="0">
                                      <a:solidFill>
                                        <a:schemeClr val="accent2"/>
                                      </a:solidFill>
                                      <a:latin typeface="Cambria Math" panose="02040503050406030204" pitchFamily="18" charset="0"/>
                                    </a:rPr>
                                  </m:ctrlPr>
                                </m:accPr>
                                <m:e>
                                  <m:r>
                                    <a:rPr lang="en-US" b="0" i="1" smtClean="0">
                                      <a:solidFill>
                                        <a:schemeClr val="accent2"/>
                                      </a:solidFill>
                                      <a:latin typeface="Cambria Math" panose="02040503050406030204" pitchFamily="18" charset="0"/>
                                    </a:rPr>
                                    <m:t>𝑟</m:t>
                                  </m:r>
                                </m:e>
                              </m:acc>
                              <m:r>
                                <a:rPr lang="en-US" b="0" i="1" smtClean="0">
                                  <a:solidFill>
                                    <a:schemeClr val="accent2"/>
                                  </a:solidFill>
                                  <a:latin typeface="Cambria Math" panose="02040503050406030204" pitchFamily="18" charset="0"/>
                                </a:rPr>
                                <m:t>𝑑𝑚</m:t>
                              </m:r>
                            </m:e>
                          </m:nary>
                        </m:num>
                        <m:den>
                          <m:nary>
                            <m:naryPr>
                              <m:chr m:val="∭"/>
                              <m:ctrlPr>
                                <a:rPr lang="en-US" b="0" i="1" smtClean="0">
                                  <a:solidFill>
                                    <a:schemeClr val="accent2"/>
                                  </a:solidFill>
                                  <a:latin typeface="Cambria Math" panose="02040503050406030204" pitchFamily="18" charset="0"/>
                                </a:rPr>
                              </m:ctrlPr>
                            </m:naryPr>
                            <m:sub>
                              <m:r>
                                <a:rPr lang="en-US" b="0" i="1" smtClean="0">
                                  <a:solidFill>
                                    <a:schemeClr val="accent2"/>
                                  </a:solidFill>
                                  <a:latin typeface="Cambria Math" panose="02040503050406030204" pitchFamily="18" charset="0"/>
                                </a:rPr>
                                <m:t>𝑉</m:t>
                              </m:r>
                            </m:sub>
                            <m:sup/>
                            <m:e>
                              <m:r>
                                <a:rPr lang="en-US" b="0" i="1" smtClean="0">
                                  <a:solidFill>
                                    <a:schemeClr val="accent2"/>
                                  </a:solidFill>
                                  <a:latin typeface="Cambria Math" panose="02040503050406030204" pitchFamily="18" charset="0"/>
                                </a:rPr>
                                <m:t>𝑑𝑚</m:t>
                              </m:r>
                            </m:e>
                          </m:nary>
                        </m:den>
                      </m:f>
                    </m:oMath>
                  </m:oMathPara>
                </a14:m>
                <a:endParaRPr lang="en-US" dirty="0"/>
              </a:p>
            </p:txBody>
          </p:sp>
        </mc:Choice>
        <mc:Fallback xmlns="">
          <p:sp>
            <p:nvSpPr>
              <p:cNvPr id="3" name="Content Placeholder 2">
                <a:extLst>
                  <a:ext uri="{FF2B5EF4-FFF2-40B4-BE49-F238E27FC236}">
                    <a16:creationId xmlns:a16="http://schemas.microsoft.com/office/drawing/2014/main" id="{79A3A558-1B02-DC82-FEBB-F92BFBEFB809}"/>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US">
                    <a:noFill/>
                  </a:rPr>
                  <a:t> </a:t>
                </a:r>
              </a:p>
            </p:txBody>
          </p:sp>
        </mc:Fallback>
      </mc:AlternateContent>
    </p:spTree>
    <p:extLst>
      <p:ext uri="{BB962C8B-B14F-4D97-AF65-F5344CB8AC3E}">
        <p14:creationId xmlns:p14="http://schemas.microsoft.com/office/powerpoint/2010/main" val="260691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2BB9E44-9C5A-42D6-C0C7-85F5F259A83F}"/>
              </a:ext>
            </a:extLst>
          </p:cNvPr>
          <p:cNvSpPr>
            <a:spLocks noGrp="1" noChangeArrowheads="1"/>
          </p:cNvSpPr>
          <p:nvPr>
            <p:ph type="title"/>
          </p:nvPr>
        </p:nvSpPr>
        <p:spPr/>
        <p:txBody>
          <a:bodyPr/>
          <a:lstStyle/>
          <a:p>
            <a:pPr eaLnBrk="1" hangingPunct="1"/>
            <a:r>
              <a:rPr lang="en-US" altLang="en-US"/>
              <a:t>Elastic Collisions</a:t>
            </a:r>
          </a:p>
        </p:txBody>
      </p:sp>
      <p:sp>
        <p:nvSpPr>
          <p:cNvPr id="372739" name="Rectangle 3">
            <a:extLst>
              <a:ext uri="{FF2B5EF4-FFF2-40B4-BE49-F238E27FC236}">
                <a16:creationId xmlns:a16="http://schemas.microsoft.com/office/drawing/2014/main" id="{F451E35E-6DC0-5B03-5350-A992DBBBB6BE}"/>
              </a:ext>
            </a:extLst>
          </p:cNvPr>
          <p:cNvSpPr>
            <a:spLocks noGrp="1" noChangeArrowheads="1"/>
          </p:cNvSpPr>
          <p:nvPr>
            <p:ph type="body" idx="1"/>
          </p:nvPr>
        </p:nvSpPr>
        <p:spPr>
          <a:xfrm>
            <a:off x="457200" y="1600200"/>
            <a:ext cx="8229600" cy="3429000"/>
          </a:xfrm>
        </p:spPr>
        <p:txBody>
          <a:bodyPr/>
          <a:lstStyle/>
          <a:p>
            <a:pPr eaLnBrk="1" hangingPunct="1">
              <a:buClr>
                <a:schemeClr val="tx1"/>
              </a:buClr>
              <a:buFont typeface="Times" panose="02020603050405020304" pitchFamily="18" charset="0"/>
              <a:buChar char="•"/>
            </a:pPr>
            <a:r>
              <a:rPr lang="en-US" altLang="en-US" sz="3600" dirty="0"/>
              <a:t>Objects </a:t>
            </a:r>
            <a:r>
              <a:rPr lang="en-US" altLang="en-US" sz="3600" dirty="0">
                <a:solidFill>
                  <a:schemeClr val="accent2"/>
                </a:solidFill>
              </a:rPr>
              <a:t>bounce apart</a:t>
            </a:r>
            <a:r>
              <a:rPr lang="en-US" altLang="en-US" sz="3600" dirty="0"/>
              <a:t> after collision</a:t>
            </a:r>
          </a:p>
          <a:p>
            <a:pPr eaLnBrk="1" hangingPunct="1">
              <a:buClr>
                <a:schemeClr val="tx1"/>
              </a:buClr>
              <a:buFont typeface="Times" panose="02020603050405020304" pitchFamily="18" charset="0"/>
              <a:buChar char="•"/>
            </a:pPr>
            <a:r>
              <a:rPr lang="en-US" altLang="en-US" sz="3600" dirty="0">
                <a:solidFill>
                  <a:srgbClr val="C00000"/>
                </a:solidFill>
              </a:rPr>
              <a:t>Kinetic energy </a:t>
            </a:r>
            <a:r>
              <a:rPr lang="en-US" altLang="en-US" sz="3600" dirty="0">
                <a:solidFill>
                  <a:schemeClr val="accent2"/>
                </a:solidFill>
              </a:rPr>
              <a:t>is conserved</a:t>
            </a:r>
          </a:p>
          <a:p>
            <a:pPr eaLnBrk="1" hangingPunct="1">
              <a:buClr>
                <a:schemeClr val="tx1"/>
              </a:buClr>
              <a:buFont typeface="Times" panose="02020603050405020304" pitchFamily="18" charset="0"/>
              <a:buChar char="•"/>
            </a:pPr>
            <a:r>
              <a:rPr lang="en-US" altLang="en-US" sz="3600" dirty="0"/>
              <a:t>Relative </a:t>
            </a:r>
            <a:r>
              <a:rPr lang="en-US" altLang="en-US" sz="3600" dirty="0">
                <a:solidFill>
                  <a:schemeClr val="accent2"/>
                </a:solidFill>
              </a:rPr>
              <a:t>speed</a:t>
            </a:r>
            <a:r>
              <a:rPr lang="en-US" altLang="en-US" sz="3600" dirty="0"/>
              <a:t> is also conserved</a:t>
            </a:r>
          </a:p>
          <a:p>
            <a:pPr eaLnBrk="1" hangingPunct="1"/>
            <a:r>
              <a:rPr lang="en-US" altLang="en-US" sz="3600" dirty="0"/>
              <a:t>Some </a:t>
            </a:r>
            <a:r>
              <a:rPr lang="en-US" altLang="en-US" sz="3600" dirty="0">
                <a:solidFill>
                  <a:schemeClr val="accent2"/>
                </a:solidFill>
              </a:rPr>
              <a:t>momentum</a:t>
            </a:r>
            <a:r>
              <a:rPr lang="en-US" altLang="en-US" sz="3600" dirty="0"/>
              <a:t> is transferred from one object to another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27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727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727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727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3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1E85110-517E-0A62-6968-D394C1F42B0E}"/>
              </a:ext>
            </a:extLst>
          </p:cNvPr>
          <p:cNvSpPr>
            <a:spLocks noGrp="1" noChangeArrowheads="1"/>
          </p:cNvSpPr>
          <p:nvPr>
            <p:ph type="title"/>
          </p:nvPr>
        </p:nvSpPr>
        <p:spPr/>
        <p:txBody>
          <a:bodyPr/>
          <a:lstStyle/>
          <a:p>
            <a:pPr eaLnBrk="1" hangingPunct="1"/>
            <a:r>
              <a:rPr lang="en-US" altLang="en-US"/>
              <a:t>Totally Inelastic Collisions</a:t>
            </a:r>
          </a:p>
        </p:txBody>
      </p:sp>
      <p:sp>
        <p:nvSpPr>
          <p:cNvPr id="373763" name="Rectangle 3">
            <a:extLst>
              <a:ext uri="{FF2B5EF4-FFF2-40B4-BE49-F238E27FC236}">
                <a16:creationId xmlns:a16="http://schemas.microsoft.com/office/drawing/2014/main" id="{F8F0B9EF-E7D1-9AAE-C401-10F62A98C7F0}"/>
              </a:ext>
            </a:extLst>
          </p:cNvPr>
          <p:cNvSpPr>
            <a:spLocks noGrp="1" noChangeArrowheads="1"/>
          </p:cNvSpPr>
          <p:nvPr>
            <p:ph type="body" idx="1"/>
          </p:nvPr>
        </p:nvSpPr>
        <p:spPr>
          <a:xfrm>
            <a:off x="457200" y="1600200"/>
            <a:ext cx="8153400" cy="3581400"/>
          </a:xfrm>
        </p:spPr>
        <p:txBody>
          <a:bodyPr/>
          <a:lstStyle/>
          <a:p>
            <a:pPr eaLnBrk="1" hangingPunct="1"/>
            <a:r>
              <a:rPr lang="en-US" altLang="en-US" sz="3600" dirty="0"/>
              <a:t>Objects </a:t>
            </a:r>
            <a:r>
              <a:rPr lang="en-US" altLang="en-US" sz="3600" dirty="0">
                <a:solidFill>
                  <a:schemeClr val="accent2"/>
                </a:solidFill>
              </a:rPr>
              <a:t>cling together</a:t>
            </a:r>
            <a:r>
              <a:rPr lang="en-US" altLang="en-US" sz="3600" dirty="0"/>
              <a:t> after collision</a:t>
            </a:r>
          </a:p>
          <a:p>
            <a:pPr eaLnBrk="1" hangingPunct="1"/>
            <a:r>
              <a:rPr lang="en-US" altLang="en-US" sz="3600" dirty="0"/>
              <a:t>Same </a:t>
            </a:r>
            <a:r>
              <a:rPr lang="en-US" altLang="en-US" sz="3600" dirty="0">
                <a:solidFill>
                  <a:srgbClr val="C00000"/>
                </a:solidFill>
              </a:rPr>
              <a:t>final velocity</a:t>
            </a:r>
          </a:p>
          <a:p>
            <a:pPr eaLnBrk="1" hangingPunct="1"/>
            <a:r>
              <a:rPr lang="en-US" altLang="en-US" sz="3600" dirty="0"/>
              <a:t>Total </a:t>
            </a:r>
            <a:r>
              <a:rPr lang="en-US" altLang="en-US" sz="3600" dirty="0">
                <a:solidFill>
                  <a:schemeClr val="accent2"/>
                </a:solidFill>
              </a:rPr>
              <a:t>momentum</a:t>
            </a:r>
            <a:r>
              <a:rPr lang="en-US" altLang="en-US" sz="3600" dirty="0"/>
              <a:t> is maintained in the coupled mass (momentum is conserved)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37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737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737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16E08D2-2068-8761-254A-1B23787D1225}"/>
              </a:ext>
            </a:extLst>
          </p:cNvPr>
          <p:cNvSpPr>
            <a:spLocks noGrp="1" noChangeArrowheads="1"/>
          </p:cNvSpPr>
          <p:nvPr>
            <p:ph type="title"/>
          </p:nvPr>
        </p:nvSpPr>
        <p:spPr/>
        <p:txBody>
          <a:bodyPr/>
          <a:lstStyle/>
          <a:p>
            <a:pPr eaLnBrk="1" hangingPunct="1"/>
            <a:r>
              <a:rPr lang="en-US" altLang="en-US"/>
              <a:t>Inelastic Collisions</a:t>
            </a:r>
          </a:p>
        </p:txBody>
      </p:sp>
      <p:sp>
        <p:nvSpPr>
          <p:cNvPr id="378883" name="Rectangle 3">
            <a:extLst>
              <a:ext uri="{FF2B5EF4-FFF2-40B4-BE49-F238E27FC236}">
                <a16:creationId xmlns:a16="http://schemas.microsoft.com/office/drawing/2014/main" id="{D3C6E198-2827-96BA-ECF6-C753D79F28A1}"/>
              </a:ext>
            </a:extLst>
          </p:cNvPr>
          <p:cNvSpPr>
            <a:spLocks noGrp="1" noChangeArrowheads="1"/>
          </p:cNvSpPr>
          <p:nvPr>
            <p:ph type="body" idx="1"/>
          </p:nvPr>
        </p:nvSpPr>
        <p:spPr>
          <a:xfrm>
            <a:off x="457200" y="1600200"/>
            <a:ext cx="8229600" cy="3429000"/>
          </a:xfrm>
        </p:spPr>
        <p:txBody>
          <a:bodyPr/>
          <a:lstStyle/>
          <a:p>
            <a:pPr eaLnBrk="1" hangingPunct="1">
              <a:buClr>
                <a:schemeClr val="tx1"/>
              </a:buClr>
              <a:buFont typeface="Times" panose="02020603050405020304" pitchFamily="18" charset="0"/>
              <a:buChar char="•"/>
            </a:pPr>
            <a:r>
              <a:rPr lang="en-US" altLang="en-US" sz="3600" dirty="0">
                <a:solidFill>
                  <a:schemeClr val="accent2"/>
                </a:solidFill>
              </a:rPr>
              <a:t>Kinetic energy</a:t>
            </a:r>
            <a:r>
              <a:rPr lang="en-US" altLang="en-US" sz="3600" dirty="0"/>
              <a:t> is </a:t>
            </a:r>
            <a:r>
              <a:rPr lang="en-US" altLang="en-US" sz="3600" dirty="0">
                <a:solidFill>
                  <a:schemeClr val="accent2"/>
                </a:solidFill>
              </a:rPr>
              <a:t>not</a:t>
            </a:r>
            <a:r>
              <a:rPr lang="en-US" altLang="en-US" sz="3600" dirty="0"/>
              <a:t> conserved</a:t>
            </a:r>
          </a:p>
          <a:p>
            <a:pPr eaLnBrk="1" hangingPunct="1">
              <a:buClr>
                <a:schemeClr val="tx1"/>
              </a:buClr>
              <a:buFont typeface="Times" panose="02020603050405020304" pitchFamily="18" charset="0"/>
              <a:buChar char="•"/>
            </a:pPr>
            <a:r>
              <a:rPr lang="en-US" altLang="en-US" sz="3600" dirty="0">
                <a:solidFill>
                  <a:schemeClr val="accent2"/>
                </a:solidFill>
              </a:rPr>
              <a:t>Momentum</a:t>
            </a:r>
            <a:r>
              <a:rPr lang="en-US" altLang="en-US" sz="3600" dirty="0"/>
              <a:t> is nonetheless conserved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788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788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907A3AB-25D8-6E0E-9935-CA07DB3FF753}"/>
              </a:ext>
            </a:extLst>
          </p:cNvPr>
          <p:cNvSpPr>
            <a:spLocks noGrp="1" noChangeArrowheads="1"/>
          </p:cNvSpPr>
          <p:nvPr>
            <p:ph type="title"/>
          </p:nvPr>
        </p:nvSpPr>
        <p:spPr/>
        <p:txBody>
          <a:bodyPr/>
          <a:lstStyle/>
          <a:p>
            <a:r>
              <a:rPr lang="en-US" altLang="en-US"/>
              <a:t>Group work</a:t>
            </a:r>
          </a:p>
        </p:txBody>
      </p:sp>
      <p:sp>
        <p:nvSpPr>
          <p:cNvPr id="14339" name="Content Placeholder 2">
            <a:extLst>
              <a:ext uri="{FF2B5EF4-FFF2-40B4-BE49-F238E27FC236}">
                <a16:creationId xmlns:a16="http://schemas.microsoft.com/office/drawing/2014/main" id="{80B7EF08-A2BB-C3E2-C85D-D652FE7B48B7}"/>
              </a:ext>
            </a:extLst>
          </p:cNvPr>
          <p:cNvSpPr>
            <a:spLocks noGrp="1" noChangeArrowheads="1"/>
          </p:cNvSpPr>
          <p:nvPr>
            <p:ph idx="1"/>
          </p:nvPr>
        </p:nvSpPr>
        <p:spPr/>
        <p:txBody>
          <a:bodyPr/>
          <a:lstStyle/>
          <a:p>
            <a:r>
              <a:rPr lang="en-US" altLang="en-US"/>
              <a:t>Initial conditions </a:t>
            </a:r>
            <a:r>
              <a:rPr lang="en-US" altLang="en-US" i="1">
                <a:solidFill>
                  <a:srgbClr val="7030A0"/>
                </a:solidFill>
              </a:rPr>
              <a:t>m</a:t>
            </a:r>
            <a:r>
              <a:rPr lang="en-US" altLang="en-US" baseline="-25000">
                <a:solidFill>
                  <a:srgbClr val="7030A0"/>
                </a:solidFill>
              </a:rPr>
              <a:t>1</a:t>
            </a:r>
            <a:r>
              <a:rPr lang="en-US" altLang="en-US"/>
              <a:t>, </a:t>
            </a:r>
            <a:r>
              <a:rPr lang="en-US" altLang="en-US" i="1">
                <a:solidFill>
                  <a:srgbClr val="7030A0"/>
                </a:solidFill>
              </a:rPr>
              <a:t>v</a:t>
            </a:r>
            <a:r>
              <a:rPr lang="en-US" altLang="en-US" baseline="-25000">
                <a:solidFill>
                  <a:srgbClr val="7030A0"/>
                </a:solidFill>
              </a:rPr>
              <a:t>1</a:t>
            </a:r>
            <a:r>
              <a:rPr lang="en-US" altLang="en-US"/>
              <a:t>, </a:t>
            </a:r>
            <a:r>
              <a:rPr lang="en-US" altLang="en-US" i="1">
                <a:solidFill>
                  <a:srgbClr val="7030A0"/>
                </a:solidFill>
              </a:rPr>
              <a:t>m</a:t>
            </a:r>
            <a:r>
              <a:rPr lang="en-US" altLang="en-US" baseline="-25000">
                <a:solidFill>
                  <a:srgbClr val="7030A0"/>
                </a:solidFill>
              </a:rPr>
              <a:t>2</a:t>
            </a:r>
            <a:r>
              <a:rPr lang="en-US" altLang="en-US"/>
              <a:t>, </a:t>
            </a:r>
            <a:r>
              <a:rPr lang="en-US" altLang="en-US" i="1">
                <a:solidFill>
                  <a:srgbClr val="7030A0"/>
                </a:solidFill>
              </a:rPr>
              <a:t>v</a:t>
            </a:r>
            <a:r>
              <a:rPr lang="en-US" altLang="en-US" baseline="-25000"/>
              <a:t>2</a:t>
            </a:r>
          </a:p>
          <a:p>
            <a:r>
              <a:rPr lang="en-US" altLang="en-US"/>
              <a:t>What is final velocity </a:t>
            </a:r>
            <a:r>
              <a:rPr lang="en-US" altLang="en-US" i="1">
                <a:solidFill>
                  <a:schemeClr val="accent2"/>
                </a:solidFill>
              </a:rPr>
              <a:t>v</a:t>
            </a:r>
            <a:r>
              <a:rPr lang="en-US" altLang="en-US" baseline="-25000">
                <a:solidFill>
                  <a:schemeClr val="accent2"/>
                </a:solidFill>
              </a:rPr>
              <a:t>f</a:t>
            </a:r>
            <a:r>
              <a:rPr lang="en-US" altLang="en-US"/>
              <a:t> of a </a:t>
            </a:r>
            <a:r>
              <a:rPr lang="en-US" altLang="en-US">
                <a:solidFill>
                  <a:srgbClr val="00B050"/>
                </a:solidFill>
              </a:rPr>
              <a:t>totally inelastic </a:t>
            </a:r>
            <a:r>
              <a:rPr lang="en-US" altLang="en-US"/>
              <a:t>collision?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8605CF8-A333-3DF5-0842-A52E0CFCBB77}"/>
              </a:ext>
            </a:extLst>
          </p:cNvPr>
          <p:cNvSpPr>
            <a:spLocks noGrp="1" noChangeArrowheads="1"/>
          </p:cNvSpPr>
          <p:nvPr>
            <p:ph type="title"/>
          </p:nvPr>
        </p:nvSpPr>
        <p:spPr/>
        <p:txBody>
          <a:bodyPr/>
          <a:lstStyle/>
          <a:p>
            <a:r>
              <a:rPr lang="en-US" altLang="en-US"/>
              <a:t>Group work</a:t>
            </a:r>
          </a:p>
        </p:txBody>
      </p:sp>
      <p:sp>
        <p:nvSpPr>
          <p:cNvPr id="15363" name="Content Placeholder 2">
            <a:extLst>
              <a:ext uri="{FF2B5EF4-FFF2-40B4-BE49-F238E27FC236}">
                <a16:creationId xmlns:a16="http://schemas.microsoft.com/office/drawing/2014/main" id="{1E957DF8-5034-9B46-8A6A-2284BCCAD86F}"/>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dirty="0"/>
              <a:t>Two cars of equal mass are traveling opposite directions at speed </a:t>
            </a:r>
            <a:r>
              <a:rPr lang="en-US" altLang="en-US" sz="2800" i="1" dirty="0">
                <a:solidFill>
                  <a:schemeClr val="accent2"/>
                </a:solidFill>
              </a:rPr>
              <a:t>v</a:t>
            </a:r>
            <a:r>
              <a:rPr lang="en-US" altLang="en-US" sz="2800" dirty="0"/>
              <a:t>.  They collide completely </a:t>
            </a:r>
            <a:r>
              <a:rPr lang="en-US" altLang="en-US" sz="2800" dirty="0">
                <a:solidFill>
                  <a:schemeClr val="accent2"/>
                </a:solidFill>
              </a:rPr>
              <a:t>inelastically</a:t>
            </a:r>
            <a:r>
              <a:rPr lang="en-US" altLang="en-US" sz="2800" dirty="0"/>
              <a:t> and stick together.  What is the final speed of the combined mass?</a:t>
            </a:r>
          </a:p>
        </p:txBody>
      </p:sp>
      <p:pic>
        <p:nvPicPr>
          <p:cNvPr id="15364" name="Picture 2" descr="http://physics.uwyo.edu/~chip/Classes/PHYS1210/Slides/Day20/collision1.jpg">
            <a:extLst>
              <a:ext uri="{FF2B5EF4-FFF2-40B4-BE49-F238E27FC236}">
                <a16:creationId xmlns:a16="http://schemas.microsoft.com/office/drawing/2014/main" id="{5140AA63-99EA-894A-E52D-4FAD6E7748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9288" y="3724275"/>
            <a:ext cx="2763837" cy="8477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15A0C88-4BBF-F56D-8720-A29FFBB42A22}"/>
              </a:ext>
            </a:extLst>
          </p:cNvPr>
          <p:cNvSpPr>
            <a:spLocks noGrp="1" noChangeArrowheads="1"/>
          </p:cNvSpPr>
          <p:nvPr>
            <p:ph type="title"/>
          </p:nvPr>
        </p:nvSpPr>
        <p:spPr/>
        <p:txBody>
          <a:bodyPr/>
          <a:lstStyle/>
          <a:p>
            <a:r>
              <a:rPr lang="en-US" altLang="en-US"/>
              <a:t>Group work</a:t>
            </a:r>
          </a:p>
        </p:txBody>
      </p:sp>
      <p:sp>
        <p:nvSpPr>
          <p:cNvPr id="17411" name="Content Placeholder 2">
            <a:extLst>
              <a:ext uri="{FF2B5EF4-FFF2-40B4-BE49-F238E27FC236}">
                <a16:creationId xmlns:a16="http://schemas.microsoft.com/office/drawing/2014/main" id="{8D88EDFB-D67F-361B-89ED-597AC8425704}"/>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a:t>Two cars of equal mass are traveling opposite directions at speed </a:t>
            </a:r>
            <a:r>
              <a:rPr lang="en-US" altLang="en-US" sz="2800" i="1">
                <a:solidFill>
                  <a:schemeClr val="accent2"/>
                </a:solidFill>
              </a:rPr>
              <a:t>v</a:t>
            </a:r>
            <a:r>
              <a:rPr lang="en-US" altLang="en-US" sz="2800"/>
              <a:t>.  They collide completely </a:t>
            </a:r>
            <a:r>
              <a:rPr lang="en-US" altLang="en-US" sz="2800">
                <a:solidFill>
                  <a:schemeClr val="accent2"/>
                </a:solidFill>
              </a:rPr>
              <a:t>elastically</a:t>
            </a:r>
            <a:r>
              <a:rPr lang="en-US" altLang="en-US" sz="2800"/>
              <a:t>. What is the final velocity of the car on the left? </a:t>
            </a:r>
          </a:p>
        </p:txBody>
      </p:sp>
      <p:pic>
        <p:nvPicPr>
          <p:cNvPr id="2" name="Picture 2" descr="http://physics.uwyo.edu/~chip/Classes/PHYS1210/Slides/Day20/collision1.jpg">
            <a:extLst>
              <a:ext uri="{FF2B5EF4-FFF2-40B4-BE49-F238E27FC236}">
                <a16:creationId xmlns:a16="http://schemas.microsoft.com/office/drawing/2014/main" id="{90C7A623-FAE5-F219-57E1-B951E17EB0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9288" y="3724275"/>
            <a:ext cx="2763837" cy="8477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25D5DDF-2D71-EC17-CF6C-11CDE82E2125}"/>
              </a:ext>
            </a:extLst>
          </p:cNvPr>
          <p:cNvSpPr>
            <a:spLocks noGrp="1" noChangeArrowheads="1"/>
          </p:cNvSpPr>
          <p:nvPr>
            <p:ph type="title"/>
          </p:nvPr>
        </p:nvSpPr>
        <p:spPr/>
        <p:txBody>
          <a:bodyPr/>
          <a:lstStyle/>
          <a:p>
            <a:r>
              <a:rPr lang="en-US" altLang="en-US"/>
              <a:t>Group work</a:t>
            </a:r>
          </a:p>
        </p:txBody>
      </p:sp>
      <p:sp>
        <p:nvSpPr>
          <p:cNvPr id="19459" name="Content Placeholder 2">
            <a:extLst>
              <a:ext uri="{FF2B5EF4-FFF2-40B4-BE49-F238E27FC236}">
                <a16:creationId xmlns:a16="http://schemas.microsoft.com/office/drawing/2014/main" id="{A061AE7B-D55F-01CB-8DA6-64CF3A335135}"/>
              </a:ext>
            </a:extLst>
          </p:cNvPr>
          <p:cNvSpPr>
            <a:spLocks noGrp="1" noChangeArrowheads="1"/>
          </p:cNvSpPr>
          <p:nvPr>
            <p:ph idx="1"/>
          </p:nvPr>
        </p:nvSpPr>
        <p:spPr>
          <a:xfrm>
            <a:off x="457200" y="1600200"/>
            <a:ext cx="8229600" cy="1905000"/>
          </a:xfrm>
        </p:spPr>
        <p:txBody>
          <a:bodyPr/>
          <a:lstStyle/>
          <a:p>
            <a:pPr marL="0" indent="0">
              <a:buFontTx/>
              <a:buNone/>
            </a:pPr>
            <a:r>
              <a:rPr lang="en-US" altLang="en-US" sz="2800"/>
              <a:t>A car of mass </a:t>
            </a:r>
            <a:r>
              <a:rPr lang="en-US" altLang="en-US" sz="2800" i="1"/>
              <a:t>M</a:t>
            </a:r>
            <a:r>
              <a:rPr lang="en-US" altLang="en-US" sz="2800"/>
              <a:t> traveling to the left collides with a car of mass </a:t>
            </a:r>
            <a:r>
              <a:rPr lang="en-US" altLang="en-US" sz="2800" i="1"/>
              <a:t>M</a:t>
            </a:r>
            <a:r>
              <a:rPr lang="en-US" altLang="en-US" sz="2800"/>
              <a:t> initially stationary but free to move. The collide </a:t>
            </a:r>
            <a:r>
              <a:rPr lang="en-US" altLang="en-US" sz="2800">
                <a:solidFill>
                  <a:schemeClr val="accent2"/>
                </a:solidFill>
              </a:rPr>
              <a:t>totally</a:t>
            </a:r>
            <a:r>
              <a:rPr lang="en-US" altLang="en-US" sz="2800"/>
              <a:t> </a:t>
            </a:r>
            <a:r>
              <a:rPr lang="en-US" altLang="en-US" sz="2800">
                <a:solidFill>
                  <a:schemeClr val="accent2"/>
                </a:solidFill>
              </a:rPr>
              <a:t>inelastically</a:t>
            </a:r>
            <a:r>
              <a:rPr lang="en-US" altLang="en-US" sz="2800"/>
              <a:t> and stick together. What is the final velocity of the combined vehicles?</a:t>
            </a:r>
          </a:p>
        </p:txBody>
      </p:sp>
      <p:pic>
        <p:nvPicPr>
          <p:cNvPr id="39938" name="Picture 2" descr="http://physics.uwyo.edu/~chip/Classes/PHYS1210/Slides/Day20/collision4.jpg">
            <a:extLst>
              <a:ext uri="{FF2B5EF4-FFF2-40B4-BE49-F238E27FC236}">
                <a16:creationId xmlns:a16="http://schemas.microsoft.com/office/drawing/2014/main" id="{F4F4033D-F05A-384E-866F-34786C798BAC}"/>
              </a:ext>
            </a:extLst>
          </p:cNvPr>
          <p:cNvPicPr>
            <a:picLocks noChangeAspect="1" noChangeArrowheads="1"/>
          </p:cNvPicPr>
          <p:nvPr/>
        </p:nvPicPr>
        <p:blipFill>
          <a:blip r:embed="rId3"/>
          <a:srcRect/>
          <a:stretch>
            <a:fillRect/>
          </a:stretch>
        </p:blipFill>
        <p:spPr bwMode="auto">
          <a:xfrm>
            <a:off x="3336925" y="3581400"/>
            <a:ext cx="2470150" cy="762000"/>
          </a:xfrm>
          <a:prstGeom prst="rect">
            <a:avLst/>
          </a:prstGeom>
          <a:noFill/>
          <a:ln>
            <a:solidFill>
              <a:schemeClr val="accent4"/>
            </a:solidFill>
          </a:ln>
        </p:spPr>
      </p:pic>
    </p:spTree>
  </p:cSld>
  <p:clrMapOvr>
    <a:masterClrMapping/>
  </p:clrMapOvr>
</p:sld>
</file>

<file path=ppt/theme/theme1.xml><?xml version="1.0" encoding="utf-8"?>
<a:theme xmlns:a="http://schemas.openxmlformats.org/drawingml/2006/main" name="Default Design">
  <a:themeElements>
    <a:clrScheme name="">
      <a:dk1>
        <a:srgbClr val="003366"/>
      </a:dk1>
      <a:lt1>
        <a:srgbClr val="FFFFFF"/>
      </a:lt1>
      <a:dk2>
        <a:srgbClr val="003366"/>
      </a:dk2>
      <a:lt2>
        <a:srgbClr val="808080"/>
      </a:lt2>
      <a:accent1>
        <a:srgbClr val="BBE0E3"/>
      </a:accent1>
      <a:accent2>
        <a:srgbClr val="0000FF"/>
      </a:accent2>
      <a:accent3>
        <a:srgbClr val="FFFFFF"/>
      </a:accent3>
      <a:accent4>
        <a:srgbClr val="002A56"/>
      </a:accent4>
      <a:accent5>
        <a:srgbClr val="DAEDEF"/>
      </a:accent5>
      <a:accent6>
        <a:srgbClr val="0000E7"/>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3431</TotalTime>
  <Words>1204</Words>
  <Application>Microsoft Office PowerPoint</Application>
  <PresentationFormat>On-screen Show (4:3)</PresentationFormat>
  <Paragraphs>168</Paragraphs>
  <Slides>27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Times</vt:lpstr>
      <vt:lpstr>Default Design</vt:lpstr>
      <vt:lpstr>Collisions</vt:lpstr>
      <vt:lpstr>All Interactions</vt:lpstr>
      <vt:lpstr>Elastic Collisions</vt:lpstr>
      <vt:lpstr>Totally Inelastic Collisions</vt:lpstr>
      <vt:lpstr>Inelastic Collisions</vt:lpstr>
      <vt:lpstr>Group work</vt:lpstr>
      <vt:lpstr>Group work</vt:lpstr>
      <vt:lpstr>Group work</vt:lpstr>
      <vt:lpstr>Group work</vt:lpstr>
      <vt:lpstr>Group work</vt:lpstr>
      <vt:lpstr>Example Problem</vt:lpstr>
      <vt:lpstr>Elastic collision</vt:lpstr>
      <vt:lpstr>Elastic collision</vt:lpstr>
      <vt:lpstr>Elastic collision</vt:lpstr>
      <vt:lpstr>Inelastic Collision</vt:lpstr>
      <vt:lpstr>Example Problem</vt:lpstr>
      <vt:lpstr>Example Problem</vt:lpstr>
      <vt:lpstr>Example Problem</vt:lpstr>
      <vt:lpstr>Coefficient of Restitution</vt:lpstr>
      <vt:lpstr>Center of Mass</vt:lpstr>
      <vt:lpstr>Center of Mass</vt:lpstr>
      <vt:lpstr>Center of Mass</vt:lpstr>
      <vt:lpstr>Poll Question</vt:lpstr>
      <vt:lpstr>Poll Question</vt:lpstr>
      <vt:lpstr>Example Problem 8.97</vt:lpstr>
      <vt:lpstr>CM Reference Frame</vt:lpstr>
      <vt:lpstr>Continuous object</vt:lpstr>
    </vt:vector>
  </TitlesOfParts>
  <Company>University of Wyoming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Collisions</dc:title>
  <dc:creator>Richard Barrans</dc:creator>
  <cp:lastModifiedBy>Richard Barrans</cp:lastModifiedBy>
  <cp:revision>263</cp:revision>
  <cp:lastPrinted>2023-10-11T14:47:35Z</cp:lastPrinted>
  <dcterms:created xsi:type="dcterms:W3CDTF">2003-08-04T19:23:16Z</dcterms:created>
  <dcterms:modified xsi:type="dcterms:W3CDTF">2025-03-04T22:47:24Z</dcterms:modified>
</cp:coreProperties>
</file>