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49" r:id="rId2"/>
    <p:sldId id="458" r:id="rId3"/>
    <p:sldId id="463" r:id="rId4"/>
    <p:sldId id="459" r:id="rId5"/>
    <p:sldId id="470" r:id="rId6"/>
    <p:sldId id="450" r:id="rId7"/>
    <p:sldId id="451" r:id="rId8"/>
    <p:sldId id="452" r:id="rId9"/>
    <p:sldId id="453" r:id="rId10"/>
    <p:sldId id="475" r:id="rId11"/>
    <p:sldId id="476" r:id="rId12"/>
    <p:sldId id="464" r:id="rId13"/>
    <p:sldId id="465" r:id="rId14"/>
    <p:sldId id="466" r:id="rId15"/>
    <p:sldId id="477" r:id="rId16"/>
    <p:sldId id="467" r:id="rId17"/>
    <p:sldId id="474" r:id="rId1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BFBFBF"/>
    <a:srgbClr val="404040"/>
    <a:srgbClr val="FF0000"/>
    <a:srgbClr val="FF7700"/>
    <a:srgbClr val="ECECEC"/>
    <a:srgbClr val="5F6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54" d="100"/>
          <a:sy n="54" d="100"/>
        </p:scale>
        <p:origin x="1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374" y="84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A5E37A24-566A-6772-D267-DDD2EE584A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58763"/>
            <a:ext cx="40020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 dirty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P1210 L24 Angular momentum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749327EE-0ACD-C300-01C7-5807B3F057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AFE60BC4-D786-A3E8-1B96-83F73271190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1A336459-5074-0E28-A6B7-16AFC53FDD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40080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fld id="{7D55B0F6-6FF5-43B9-B7A6-095E128C4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1D449CC5-CF95-2CF4-37A4-46122DCDA8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P1210 L24 Angular momentum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B497888C-5CA9-4958-C697-E0A0A6DFB2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3988" y="0"/>
            <a:ext cx="4002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CA536E-B703-84A7-D11A-6D82CF90586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E7F98A45-2498-66EA-3822-DCC9D6DFBC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63D211D0-5B98-CB3E-D599-B8EFBBFD63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20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F13AC3C0-5B85-E1ED-2F27-8E68F12DE8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988" y="6659563"/>
            <a:ext cx="40020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fld id="{7D37BE70-D30E-4DC5-A494-3CBA9E198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5CA6DE63-A9C6-0220-C24C-E040518D2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B2F7D9C1-0C92-CF52-2467-6E0DBD295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7F6B1FC4-69A0-B501-6F58-3141B2E747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41E56C-8A24-4FAE-8747-5DADF0792A2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5" name="Header Placeholder 1">
            <a:extLst>
              <a:ext uri="{FF2B5EF4-FFF2-40B4-BE49-F238E27FC236}">
                <a16:creationId xmlns:a16="http://schemas.microsoft.com/office/drawing/2014/main" id="{A048B287-4CD0-7C41-C90C-F31C841B52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6CEFA9EC-A969-3D2C-6E19-F318C122ED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9B3F7A1C-1FDC-7729-A636-E718C4EC5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1A621DB6-E784-68DB-95C3-AE107DC043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859E99-AAFD-4EDD-AB5F-8D824E898FF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7" name="Header Placeholder 1">
            <a:extLst>
              <a:ext uri="{FF2B5EF4-FFF2-40B4-BE49-F238E27FC236}">
                <a16:creationId xmlns:a16="http://schemas.microsoft.com/office/drawing/2014/main" id="{C7D8D7A2-59F4-F410-3900-D753745261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BD2D236B-3A9F-45AA-B4A8-B356C2BEFE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51EA3648-7119-F80E-EDCF-118781E07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ECF8AAB-1B9A-7BD6-263C-56422F925608}"/>
              </a:ext>
            </a:extLst>
          </p:cNvPr>
          <p:cNvSpPr txBox="1">
            <a:spLocks noGrp="1"/>
          </p:cNvSpPr>
          <p:nvPr/>
        </p:nvSpPr>
        <p:spPr bwMode="auto">
          <a:xfrm>
            <a:off x="5233988" y="6659563"/>
            <a:ext cx="40020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26" tIns="46063" rIns="92126" bIns="46063" anchor="b"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E4DBB7-FE3B-4574-9536-729FC356C1A2}" type="slidenum">
              <a:rPr lang="en-US" altLang="en-US" b="0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b="0"/>
          </a:p>
        </p:txBody>
      </p:sp>
      <p:sp>
        <p:nvSpPr>
          <p:cNvPr id="25605" name="Header Placeholder 1">
            <a:extLst>
              <a:ext uri="{FF2B5EF4-FFF2-40B4-BE49-F238E27FC236}">
                <a16:creationId xmlns:a16="http://schemas.microsoft.com/office/drawing/2014/main" id="{E186FBBD-2910-E7C4-2835-21EFCDD18A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ABA17444-94E6-58C8-ABD9-D365D84768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9DBC17F0-75CB-D1AB-DA3E-CB5D982DC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3BD08EFC-BC5C-351C-93B3-DC90033DCD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175911-6D9A-4C7A-B822-428A74AE0F9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7653" name="Header Placeholder 1">
            <a:extLst>
              <a:ext uri="{FF2B5EF4-FFF2-40B4-BE49-F238E27FC236}">
                <a16:creationId xmlns:a16="http://schemas.microsoft.com/office/drawing/2014/main" id="{6CC4BA6E-39BB-268D-1E5E-07B76CA61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3A8C5A29-3B71-0BFD-1B04-465D064FA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B3713C5-B276-94CB-BEAA-01AB0E0C3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9A543476-F8C0-340B-0A4D-8275597EA2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351CA4-D370-4E88-9485-D9B179B93259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9701" name="Header Placeholder 1">
            <a:extLst>
              <a:ext uri="{FF2B5EF4-FFF2-40B4-BE49-F238E27FC236}">
                <a16:creationId xmlns:a16="http://schemas.microsoft.com/office/drawing/2014/main" id="{24E9CDCB-34A3-605B-5582-857A1689BE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FFFAD751-3447-3A75-9699-9E0707667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222FD285-63D4-0790-B645-8648ABF11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D96703F2-57C4-51F6-38B1-088CF8A44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973D2C-6844-42BE-8C71-7432037910A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749" name="Header Placeholder 1">
            <a:extLst>
              <a:ext uri="{FF2B5EF4-FFF2-40B4-BE49-F238E27FC236}">
                <a16:creationId xmlns:a16="http://schemas.microsoft.com/office/drawing/2014/main" id="{4F096323-DA98-0E5B-F7E6-957DC42972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8734EABF-C865-C7AC-CE72-014B95EFD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ACB9F9B-2BC3-C047-8F1C-9FC4B71E8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9834B6B-F389-0D66-33BA-8A90E3E616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401FD-57D0-4D4E-B64A-DFFD86D4ACE4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4821" name="Header Placeholder 1">
            <a:extLst>
              <a:ext uri="{FF2B5EF4-FFF2-40B4-BE49-F238E27FC236}">
                <a16:creationId xmlns:a16="http://schemas.microsoft.com/office/drawing/2014/main" id="{E5B7B677-6FD8-2AD4-AC2F-7C281A1ABA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50FAA651-16AC-DD4F-DE76-A9634BF30D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777D1002-FEE4-8502-CDFF-42C2B5844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FFCA1962-6141-84A3-8EF7-F6F8FA03D5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2764E-5E91-4F98-88F9-C49B63067F9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69" name="Header Placeholder 1">
            <a:extLst>
              <a:ext uri="{FF2B5EF4-FFF2-40B4-BE49-F238E27FC236}">
                <a16:creationId xmlns:a16="http://schemas.microsoft.com/office/drawing/2014/main" id="{30817423-EF9A-438F-4E51-6FAE247004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0C82BEF-38A3-3EE0-D199-DC6D9188A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CF5F115-6B70-6E10-AD83-07A23A7B6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13E6423-D5F3-A22A-B127-68A54FAE73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F092-89A3-4734-91A3-ECAE8A0CEAD1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3" name="Header Placeholder 1">
            <a:extLst>
              <a:ext uri="{FF2B5EF4-FFF2-40B4-BE49-F238E27FC236}">
                <a16:creationId xmlns:a16="http://schemas.microsoft.com/office/drawing/2014/main" id="{B3DCDB07-7C66-E8DE-6142-CA6B98B407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38018490-2536-9F07-FCF0-D8340FF7D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E650246F-DBD3-4C99-808E-AFE75AA66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C531596B-29C3-9838-B733-856F4D649B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FB9D93-8207-432C-BAEB-EFD77464CF1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21" name="Header Placeholder 1">
            <a:extLst>
              <a:ext uri="{FF2B5EF4-FFF2-40B4-BE49-F238E27FC236}">
                <a16:creationId xmlns:a16="http://schemas.microsoft.com/office/drawing/2014/main" id="{8F3AC819-B5A2-394D-864F-6E5859D494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B89D70C5-2A64-AB82-00A3-D1D6D3443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AFA0AE58-8106-1A54-FEA0-12922186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A048A172-81D2-099B-CFC3-A76599B93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2F9712-A552-4F1D-AEBF-F9BD2A92DFE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9" name="Header Placeholder 1">
            <a:extLst>
              <a:ext uri="{FF2B5EF4-FFF2-40B4-BE49-F238E27FC236}">
                <a16:creationId xmlns:a16="http://schemas.microsoft.com/office/drawing/2014/main" id="{F82A88BD-5A0F-0B6B-5409-04BA9EAA8D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407AEC18-33EC-08BF-C5FA-3F104EDD7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7B30A12-618B-398E-06E1-DE25AA88B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908EC82-B0C5-A7BB-63CA-F0858016A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9C72BF-6CDC-4F15-8F42-7E8C5CD39A50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7" name="Header Placeholder 1">
            <a:extLst>
              <a:ext uri="{FF2B5EF4-FFF2-40B4-BE49-F238E27FC236}">
                <a16:creationId xmlns:a16="http://schemas.microsoft.com/office/drawing/2014/main" id="{3444FAD8-F85A-7310-2401-3D4282CF34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E17E261F-C517-4B39-30FC-84137A684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9A1CE9C3-DF97-8C09-8F40-6E0F876C5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D8DD57C0-AF8C-F8C8-C607-F20E8D421C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982AFD-7A90-49C4-B6B0-733F7BBE266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5" name="Header Placeholder 1">
            <a:extLst>
              <a:ext uri="{FF2B5EF4-FFF2-40B4-BE49-F238E27FC236}">
                <a16:creationId xmlns:a16="http://schemas.microsoft.com/office/drawing/2014/main" id="{C2B3DF01-DE4F-8857-2699-78A5C295C3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35ABA89-A308-B28E-1DF3-86C9BA5B32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4F4F3190-F5C2-3433-0A2C-5A432BDC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B29529F9-B253-F42C-363C-9569574D7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41F4E1-94B4-4BA3-B81E-284AD84E0249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7413" name="Header Placeholder 1">
            <a:extLst>
              <a:ext uri="{FF2B5EF4-FFF2-40B4-BE49-F238E27FC236}">
                <a16:creationId xmlns:a16="http://schemas.microsoft.com/office/drawing/2014/main" id="{A5B7EB5E-3E88-BD43-3624-A967AEF137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CF16C2BA-B000-1BE4-05DA-E4D984A0D0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A53820DA-0D52-1383-9D68-116A59668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7ACF2CC2-A3F4-0F1C-76EE-501D3D1957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226E44-420C-43CD-B1AE-28AED9E013D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61" name="Header Placeholder 1">
            <a:extLst>
              <a:ext uri="{FF2B5EF4-FFF2-40B4-BE49-F238E27FC236}">
                <a16:creationId xmlns:a16="http://schemas.microsoft.com/office/drawing/2014/main" id="{2945084A-A144-9628-6B8F-A82A00EE85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FBAA9711-CA1B-F312-620D-EB61D4DB8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5C8CE3F7-3F3E-9CBE-89D7-AC3BE926F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98182E4E-23CE-0193-E302-98F1322CE7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E9651A-D36C-4CBB-B193-99FDF250A16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9" name="Header Placeholder 1">
            <a:extLst>
              <a:ext uri="{FF2B5EF4-FFF2-40B4-BE49-F238E27FC236}">
                <a16:creationId xmlns:a16="http://schemas.microsoft.com/office/drawing/2014/main" id="{A89146B0-41E9-5987-1224-9D8816E1A0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L24 Angular momentum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0E22B4-AA45-CBFD-0D57-5575693A17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FA6C81-5477-C9B2-E5FE-AC24A0DED0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E4A6-357B-CA75-C931-5B7D7BFC0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B3836-41FC-4A1A-94CF-5762CD434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32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C68EBF-24B9-102A-AB89-B34DC55E1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90447B-4143-390C-8ACC-664126DEC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EF41FA-BF82-D0E6-8366-23CEC1DA1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9549B-5037-4B72-B06E-84A51379BB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33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7EC62A-28A8-6B54-6256-93822B790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62E0DC-FF9E-8F51-B3C2-BA2400FB3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CDE468-6141-DEB5-6CCE-74AB272C3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C9EF6-8F94-4E88-B6C2-831AEAA48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86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DE012-2A81-2B5F-F714-82C50D616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646B86-2276-45F2-9DA4-102348834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00DEFA-FCEF-6A90-B491-BEA3FEB27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0AE02-2763-468B-831F-F0BD32919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05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3DC274-8550-EA3C-785D-C08D96679E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9D501-6937-443D-A466-4B0F1AB43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CF8DD8-D1E8-0DB1-86A5-59297E832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3F370-EA75-4F4C-BC40-3CC064D92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31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EAAA1-86AE-E371-81B1-A71F1A6B3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A4B648-6A1C-AA4F-EB76-0F6870ACA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669FEB-45AB-BA9E-A513-8A7E0753B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241C-81C9-4F1F-B1AA-BA26804C3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16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E2F294-3BCE-33C8-477F-745F66E853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840577-14B9-2451-8E1D-2769920F0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EB5E44-9CD0-A127-0B4C-58F0A4628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68B2-BC53-492B-B268-DD2F07D256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78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4AF70D1-0BD9-ABEC-F558-4279CFE09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C6784B-E668-2613-CBA6-0E79A8258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1913C5-66F0-565D-D8DA-B03991BF06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A947F-1C74-431F-9D90-45227547AE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2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F9C7A8-6B25-B7E0-FEDE-D95FCDD28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7CA7CA2-2189-8B3E-377A-9BBECBDA0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487FA1-CC5A-0861-89FA-0544D6C2BF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2B023-A44F-4CA6-B51B-5B246D183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48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8DB1AA-9B24-2058-D163-F9D9D12B1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31A089-E4ED-7661-B66B-45A3FDC15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F8F9B0-B305-0921-B2D4-CA8EAD4B1B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B7079-EE59-497A-BAF3-AF427314D7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96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FBDAC-0700-9FD0-20DE-383884E2B3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50F32-F158-E497-8C8F-47FD0540BF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51B482-B6DC-BE4E-AE1E-FAF2179E8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B3F1D-BF37-496F-BC8F-2531D8205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7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DD4476-A8F3-2D6E-C7DD-E2AD4DF9D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D22B65-E14D-DBEA-998B-E6FCC7EEF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4B4D70-3496-6FAC-0815-5EB85DFFA5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C5A31C-7AEB-07F6-919B-79BBDD1BD3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6CCA44-097C-576B-810D-99AA33583B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C9562A1C-AE27-4CB3-BDDF-BC6B1D0EB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1B4860E-126F-2C78-AB7F-D251D746AD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en-US"/>
              <a:t>Angular Momentum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C0811E9-E9AC-2D86-0C85-DBBA539209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pPr eaLnBrk="1" hangingPunct="1"/>
            <a:r>
              <a:rPr lang="en-US" altLang="en-US"/>
              <a:t>is conserved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FEFBD02-1920-DD1D-764F-644E37031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10.5–10.6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1F19048-B1F4-FDBF-61A3-99949DF11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Discussion: Ballistic Pendulum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E5C7588-4F9B-C5F0-F7D2-8064D22BE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0"/>
            <a:ext cx="8153400" cy="1219200"/>
          </a:xfrm>
        </p:spPr>
        <p:txBody>
          <a:bodyPr/>
          <a:lstStyle/>
          <a:p>
            <a:r>
              <a:rPr lang="en-US" altLang="en-US"/>
              <a:t>Find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r>
              <a:rPr lang="en-US" altLang="en-US"/>
              <a:t> in terms of </a:t>
            </a:r>
            <a:r>
              <a:rPr lang="en-US" altLang="en-US" i="1"/>
              <a:t>m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/>
              <a:t>, </a:t>
            </a:r>
            <a:r>
              <a:rPr lang="en-US" altLang="en-US" i="1"/>
              <a:t>R</a:t>
            </a:r>
            <a:r>
              <a:rPr lang="en-US" altLang="en-US"/>
              <a:t>, </a:t>
            </a:r>
            <a:r>
              <a:rPr lang="en-US" altLang="en-US" i="1">
                <a:latin typeface="Verdana" panose="020B0604030504040204" pitchFamily="34" charset="0"/>
              </a:rPr>
              <a:t>I</a:t>
            </a:r>
            <a:r>
              <a:rPr lang="en-US" altLang="en-US"/>
              <a:t>, </a:t>
            </a:r>
            <a:r>
              <a:rPr lang="en-US" altLang="en-US" i="1"/>
              <a:t>v</a:t>
            </a:r>
          </a:p>
          <a:p>
            <a:r>
              <a:rPr lang="en-US" altLang="en-US"/>
              <a:t>Find </a:t>
            </a:r>
            <a:r>
              <a:rPr lang="en-US" altLang="en-US">
                <a:solidFill>
                  <a:schemeClr val="tx1"/>
                </a:solidFill>
              </a:rPr>
              <a:t>maximum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endParaRPr lang="en-US" altLang="en-US"/>
          </a:p>
        </p:txBody>
      </p:sp>
      <p:grpSp>
        <p:nvGrpSpPr>
          <p:cNvPr id="22532" name="Group 14">
            <a:extLst>
              <a:ext uri="{FF2B5EF4-FFF2-40B4-BE49-F238E27FC236}">
                <a16:creationId xmlns:a16="http://schemas.microsoft.com/office/drawing/2014/main" id="{9F7BCE93-6F8A-C92D-2D1B-F16D027935D8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600200"/>
            <a:ext cx="1143000" cy="2971800"/>
            <a:chOff x="2640" y="1008"/>
            <a:chExt cx="720" cy="1872"/>
          </a:xfrm>
        </p:grpSpPr>
        <p:sp>
          <p:nvSpPr>
            <p:cNvPr id="22552" name="Line 9">
              <a:extLst>
                <a:ext uri="{FF2B5EF4-FFF2-40B4-BE49-F238E27FC236}">
                  <a16:creationId xmlns:a16="http://schemas.microsoft.com/office/drawing/2014/main" id="{A3407221-4793-C884-DDE0-0BE592BF17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0" y="1008"/>
              <a:ext cx="0" cy="1536"/>
            </a:xfrm>
            <a:prstGeom prst="line">
              <a:avLst/>
            </a:prstGeom>
            <a:noFill/>
            <a:ln w="57150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10">
              <a:extLst>
                <a:ext uri="{FF2B5EF4-FFF2-40B4-BE49-F238E27FC236}">
                  <a16:creationId xmlns:a16="http://schemas.microsoft.com/office/drawing/2014/main" id="{BAB3E69C-C9B7-0DA6-3999-DABFCF3E7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496"/>
              <a:ext cx="720" cy="384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40404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A05438A-7541-AE0D-E91C-90178EA5A532}"/>
              </a:ext>
            </a:extLst>
          </p:cNvPr>
          <p:cNvGrpSpPr>
            <a:grpSpLocks/>
          </p:cNvGrpSpPr>
          <p:nvPr/>
        </p:nvGrpSpPr>
        <p:grpSpPr bwMode="auto">
          <a:xfrm rot="-1948876">
            <a:off x="5867400" y="1371600"/>
            <a:ext cx="1143000" cy="2971800"/>
            <a:chOff x="2640" y="1008"/>
            <a:chExt cx="720" cy="1872"/>
          </a:xfrm>
        </p:grpSpPr>
        <p:sp>
          <p:nvSpPr>
            <p:cNvPr id="22550" name="Line 16">
              <a:extLst>
                <a:ext uri="{FF2B5EF4-FFF2-40B4-BE49-F238E27FC236}">
                  <a16:creationId xmlns:a16="http://schemas.microsoft.com/office/drawing/2014/main" id="{72C34E3A-FC00-F764-8C73-4FCCE3857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0" y="1008"/>
              <a:ext cx="0" cy="1536"/>
            </a:xfrm>
            <a:prstGeom prst="line">
              <a:avLst/>
            </a:prstGeom>
            <a:noFill/>
            <a:ln w="57150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17">
              <a:extLst>
                <a:ext uri="{FF2B5EF4-FFF2-40B4-BE49-F238E27FC236}">
                  <a16:creationId xmlns:a16="http://schemas.microsoft.com/office/drawing/2014/main" id="{7B1FAAE7-042C-6E53-D1D3-684E7E220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496"/>
              <a:ext cx="720" cy="384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40404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85D0A470-4CC4-F058-AAE5-714E3F48971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114800"/>
            <a:ext cx="893763" cy="304800"/>
            <a:chOff x="672" y="2592"/>
            <a:chExt cx="563" cy="192"/>
          </a:xfrm>
        </p:grpSpPr>
        <p:sp>
          <p:nvSpPr>
            <p:cNvPr id="22548" name="Oval 6">
              <a:extLst>
                <a:ext uri="{FF2B5EF4-FFF2-40B4-BE49-F238E27FC236}">
                  <a16:creationId xmlns:a16="http://schemas.microsoft.com/office/drawing/2014/main" id="{1E4B57D3-E2B2-A22F-169F-CEFBC6F8F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59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549" name="Line 20">
              <a:extLst>
                <a:ext uri="{FF2B5EF4-FFF2-40B4-BE49-F238E27FC236}">
                  <a16:creationId xmlns:a16="http://schemas.microsoft.com/office/drawing/2014/main" id="{288ACE9C-7FE3-B821-C865-889B04C79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9" y="2688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>
            <a:extLst>
              <a:ext uri="{FF2B5EF4-FFF2-40B4-BE49-F238E27FC236}">
                <a16:creationId xmlns:a16="http://schemas.microsoft.com/office/drawing/2014/main" id="{40534367-D0DE-FBA8-D6BC-49869BA6BB92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886200"/>
            <a:ext cx="854075" cy="914400"/>
            <a:chOff x="624" y="2448"/>
            <a:chExt cx="538" cy="576"/>
          </a:xfrm>
        </p:grpSpPr>
        <p:sp>
          <p:nvSpPr>
            <p:cNvPr id="22546" name="Text Box 19">
              <a:extLst>
                <a:ext uri="{FF2B5EF4-FFF2-40B4-BE49-F238E27FC236}">
                  <a16:creationId xmlns:a16="http://schemas.microsoft.com/office/drawing/2014/main" id="{3B0CCF36-8B9C-9F70-8750-EFF234AE9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48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chemeClr val="accent2"/>
                  </a:solidFill>
                </a:rPr>
                <a:t>v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47" name="Text Box 21">
              <a:extLst>
                <a:ext uri="{FF2B5EF4-FFF2-40B4-BE49-F238E27FC236}">
                  <a16:creationId xmlns:a16="http://schemas.microsoft.com/office/drawing/2014/main" id="{17243889-E87F-9FE3-5AA8-3C8F4822D8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736"/>
              <a:ext cx="3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chemeClr val="accent2"/>
                  </a:solidFill>
                </a:rPr>
                <a:t>m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0AAA681E-34E4-58D6-4415-6B6ADBA52AE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600200"/>
            <a:ext cx="1371600" cy="3433763"/>
            <a:chOff x="1296" y="1008"/>
            <a:chExt cx="864" cy="2163"/>
          </a:xfrm>
        </p:grpSpPr>
        <p:sp>
          <p:nvSpPr>
            <p:cNvPr id="22542" name="Text Box 23">
              <a:extLst>
                <a:ext uri="{FF2B5EF4-FFF2-40B4-BE49-F238E27FC236}">
                  <a16:creationId xmlns:a16="http://schemas.microsoft.com/office/drawing/2014/main" id="{0D86B95A-F687-EA0C-CDCB-787671D8C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880"/>
              <a:ext cx="8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chemeClr val="accent2"/>
                  </a:solidFill>
                </a:rPr>
                <a:t>M</a:t>
              </a:r>
              <a:r>
                <a:rPr lang="en-US" altLang="en-US" sz="2400" b="0">
                  <a:solidFill>
                    <a:schemeClr val="accent2"/>
                  </a:solidFill>
                </a:rPr>
                <a:t>, </a:t>
              </a:r>
              <a:r>
                <a:rPr lang="en-US" altLang="en-US" sz="2400" b="0" i="1">
                  <a:solidFill>
                    <a:schemeClr val="accent2"/>
                  </a:solidFill>
                  <a:latin typeface="Verdana" panose="020B0604030504040204" pitchFamily="34" charset="0"/>
                </a:rPr>
                <a:t>I</a:t>
              </a:r>
              <a:endParaRPr lang="en-US" altLang="en-US" sz="1800" baseline="-25000">
                <a:solidFill>
                  <a:schemeClr val="accent2"/>
                </a:solidFill>
              </a:endParaRPr>
            </a:p>
          </p:txBody>
        </p:sp>
        <p:grpSp>
          <p:nvGrpSpPr>
            <p:cNvPr id="22543" name="Group 30">
              <a:extLst>
                <a:ext uri="{FF2B5EF4-FFF2-40B4-BE49-F238E27FC236}">
                  <a16:creationId xmlns:a16="http://schemas.microsoft.com/office/drawing/2014/main" id="{E7DA547C-EE07-B305-B7FA-E23964CBF5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008"/>
              <a:ext cx="250" cy="1680"/>
              <a:chOff x="1824" y="1008"/>
              <a:chExt cx="250" cy="1680"/>
            </a:xfrm>
          </p:grpSpPr>
          <p:sp>
            <p:nvSpPr>
              <p:cNvPr id="22544" name="Line 24">
                <a:extLst>
                  <a:ext uri="{FF2B5EF4-FFF2-40B4-BE49-F238E27FC236}">
                    <a16:creationId xmlns:a16="http://schemas.microsoft.com/office/drawing/2014/main" id="{FB1ADE4F-B37B-AF26-3B88-CA6D8D2A8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0" cy="168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Text Box 25">
                <a:extLst>
                  <a:ext uri="{FF2B5EF4-FFF2-40B4-BE49-F238E27FC236}">
                    <a16:creationId xmlns:a16="http://schemas.microsoft.com/office/drawing/2014/main" id="{09DA8AA9-6477-708F-E3A4-B979930F5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1872"/>
                <a:ext cx="2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chemeClr val="accent2"/>
                    </a:solidFill>
                  </a:rPr>
                  <a:t>R</a:t>
                </a:r>
                <a:endParaRPr lang="en-US" altLang="en-US" sz="180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8" name="Group 34">
            <a:extLst>
              <a:ext uri="{FF2B5EF4-FFF2-40B4-BE49-F238E27FC236}">
                <a16:creationId xmlns:a16="http://schemas.microsoft.com/office/drawing/2014/main" id="{5CA01A4D-F786-5C59-2CB1-42705604FE17}"/>
              </a:ext>
            </a:extLst>
          </p:cNvPr>
          <p:cNvGrpSpPr>
            <a:grpSpLocks/>
          </p:cNvGrpSpPr>
          <p:nvPr/>
        </p:nvGrpSpPr>
        <p:grpSpPr bwMode="auto">
          <a:xfrm>
            <a:off x="5637213" y="1447800"/>
            <a:ext cx="474662" cy="2819400"/>
            <a:chOff x="3551" y="912"/>
            <a:chExt cx="299" cy="1776"/>
          </a:xfrm>
        </p:grpSpPr>
        <p:sp>
          <p:nvSpPr>
            <p:cNvPr id="22538" name="Line 18">
              <a:extLst>
                <a:ext uri="{FF2B5EF4-FFF2-40B4-BE49-F238E27FC236}">
                  <a16:creationId xmlns:a16="http://schemas.microsoft.com/office/drawing/2014/main" id="{968B1477-CD6B-A665-0C07-18FB1282B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912"/>
              <a:ext cx="0" cy="1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39" name="Group 29">
              <a:extLst>
                <a:ext uri="{FF2B5EF4-FFF2-40B4-BE49-F238E27FC236}">
                  <a16:creationId xmlns:a16="http://schemas.microsoft.com/office/drawing/2014/main" id="{C2486535-321B-5A72-CFC3-9ADFA4238E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1" y="1008"/>
              <a:ext cx="299" cy="864"/>
              <a:chOff x="3551" y="1008"/>
              <a:chExt cx="299" cy="864"/>
            </a:xfrm>
          </p:grpSpPr>
          <p:sp>
            <p:nvSpPr>
              <p:cNvPr id="22540" name="Text Box 26">
                <a:extLst>
                  <a:ext uri="{FF2B5EF4-FFF2-40B4-BE49-F238E27FC236}">
                    <a16:creationId xmlns:a16="http://schemas.microsoft.com/office/drawing/2014/main" id="{812E76C7-73C2-1D32-5D3B-6B59F27DF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1584"/>
                <a:ext cx="2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chemeClr val="accent2"/>
                    </a:solidFill>
                    <a:latin typeface="Symbol" panose="05050102010706020507" pitchFamily="18" charset="2"/>
                  </a:rPr>
                  <a:t>q</a:t>
                </a:r>
                <a:endParaRPr lang="en-US" altLang="en-US" sz="1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541" name="Arc 27">
                <a:extLst>
                  <a:ext uri="{FF2B5EF4-FFF2-40B4-BE49-F238E27FC236}">
                    <a16:creationId xmlns:a16="http://schemas.microsoft.com/office/drawing/2014/main" id="{9BC3B421-1548-25F2-C105-CBE45E56A5B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551" y="1008"/>
                <a:ext cx="296" cy="577"/>
              </a:xfrm>
              <a:custGeom>
                <a:avLst/>
                <a:gdLst>
                  <a:gd name="T0" fmla="*/ 0 w 11093"/>
                  <a:gd name="T1" fmla="*/ 0 h 21600"/>
                  <a:gd name="T2" fmla="*/ 0 w 11093"/>
                  <a:gd name="T3" fmla="*/ 0 h 21600"/>
                  <a:gd name="T4" fmla="*/ 0 w 1109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1093"/>
                  <a:gd name="T10" fmla="*/ 0 h 21600"/>
                  <a:gd name="T11" fmla="*/ 11093 w 1109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93" h="21600" fill="none" extrusionOk="0">
                    <a:moveTo>
                      <a:pt x="-1" y="0"/>
                    </a:moveTo>
                    <a:cubicBezTo>
                      <a:pt x="3907" y="0"/>
                      <a:pt x="7740" y="1059"/>
                      <a:pt x="11093" y="3066"/>
                    </a:cubicBezTo>
                  </a:path>
                  <a:path w="11093" h="21600" stroke="0" extrusionOk="0">
                    <a:moveTo>
                      <a:pt x="-1" y="0"/>
                    </a:moveTo>
                    <a:cubicBezTo>
                      <a:pt x="3907" y="0"/>
                      <a:pt x="7740" y="1059"/>
                      <a:pt x="11093" y="3066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3F1FE16-AC26-E6BE-0493-21AE82E0E9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Discussion: Ballistic Pendulum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2F706D2-5A62-C844-7B5C-836E36BFC4B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r>
              <a:rPr lang="en-US" altLang="en-US"/>
              <a:t>How can we find </a:t>
            </a:r>
            <a:r>
              <a:rPr lang="en-US" altLang="en-US" i="1">
                <a:latin typeface="Verdana" panose="020B0604030504040204" pitchFamily="34" charset="0"/>
              </a:rPr>
              <a:t>I</a:t>
            </a:r>
            <a:r>
              <a:rPr lang="en-US" altLang="en-US"/>
              <a:t> of the catcher?</a:t>
            </a:r>
          </a:p>
          <a:p>
            <a:r>
              <a:rPr lang="en-US" altLang="en-US"/>
              <a:t>When can we neglect </a:t>
            </a:r>
            <a:r>
              <a:rPr lang="en-US" altLang="en-US" i="1">
                <a:latin typeface="Verdana" panose="020B0604030504040204" pitchFamily="34" charset="0"/>
              </a:rPr>
              <a:t>I</a:t>
            </a:r>
            <a:r>
              <a:rPr lang="en-US" altLang="en-US" baseline="-25000"/>
              <a:t>cm</a:t>
            </a:r>
            <a:r>
              <a:rPr lang="en-US" altLang="en-US"/>
              <a:t> of the ball?</a:t>
            </a:r>
          </a:p>
          <a:p>
            <a:r>
              <a:rPr lang="en-US" altLang="en-US"/>
              <a:t>How can we find </a:t>
            </a:r>
            <a:r>
              <a:rPr lang="en-US" altLang="en-US" i="1"/>
              <a:t>v</a:t>
            </a:r>
            <a:r>
              <a:rPr lang="en-US" altLang="en-US"/>
              <a:t> from </a:t>
            </a:r>
            <a:r>
              <a:rPr lang="en-US" altLang="en-US" i="1">
                <a:latin typeface="Symbol" panose="05050102010706020507" pitchFamily="18" charset="2"/>
              </a:rPr>
              <a:t>q</a:t>
            </a:r>
            <a:r>
              <a:rPr lang="en-US" altLang="en-US"/>
              <a:t>?</a:t>
            </a:r>
          </a:p>
          <a:p>
            <a:r>
              <a:rPr lang="en-US" altLang="en-US"/>
              <a:t>Why is angular momentum but not linear momentum conserved?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FCB658A-A62F-EC64-0BFE-E550553FA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Balanced Rotation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17425A0-4265-DE12-B61D-38B14D322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Ring rotating in-plane about its center</a:t>
            </a:r>
          </a:p>
        </p:txBody>
      </p:sp>
      <p:sp>
        <p:nvSpPr>
          <p:cNvPr id="26628" name="Line 5">
            <a:extLst>
              <a:ext uri="{FF2B5EF4-FFF2-40B4-BE49-F238E27FC236}">
                <a16:creationId xmlns:a16="http://schemas.microsoft.com/office/drawing/2014/main" id="{EBFCC48D-2AC5-8ACE-365F-948CA5D7C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6">
            <a:extLst>
              <a:ext uri="{FF2B5EF4-FFF2-40B4-BE49-F238E27FC236}">
                <a16:creationId xmlns:a16="http://schemas.microsoft.com/office/drawing/2014/main" id="{ACB2FA8C-3D49-CAC0-8D24-21CDC420B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2286000" cy="304800"/>
          </a:xfrm>
          <a:prstGeom prst="ellipse">
            <a:avLst/>
          </a:prstGeom>
          <a:noFill/>
          <a:ln w="76200">
            <a:solidFill>
              <a:srgbClr val="5E026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6630" name="Arc 7">
            <a:extLst>
              <a:ext uri="{FF2B5EF4-FFF2-40B4-BE49-F238E27FC236}">
                <a16:creationId xmlns:a16="http://schemas.microsoft.com/office/drawing/2014/main" id="{041D000B-7745-6307-18CD-FDEEA521C769}"/>
              </a:ext>
            </a:extLst>
          </p:cNvPr>
          <p:cNvSpPr>
            <a:spLocks/>
          </p:cNvSpPr>
          <p:nvPr/>
        </p:nvSpPr>
        <p:spPr bwMode="auto">
          <a:xfrm>
            <a:off x="3430588" y="3429000"/>
            <a:ext cx="2286000" cy="304800"/>
          </a:xfrm>
          <a:custGeom>
            <a:avLst/>
            <a:gdLst>
              <a:gd name="T0" fmla="*/ 2147483646 w 43200"/>
              <a:gd name="T1" fmla="*/ 0 h 43122"/>
              <a:gd name="T2" fmla="*/ 2147483646 w 43200"/>
              <a:gd name="T3" fmla="*/ 2147483646 h 43122"/>
              <a:gd name="T4" fmla="*/ 2147483646 w 43200"/>
              <a:gd name="T5" fmla="*/ 2147483646 h 43122"/>
              <a:gd name="T6" fmla="*/ 0 60000 65536"/>
              <a:gd name="T7" fmla="*/ 0 60000 65536"/>
              <a:gd name="T8" fmla="*/ 0 60000 65536"/>
              <a:gd name="T9" fmla="*/ 0 w 43200"/>
              <a:gd name="T10" fmla="*/ 0 h 43122"/>
              <a:gd name="T11" fmla="*/ 43200 w 43200"/>
              <a:gd name="T12" fmla="*/ 43122 h 43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122" fill="none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</a:path>
              <a:path w="43200" h="43122" stroke="0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  <a:lnTo>
                  <a:pt x="21600" y="21522"/>
                </a:lnTo>
                <a:lnTo>
                  <a:pt x="23423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00F45031-4401-FA96-8D55-A30720383EF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8229600" cy="1143000"/>
            <a:chOff x="288" y="3024"/>
            <a:chExt cx="5184" cy="720"/>
          </a:xfrm>
        </p:grpSpPr>
        <p:sp>
          <p:nvSpPr>
            <p:cNvPr id="26634" name="Rectangle 4">
              <a:extLst>
                <a:ext uri="{FF2B5EF4-FFF2-40B4-BE49-F238E27FC236}">
                  <a16:creationId xmlns:a16="http://schemas.microsoft.com/office/drawing/2014/main" id="{D35B7135-B21C-9366-C5C0-230638AFA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024"/>
              <a:ext cx="518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/>
                <a:t>All points have </a:t>
              </a:r>
              <a:r>
                <a:rPr lang="en-US" altLang="en-US" b="0">
                  <a:solidFill>
                    <a:schemeClr val="accent2"/>
                  </a:solidFill>
                </a:rPr>
                <a:t>same</a:t>
              </a:r>
              <a:r>
                <a:rPr lang="en-US" altLang="en-US" b="0"/>
                <a:t> </a:t>
              </a:r>
              <a:r>
                <a:rPr lang="en-US" altLang="en-US" b="0" i="1"/>
                <a:t>L</a:t>
              </a:r>
              <a:r>
                <a:rPr lang="en-US" altLang="en-US" b="0"/>
                <a:t> </a:t>
              </a:r>
              <a:r>
                <a:rPr lang="en-US" altLang="en-US" b="0">
                  <a:sym typeface="Symbol" panose="05050102010706020507" pitchFamily="18" charset="2"/>
                </a:rPr>
                <a:t></a:t>
              </a:r>
              <a:endParaRPr lang="en-US" altLang="en-US" b="0"/>
            </a:p>
          </p:txBody>
        </p:sp>
        <p:sp>
          <p:nvSpPr>
            <p:cNvPr id="26635" name="Line 9">
              <a:extLst>
                <a:ext uri="{FF2B5EF4-FFF2-40B4-BE49-F238E27FC236}">
                  <a16:creationId xmlns:a16="http://schemas.microsoft.com/office/drawing/2014/main" id="{AA77C816-1999-708E-ADFD-797C4A16D0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02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1115" name="Oval 11">
            <a:extLst>
              <a:ext uri="{FF2B5EF4-FFF2-40B4-BE49-F238E27FC236}">
                <a16:creationId xmlns:a16="http://schemas.microsoft.com/office/drawing/2014/main" id="{66A2E0E1-906F-7257-8212-44EC728A5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36957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31116" name="Rectangle 12">
            <a:extLst>
              <a:ext uri="{FF2B5EF4-FFF2-40B4-BE49-F238E27FC236}">
                <a16:creationId xmlns:a16="http://schemas.microsoft.com/office/drawing/2014/main" id="{4E9A78C8-FA07-BFE0-BF4B-67E164FD9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336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Viewed from its </a:t>
            </a:r>
            <a:r>
              <a:rPr lang="en-US" altLang="en-US" b="0">
                <a:solidFill>
                  <a:schemeClr val="accent2"/>
                </a:solidFill>
              </a:rPr>
              <a:t>center</a:t>
            </a:r>
            <a:r>
              <a:rPr lang="en-US" altLang="en-US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5" grpId="0" animBg="1"/>
      <p:bldP spid="43111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0F0167D-6B5C-4113-1911-13DC0DEE5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Balanced Rotation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8C41B24-2505-A024-AD7B-531D6CD70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Ring rotating in-plane about its center</a:t>
            </a: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4FC136A6-46D8-096E-B371-F2BFCBFF5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5">
            <a:extLst>
              <a:ext uri="{FF2B5EF4-FFF2-40B4-BE49-F238E27FC236}">
                <a16:creationId xmlns:a16="http://schemas.microsoft.com/office/drawing/2014/main" id="{23005181-943B-E4DE-AD26-FE1FCFEE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2286000" cy="304800"/>
          </a:xfrm>
          <a:prstGeom prst="ellipse">
            <a:avLst/>
          </a:prstGeom>
          <a:noFill/>
          <a:ln w="76200">
            <a:solidFill>
              <a:srgbClr val="5E026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8678" name="Arc 6">
            <a:extLst>
              <a:ext uri="{FF2B5EF4-FFF2-40B4-BE49-F238E27FC236}">
                <a16:creationId xmlns:a16="http://schemas.microsoft.com/office/drawing/2014/main" id="{FC0FBB4C-99C1-F552-6EC8-AA2EC880175F}"/>
              </a:ext>
            </a:extLst>
          </p:cNvPr>
          <p:cNvSpPr>
            <a:spLocks/>
          </p:cNvSpPr>
          <p:nvPr/>
        </p:nvSpPr>
        <p:spPr bwMode="auto">
          <a:xfrm>
            <a:off x="3430588" y="3429000"/>
            <a:ext cx="2286000" cy="304800"/>
          </a:xfrm>
          <a:custGeom>
            <a:avLst/>
            <a:gdLst>
              <a:gd name="T0" fmla="*/ 2147483646 w 43200"/>
              <a:gd name="T1" fmla="*/ 0 h 43122"/>
              <a:gd name="T2" fmla="*/ 2147483646 w 43200"/>
              <a:gd name="T3" fmla="*/ 2147483646 h 43122"/>
              <a:gd name="T4" fmla="*/ 2147483646 w 43200"/>
              <a:gd name="T5" fmla="*/ 2147483646 h 43122"/>
              <a:gd name="T6" fmla="*/ 0 60000 65536"/>
              <a:gd name="T7" fmla="*/ 0 60000 65536"/>
              <a:gd name="T8" fmla="*/ 0 60000 65536"/>
              <a:gd name="T9" fmla="*/ 0 w 43200"/>
              <a:gd name="T10" fmla="*/ 0 h 43122"/>
              <a:gd name="T11" fmla="*/ 43200 w 43200"/>
              <a:gd name="T12" fmla="*/ 43122 h 43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122" fill="none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</a:path>
              <a:path w="43200" h="43122" stroke="0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  <a:lnTo>
                  <a:pt x="21600" y="21522"/>
                </a:lnTo>
                <a:lnTo>
                  <a:pt x="23423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2138" name="Oval 10">
            <a:extLst>
              <a:ext uri="{FF2B5EF4-FFF2-40B4-BE49-F238E27FC236}">
                <a16:creationId xmlns:a16="http://schemas.microsoft.com/office/drawing/2014/main" id="{3D056A5E-6C28-A1CC-4B9A-96A0A130C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43434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32139" name="Rectangle 11">
            <a:extLst>
              <a:ext uri="{FF2B5EF4-FFF2-40B4-BE49-F238E27FC236}">
                <a16:creationId xmlns:a16="http://schemas.microsoft.com/office/drawing/2014/main" id="{2107CED7-5056-1FD9-6C1A-A6AA3FD6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336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Viewed from </a:t>
            </a:r>
            <a:r>
              <a:rPr lang="en-US" altLang="en-US" b="0">
                <a:solidFill>
                  <a:schemeClr val="accent2"/>
                </a:solidFill>
              </a:rPr>
              <a:t>below</a:t>
            </a:r>
            <a:r>
              <a:rPr lang="en-US" altLang="en-US" b="0"/>
              <a:t> its </a:t>
            </a:r>
            <a:r>
              <a:rPr lang="en-US" altLang="en-US" b="0">
                <a:solidFill>
                  <a:schemeClr val="tx1"/>
                </a:solidFill>
              </a:rPr>
              <a:t>center</a:t>
            </a:r>
            <a:r>
              <a:rPr lang="en-US" altLang="en-US" b="0"/>
              <a:t> </a:t>
            </a: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300B719A-2F0E-C9C9-2344-6D0B10DA090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8229600" cy="533400"/>
            <a:chOff x="288" y="3024"/>
            <a:chExt cx="5184" cy="336"/>
          </a:xfrm>
        </p:grpSpPr>
        <p:sp>
          <p:nvSpPr>
            <p:cNvPr id="28685" name="Rectangle 8">
              <a:extLst>
                <a:ext uri="{FF2B5EF4-FFF2-40B4-BE49-F238E27FC236}">
                  <a16:creationId xmlns:a16="http://schemas.microsoft.com/office/drawing/2014/main" id="{14DAADEB-52B3-E114-9A61-9BA1266E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02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/>
                <a:t>All points have </a:t>
              </a:r>
              <a:r>
                <a:rPr lang="en-US" altLang="en-US" b="0">
                  <a:solidFill>
                    <a:schemeClr val="accent2"/>
                  </a:solidFill>
                </a:rPr>
                <a:t>different</a:t>
              </a:r>
              <a:r>
                <a:rPr lang="en-US" altLang="en-US" b="0"/>
                <a:t> </a:t>
              </a:r>
              <a:r>
                <a:rPr lang="en-US" altLang="en-US" b="0" i="1"/>
                <a:t>L</a:t>
              </a:r>
              <a:r>
                <a:rPr lang="en-US" altLang="en-US" b="0"/>
                <a:t>’s</a:t>
              </a:r>
            </a:p>
          </p:txBody>
        </p:sp>
        <p:sp>
          <p:nvSpPr>
            <p:cNvPr id="28686" name="Line 9">
              <a:extLst>
                <a:ext uri="{FF2B5EF4-FFF2-40B4-BE49-F238E27FC236}">
                  <a16:creationId xmlns:a16="http://schemas.microsoft.com/office/drawing/2014/main" id="{0070BF71-3835-4D7D-779A-19A9433ED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02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87" name="Group 20">
              <a:extLst>
                <a:ext uri="{FF2B5EF4-FFF2-40B4-BE49-F238E27FC236}">
                  <a16:creationId xmlns:a16="http://schemas.microsoft.com/office/drawing/2014/main" id="{5BD926A9-5C40-B539-114E-592C45D86A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3072"/>
              <a:ext cx="672" cy="240"/>
              <a:chOff x="3840" y="3072"/>
              <a:chExt cx="672" cy="240"/>
            </a:xfrm>
          </p:grpSpPr>
          <p:sp>
            <p:nvSpPr>
              <p:cNvPr id="28688" name="Line 13">
                <a:extLst>
                  <a:ext uri="{FF2B5EF4-FFF2-40B4-BE49-F238E27FC236}">
                    <a16:creationId xmlns:a16="http://schemas.microsoft.com/office/drawing/2014/main" id="{490B5DDD-81F9-A8AB-00F3-211826D58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120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9" name="Line 14">
                <a:extLst>
                  <a:ext uri="{FF2B5EF4-FFF2-40B4-BE49-F238E27FC236}">
                    <a16:creationId xmlns:a16="http://schemas.microsoft.com/office/drawing/2014/main" id="{06BE0949-078F-E854-98F2-0AB516AC9F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16" y="3120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5">
                <a:extLst>
                  <a:ext uri="{FF2B5EF4-FFF2-40B4-BE49-F238E27FC236}">
                    <a16:creationId xmlns:a16="http://schemas.microsoft.com/office/drawing/2014/main" id="{9DE55A56-B9CB-AA62-4D77-50EC8BD8E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375772" flipH="1" flipV="1">
                <a:off x="4128" y="3168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1" name="Line 16">
                <a:extLst>
                  <a:ext uri="{FF2B5EF4-FFF2-40B4-BE49-F238E27FC236}">
                    <a16:creationId xmlns:a16="http://schemas.microsoft.com/office/drawing/2014/main" id="{D7D7AD3E-F456-98F9-606C-375AE494C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9224228" flipV="1">
                <a:off x="4176" y="307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3B63DE1E-3AE8-1FD7-1444-919615A1F4C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334000"/>
            <a:ext cx="8229600" cy="533400"/>
            <a:chOff x="288" y="3360"/>
            <a:chExt cx="5184" cy="336"/>
          </a:xfrm>
        </p:grpSpPr>
        <p:sp>
          <p:nvSpPr>
            <p:cNvPr id="28683" name="Line 12">
              <a:extLst>
                <a:ext uri="{FF2B5EF4-FFF2-40B4-BE49-F238E27FC236}">
                  <a16:creationId xmlns:a16="http://schemas.microsoft.com/office/drawing/2014/main" id="{237B6C1E-1BF8-9209-A726-F94995EC1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3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Rectangle 18">
              <a:extLst>
                <a:ext uri="{FF2B5EF4-FFF2-40B4-BE49-F238E27FC236}">
                  <a16:creationId xmlns:a16="http://schemas.microsoft.com/office/drawing/2014/main" id="{807AA4BD-B53D-6FFD-62C7-D86737DDC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360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/>
                <a:t>Total </a:t>
              </a:r>
              <a:r>
                <a:rPr lang="en-US" altLang="en-US" b="0" i="1"/>
                <a:t>L</a:t>
              </a:r>
              <a:r>
                <a:rPr lang="en-US" altLang="en-US" b="0"/>
                <a:t> is </a:t>
              </a:r>
              <a:r>
                <a:rPr lang="en-US" altLang="en-US" b="0">
                  <a:sym typeface="Symbol" panose="05050102010706020507" pitchFamily="18" charset="2"/>
                </a:rPr>
                <a:t></a:t>
              </a:r>
              <a:endParaRPr lang="en-US" altLang="en-US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8" grpId="0" animBg="1"/>
      <p:bldP spid="43213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FBF55E0-FDF8-B22B-1109-6B65BA5B2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Balanced Rotation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8589A2E-0E99-DEB9-14D8-629709345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Ring rotating in-plane about its center</a:t>
            </a:r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C0B5D58F-9C90-90EF-5092-6066FBAD6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Oval 5">
            <a:extLst>
              <a:ext uri="{FF2B5EF4-FFF2-40B4-BE49-F238E27FC236}">
                <a16:creationId xmlns:a16="http://schemas.microsoft.com/office/drawing/2014/main" id="{D4A5966E-C4F4-E57B-3743-20308957D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2286000" cy="304800"/>
          </a:xfrm>
          <a:prstGeom prst="ellipse">
            <a:avLst/>
          </a:prstGeom>
          <a:noFill/>
          <a:ln w="76200">
            <a:solidFill>
              <a:srgbClr val="5E026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726" name="Arc 6">
            <a:extLst>
              <a:ext uri="{FF2B5EF4-FFF2-40B4-BE49-F238E27FC236}">
                <a16:creationId xmlns:a16="http://schemas.microsoft.com/office/drawing/2014/main" id="{70041E71-7432-2C6E-E48C-1F9C1575879B}"/>
              </a:ext>
            </a:extLst>
          </p:cNvPr>
          <p:cNvSpPr>
            <a:spLocks/>
          </p:cNvSpPr>
          <p:nvPr/>
        </p:nvSpPr>
        <p:spPr bwMode="auto">
          <a:xfrm>
            <a:off x="3430588" y="3429000"/>
            <a:ext cx="2286000" cy="304800"/>
          </a:xfrm>
          <a:custGeom>
            <a:avLst/>
            <a:gdLst>
              <a:gd name="T0" fmla="*/ 2147483646 w 43200"/>
              <a:gd name="T1" fmla="*/ 0 h 43122"/>
              <a:gd name="T2" fmla="*/ 2147483646 w 43200"/>
              <a:gd name="T3" fmla="*/ 2147483646 h 43122"/>
              <a:gd name="T4" fmla="*/ 2147483646 w 43200"/>
              <a:gd name="T5" fmla="*/ 2147483646 h 43122"/>
              <a:gd name="T6" fmla="*/ 0 60000 65536"/>
              <a:gd name="T7" fmla="*/ 0 60000 65536"/>
              <a:gd name="T8" fmla="*/ 0 60000 65536"/>
              <a:gd name="T9" fmla="*/ 0 w 43200"/>
              <a:gd name="T10" fmla="*/ 0 h 43122"/>
              <a:gd name="T11" fmla="*/ 43200 w 43200"/>
              <a:gd name="T12" fmla="*/ 43122 h 43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122" fill="none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</a:path>
              <a:path w="43200" h="43122" stroke="0" extrusionOk="0">
                <a:moveTo>
                  <a:pt x="23423" y="-1"/>
                </a:moveTo>
                <a:cubicBezTo>
                  <a:pt x="34605" y="946"/>
                  <a:pt x="43200" y="10299"/>
                  <a:pt x="43200" y="21522"/>
                </a:cubicBezTo>
                <a:cubicBezTo>
                  <a:pt x="43200" y="33451"/>
                  <a:pt x="33529" y="43122"/>
                  <a:pt x="21600" y="43122"/>
                </a:cubicBezTo>
                <a:cubicBezTo>
                  <a:pt x="9670" y="43122"/>
                  <a:pt x="0" y="33451"/>
                  <a:pt x="0" y="21522"/>
                </a:cubicBezTo>
                <a:cubicBezTo>
                  <a:pt x="-1" y="10407"/>
                  <a:pt x="8433" y="1107"/>
                  <a:pt x="19494" y="24"/>
                </a:cubicBezTo>
                <a:lnTo>
                  <a:pt x="21600" y="21522"/>
                </a:lnTo>
                <a:lnTo>
                  <a:pt x="23423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3" name="Oval 7">
            <a:extLst>
              <a:ext uri="{FF2B5EF4-FFF2-40B4-BE49-F238E27FC236}">
                <a16:creationId xmlns:a16="http://schemas.microsoft.com/office/drawing/2014/main" id="{21FEBDC7-A23A-54A4-4430-A8DB4FBCE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3434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34184" name="Rectangle 8">
            <a:extLst>
              <a:ext uri="{FF2B5EF4-FFF2-40B4-BE49-F238E27FC236}">
                <a16:creationId xmlns:a16="http://schemas.microsoft.com/office/drawing/2014/main" id="{E96CD90A-8B54-8519-3875-6606F19CD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336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Viewed from an </a:t>
            </a:r>
            <a:r>
              <a:rPr lang="en-US" altLang="en-US" b="0">
                <a:solidFill>
                  <a:schemeClr val="accent2"/>
                </a:solidFill>
              </a:rPr>
              <a:t>arbitrary</a:t>
            </a:r>
            <a:r>
              <a:rPr lang="en-US" altLang="en-US" b="0"/>
              <a:t> point 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CDA42E42-BB7B-2208-8E61-B4025218FFD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334000"/>
            <a:ext cx="8229600" cy="533400"/>
            <a:chOff x="288" y="3360"/>
            <a:chExt cx="5184" cy="336"/>
          </a:xfrm>
        </p:grpSpPr>
        <p:sp>
          <p:nvSpPr>
            <p:cNvPr id="30738" name="Line 18">
              <a:extLst>
                <a:ext uri="{FF2B5EF4-FFF2-40B4-BE49-F238E27FC236}">
                  <a16:creationId xmlns:a16="http://schemas.microsoft.com/office/drawing/2014/main" id="{D2C21C0E-8569-DCF2-4D95-C2DB59116B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3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Rectangle 19">
              <a:extLst>
                <a:ext uri="{FF2B5EF4-FFF2-40B4-BE49-F238E27FC236}">
                  <a16:creationId xmlns:a16="http://schemas.microsoft.com/office/drawing/2014/main" id="{453724B8-B395-DC63-E9C6-09D4A1C44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360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/>
                <a:t>Total </a:t>
              </a:r>
              <a:r>
                <a:rPr lang="en-US" altLang="en-US" b="0" i="1"/>
                <a:t>L</a:t>
              </a:r>
              <a:r>
                <a:rPr lang="en-US" altLang="en-US" b="0"/>
                <a:t> is </a:t>
              </a:r>
              <a:r>
                <a:rPr lang="en-US" altLang="en-US" b="0">
                  <a:sym typeface="Symbol" panose="05050102010706020507" pitchFamily="18" charset="2"/>
                </a:rPr>
                <a:t></a:t>
              </a:r>
              <a:endParaRPr lang="en-US" altLang="en-US" b="0"/>
            </a:p>
          </p:txBody>
        </p:sp>
      </p:grpSp>
      <p:grpSp>
        <p:nvGrpSpPr>
          <p:cNvPr id="3" name="Group 22">
            <a:extLst>
              <a:ext uri="{FF2B5EF4-FFF2-40B4-BE49-F238E27FC236}">
                <a16:creationId xmlns:a16="http://schemas.microsoft.com/office/drawing/2014/main" id="{3E8EF225-89D7-1C17-224A-322A61104C8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8229600" cy="533400"/>
            <a:chOff x="288" y="3024"/>
            <a:chExt cx="5184" cy="336"/>
          </a:xfrm>
        </p:grpSpPr>
        <p:sp>
          <p:nvSpPr>
            <p:cNvPr id="30731" name="Rectangle 10">
              <a:extLst>
                <a:ext uri="{FF2B5EF4-FFF2-40B4-BE49-F238E27FC236}">
                  <a16:creationId xmlns:a16="http://schemas.microsoft.com/office/drawing/2014/main" id="{BB8D6B19-B2CF-CF25-EB44-6A375793A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02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/>
                <a:t>All points have </a:t>
              </a:r>
              <a:r>
                <a:rPr lang="en-US" altLang="en-US" b="0">
                  <a:solidFill>
                    <a:schemeClr val="accent2"/>
                  </a:solidFill>
                </a:rPr>
                <a:t>different</a:t>
              </a:r>
              <a:r>
                <a:rPr lang="en-US" altLang="en-US" b="0"/>
                <a:t> </a:t>
              </a:r>
              <a:r>
                <a:rPr lang="en-US" altLang="en-US" b="0" i="1"/>
                <a:t>L</a:t>
              </a:r>
              <a:r>
                <a:rPr lang="en-US" altLang="en-US" b="0"/>
                <a:t>’s</a:t>
              </a:r>
            </a:p>
          </p:txBody>
        </p:sp>
        <p:sp>
          <p:nvSpPr>
            <p:cNvPr id="30732" name="Line 11">
              <a:extLst>
                <a:ext uri="{FF2B5EF4-FFF2-40B4-BE49-F238E27FC236}">
                  <a16:creationId xmlns:a16="http://schemas.microsoft.com/office/drawing/2014/main" id="{8C923BC3-760E-435C-7259-F2AC333911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02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33" name="Group 21">
              <a:extLst>
                <a:ext uri="{FF2B5EF4-FFF2-40B4-BE49-F238E27FC236}">
                  <a16:creationId xmlns:a16="http://schemas.microsoft.com/office/drawing/2014/main" id="{9221A7BB-0DF8-571F-D81E-6D4BC0DBA8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3024"/>
              <a:ext cx="672" cy="336"/>
              <a:chOff x="3840" y="3024"/>
              <a:chExt cx="672" cy="336"/>
            </a:xfrm>
          </p:grpSpPr>
          <p:sp>
            <p:nvSpPr>
              <p:cNvPr id="30734" name="Line 13">
                <a:extLst>
                  <a:ext uri="{FF2B5EF4-FFF2-40B4-BE49-F238E27FC236}">
                    <a16:creationId xmlns:a16="http://schemas.microsoft.com/office/drawing/2014/main" id="{1297C49D-B036-8D62-CC6F-879EC6B2B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024"/>
                <a:ext cx="48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5" name="Line 14">
                <a:extLst>
                  <a:ext uri="{FF2B5EF4-FFF2-40B4-BE49-F238E27FC236}">
                    <a16:creationId xmlns:a16="http://schemas.microsoft.com/office/drawing/2014/main" id="{262CEA18-6714-E7BF-9CBB-F6094CCF2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64" y="3264"/>
                <a:ext cx="48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Line 16">
                <a:extLst>
                  <a:ext uri="{FF2B5EF4-FFF2-40B4-BE49-F238E27FC236}">
                    <a16:creationId xmlns:a16="http://schemas.microsoft.com/office/drawing/2014/main" id="{67E5D623-EEED-D711-AF31-05BBB0CF8C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9224228" flipV="1">
                <a:off x="4206" y="3156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Line 20">
                <a:extLst>
                  <a:ext uri="{FF2B5EF4-FFF2-40B4-BE49-F238E27FC236}">
                    <a16:creationId xmlns:a16="http://schemas.microsoft.com/office/drawing/2014/main" id="{93F0B78A-38DD-F561-D26E-C15704228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9224228" flipV="1">
                <a:off x="4128" y="32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3" grpId="0" animBg="1"/>
      <p:bldP spid="43418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FEB0648-D596-42A3-B1C2-DAF2B0FF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Angular Momentum Partition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55B0C-BD8C-7457-3D65-3218E77E60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481" t="-1482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0">
            <a:extLst>
              <a:ext uri="{FF2B5EF4-FFF2-40B4-BE49-F238E27FC236}">
                <a16:creationId xmlns:a16="http://schemas.microsoft.com/office/drawing/2014/main" id="{A34F6416-76EE-2827-2185-939F51126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3124200"/>
            <a:ext cx="914400" cy="1524000"/>
          </a:xfrm>
          <a:prstGeom prst="line">
            <a:avLst/>
          </a:prstGeom>
          <a:noFill/>
          <a:ln w="76200">
            <a:solidFill>
              <a:srgbClr val="5E026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614A1323-C3C3-CE82-20D1-BFCE8CD44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8956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1">
            <a:extLst>
              <a:ext uri="{FF2B5EF4-FFF2-40B4-BE49-F238E27FC236}">
                <a16:creationId xmlns:a16="http://schemas.microsoft.com/office/drawing/2014/main" id="{30691881-254E-2986-B4F4-C5AE095D884F}"/>
              </a:ext>
            </a:extLst>
          </p:cNvPr>
          <p:cNvGrpSpPr>
            <a:grpSpLocks/>
          </p:cNvGrpSpPr>
          <p:nvPr/>
        </p:nvGrpSpPr>
        <p:grpSpPr bwMode="auto">
          <a:xfrm>
            <a:off x="3789363" y="2757488"/>
            <a:ext cx="1322387" cy="1890712"/>
            <a:chOff x="2387" y="1737"/>
            <a:chExt cx="833" cy="1191"/>
          </a:xfrm>
        </p:grpSpPr>
        <p:sp>
          <p:nvSpPr>
            <p:cNvPr id="33817" name="Line 26">
              <a:extLst>
                <a:ext uri="{FF2B5EF4-FFF2-40B4-BE49-F238E27FC236}">
                  <a16:creationId xmlns:a16="http://schemas.microsoft.com/office/drawing/2014/main" id="{0B4DB502-86B9-DA59-9D24-DB7B7AAD3F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63" y="1864"/>
              <a:ext cx="205" cy="10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Text Box 28">
              <a:extLst>
                <a:ext uri="{FF2B5EF4-FFF2-40B4-BE49-F238E27FC236}">
                  <a16:creationId xmlns:a16="http://schemas.microsoft.com/office/drawing/2014/main" id="{4C311F4B-7313-E620-0A4A-3C5E9E760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73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0" i="1">
                  <a:solidFill>
                    <a:srgbClr val="006600"/>
                  </a:solidFill>
                </a:rPr>
                <a:t>L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9" name="Line 29">
              <a:extLst>
                <a:ext uri="{FF2B5EF4-FFF2-40B4-BE49-F238E27FC236}">
                  <a16:creationId xmlns:a16="http://schemas.microsoft.com/office/drawing/2014/main" id="{8D7580B0-2CA1-0829-6F08-C33A4A3739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87" y="2824"/>
              <a:ext cx="205" cy="10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Text Box 30">
              <a:extLst>
                <a:ext uri="{FF2B5EF4-FFF2-40B4-BE49-F238E27FC236}">
                  <a16:creationId xmlns:a16="http://schemas.microsoft.com/office/drawing/2014/main" id="{4CCBA13D-CF2A-A79C-5939-5382B71E0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4" y="269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0" i="1">
                  <a:solidFill>
                    <a:srgbClr val="006600"/>
                  </a:solidFill>
                </a:rPr>
                <a:t>L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435213" name="Rectangle 13">
            <a:extLst>
              <a:ext uri="{FF2B5EF4-FFF2-40B4-BE49-F238E27FC236}">
                <a16:creationId xmlns:a16="http://schemas.microsoft.com/office/drawing/2014/main" id="{6AE9B781-5FEE-B574-87FF-B28CC01E4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530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Rotating </a:t>
            </a:r>
            <a:r>
              <a:rPr lang="en-US" altLang="en-US" b="0">
                <a:solidFill>
                  <a:schemeClr val="accent2"/>
                </a:solidFill>
              </a:rPr>
              <a:t>net torque</a:t>
            </a:r>
            <a:r>
              <a:rPr lang="en-US" altLang="en-US" b="0"/>
              <a:t> needed (now •)</a:t>
            </a:r>
          </a:p>
        </p:txBody>
      </p:sp>
      <p:sp>
        <p:nvSpPr>
          <p:cNvPr id="33798" name="Rectangle 2">
            <a:extLst>
              <a:ext uri="{FF2B5EF4-FFF2-40B4-BE49-F238E27FC236}">
                <a16:creationId xmlns:a16="http://schemas.microsoft.com/office/drawing/2014/main" id="{620B9E4D-3FB9-A1B6-DF68-7D6AB0717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Unbalanced Rotation</a:t>
            </a:r>
          </a:p>
        </p:txBody>
      </p:sp>
      <p:sp>
        <p:nvSpPr>
          <p:cNvPr id="33799" name="Rectangle 3">
            <a:extLst>
              <a:ext uri="{FF2B5EF4-FFF2-40B4-BE49-F238E27FC236}">
                <a16:creationId xmlns:a16="http://schemas.microsoft.com/office/drawing/2014/main" id="{B9A16C4B-7855-0655-F90D-9E3F19EB7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Rod rotating off-axis about its center</a:t>
            </a:r>
          </a:p>
        </p:txBody>
      </p:sp>
      <p:sp>
        <p:nvSpPr>
          <p:cNvPr id="435207" name="Oval 7">
            <a:extLst>
              <a:ext uri="{FF2B5EF4-FFF2-40B4-BE49-F238E27FC236}">
                <a16:creationId xmlns:a16="http://schemas.microsoft.com/office/drawing/2014/main" id="{94B24CB5-ABC2-4ECF-9500-083D6148B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3848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35208" name="Rectangle 8">
            <a:extLst>
              <a:ext uri="{FF2B5EF4-FFF2-40B4-BE49-F238E27FC236}">
                <a16:creationId xmlns:a16="http://schemas.microsoft.com/office/drawing/2014/main" id="{47FB50D1-103B-6AF5-BE90-04905304A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336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Viewed from its </a:t>
            </a:r>
            <a:r>
              <a:rPr lang="en-US" altLang="en-US" b="0">
                <a:solidFill>
                  <a:schemeClr val="accent2"/>
                </a:solidFill>
              </a:rPr>
              <a:t>center</a:t>
            </a:r>
            <a:endParaRPr lang="en-US" altLang="en-US" b="0"/>
          </a:p>
        </p:txBody>
      </p:sp>
      <p:grpSp>
        <p:nvGrpSpPr>
          <p:cNvPr id="3" name="Group 38">
            <a:extLst>
              <a:ext uri="{FF2B5EF4-FFF2-40B4-BE49-F238E27FC236}">
                <a16:creationId xmlns:a16="http://schemas.microsoft.com/office/drawing/2014/main" id="{E2FFC7F7-2FBE-F687-A67B-C009133D945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19800"/>
            <a:ext cx="4572000" cy="533400"/>
            <a:chOff x="288" y="3888"/>
            <a:chExt cx="2880" cy="336"/>
          </a:xfrm>
        </p:grpSpPr>
        <p:sp>
          <p:nvSpPr>
            <p:cNvPr id="33815" name="Rectangle 11">
              <a:extLst>
                <a:ext uri="{FF2B5EF4-FFF2-40B4-BE49-F238E27FC236}">
                  <a16:creationId xmlns:a16="http://schemas.microsoft.com/office/drawing/2014/main" id="{B63FEA2B-8E87-8C62-34E9-D89AC7BC5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888"/>
              <a:ext cx="288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Font typeface="Times" panose="02020603050405020304" pitchFamily="18" charset="0"/>
                <a:buChar char="•"/>
              </a:pPr>
              <a:r>
                <a:rPr lang="en-US" altLang="en-US" b="0">
                  <a:solidFill>
                    <a:schemeClr val="accent2"/>
                  </a:solidFill>
                </a:rPr>
                <a:t>Time-averaged</a:t>
              </a:r>
              <a:r>
                <a:rPr lang="en-US" altLang="en-US" b="0"/>
                <a:t> </a:t>
              </a:r>
              <a:r>
                <a:rPr lang="en-US" altLang="en-US" b="0" i="1"/>
                <a:t>L</a:t>
              </a:r>
              <a:r>
                <a:rPr lang="en-US" altLang="en-US" b="0"/>
                <a:t> is </a:t>
              </a:r>
              <a:r>
                <a:rPr lang="en-US" altLang="en-US" b="0">
                  <a:sym typeface="Symbol" panose="05050102010706020507" pitchFamily="18" charset="2"/>
                </a:rPr>
                <a:t></a:t>
              </a:r>
              <a:endParaRPr lang="en-US" altLang="en-US" b="0"/>
            </a:p>
          </p:txBody>
        </p:sp>
        <p:sp>
          <p:nvSpPr>
            <p:cNvPr id="33816" name="Line 10">
              <a:extLst>
                <a:ext uri="{FF2B5EF4-FFF2-40B4-BE49-F238E27FC236}">
                  <a16:creationId xmlns:a16="http://schemas.microsoft.com/office/drawing/2014/main" id="{7A5DD74C-53D8-BF24-6014-B22F5B5416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888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E6A06CC8-C63B-F293-9E61-71CDF2F8378E}"/>
              </a:ext>
            </a:extLst>
          </p:cNvPr>
          <p:cNvGrpSpPr>
            <a:grpSpLocks/>
          </p:cNvGrpSpPr>
          <p:nvPr/>
        </p:nvGrpSpPr>
        <p:grpSpPr bwMode="auto">
          <a:xfrm>
            <a:off x="3317875" y="2955925"/>
            <a:ext cx="2508250" cy="1911350"/>
            <a:chOff x="2090" y="1862"/>
            <a:chExt cx="1580" cy="1204"/>
          </a:xfrm>
        </p:grpSpPr>
        <p:grpSp>
          <p:nvGrpSpPr>
            <p:cNvPr id="33809" name="Group 33">
              <a:extLst>
                <a:ext uri="{FF2B5EF4-FFF2-40B4-BE49-F238E27FC236}">
                  <a16:creationId xmlns:a16="http://schemas.microsoft.com/office/drawing/2014/main" id="{84EA5BA3-00F2-1463-1601-63E31C1F94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862"/>
              <a:ext cx="454" cy="250"/>
              <a:chOff x="3216" y="1862"/>
              <a:chExt cx="454" cy="250"/>
            </a:xfrm>
          </p:grpSpPr>
          <p:sp>
            <p:nvSpPr>
              <p:cNvPr id="33813" name="AutoShape 22">
                <a:extLst>
                  <a:ext uri="{FF2B5EF4-FFF2-40B4-BE49-F238E27FC236}">
                    <a16:creationId xmlns:a16="http://schemas.microsoft.com/office/drawing/2014/main" id="{85282222-B3E9-9C59-F5C2-824CDE1DF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192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FF77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14" name="Text Box 23">
                <a:extLst>
                  <a:ext uri="{FF2B5EF4-FFF2-40B4-BE49-F238E27FC236}">
                    <a16:creationId xmlns:a16="http://schemas.microsoft.com/office/drawing/2014/main" id="{164E91D9-FEA4-B7C0-A7A7-D4FB1DCBCC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1862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 i="1">
                    <a:solidFill>
                      <a:srgbClr val="FF0000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810" name="Group 32">
              <a:extLst>
                <a:ext uri="{FF2B5EF4-FFF2-40B4-BE49-F238E27FC236}">
                  <a16:creationId xmlns:a16="http://schemas.microsoft.com/office/drawing/2014/main" id="{3DE6E2D0-10A0-CDAF-0EC1-253B815BA4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0" y="2816"/>
              <a:ext cx="454" cy="250"/>
              <a:chOff x="2090" y="2816"/>
              <a:chExt cx="454" cy="250"/>
            </a:xfrm>
          </p:grpSpPr>
          <p:sp>
            <p:nvSpPr>
              <p:cNvPr id="33811" name="AutoShape 24">
                <a:extLst>
                  <a:ext uri="{FF2B5EF4-FFF2-40B4-BE49-F238E27FC236}">
                    <a16:creationId xmlns:a16="http://schemas.microsoft.com/office/drawing/2014/main" id="{3D004C1A-0BE7-4FCA-BF89-2C4AE7033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304" y="2874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FF77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12" name="Text Box 25">
                <a:extLst>
                  <a:ext uri="{FF2B5EF4-FFF2-40B4-BE49-F238E27FC236}">
                    <a16:creationId xmlns:a16="http://schemas.microsoft.com/office/drawing/2014/main" id="{5B08D375-AA6A-9C38-B464-7CF33B62FA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90" y="2816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 i="1">
                    <a:solidFill>
                      <a:srgbClr val="FF0000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" name="Group 36">
            <a:extLst>
              <a:ext uri="{FF2B5EF4-FFF2-40B4-BE49-F238E27FC236}">
                <a16:creationId xmlns:a16="http://schemas.microsoft.com/office/drawing/2014/main" id="{9C29134C-78B0-FC93-5026-670DAB2A2C3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86400"/>
            <a:ext cx="4191000" cy="533400"/>
            <a:chOff x="288" y="3552"/>
            <a:chExt cx="2640" cy="336"/>
          </a:xfrm>
        </p:grpSpPr>
        <p:sp>
          <p:nvSpPr>
            <p:cNvPr id="33807" name="Line 14">
              <a:extLst>
                <a:ext uri="{FF2B5EF4-FFF2-40B4-BE49-F238E27FC236}">
                  <a16:creationId xmlns:a16="http://schemas.microsoft.com/office/drawing/2014/main" id="{ED8491FF-CB1A-42D6-3C43-D91274764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552"/>
              <a:ext cx="144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Rectangle 35">
              <a:extLst>
                <a:ext uri="{FF2B5EF4-FFF2-40B4-BE49-F238E27FC236}">
                  <a16:creationId xmlns:a16="http://schemas.microsoft.com/office/drawing/2014/main" id="{67A92A7D-50B9-5C1B-14FC-1D64DF10F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552"/>
              <a:ext cx="26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b="0" i="1"/>
                <a:t>L</a:t>
              </a:r>
              <a:r>
                <a:rPr lang="en-US" altLang="en-US" b="0"/>
                <a:t> constantly rotates</a:t>
              </a:r>
            </a:p>
          </p:txBody>
        </p:sp>
      </p:grpSp>
      <p:sp>
        <p:nvSpPr>
          <p:cNvPr id="33805" name="Arc 31">
            <a:extLst>
              <a:ext uri="{FF2B5EF4-FFF2-40B4-BE49-F238E27FC236}">
                <a16:creationId xmlns:a16="http://schemas.microsoft.com/office/drawing/2014/main" id="{51565BEB-D94B-7752-AB5A-953C371DF5B0}"/>
              </a:ext>
            </a:extLst>
          </p:cNvPr>
          <p:cNvSpPr>
            <a:spLocks/>
          </p:cNvSpPr>
          <p:nvPr/>
        </p:nvSpPr>
        <p:spPr bwMode="auto">
          <a:xfrm flipH="1">
            <a:off x="4151313" y="3071813"/>
            <a:ext cx="833437" cy="230187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1715" y="2514"/>
                </a:moveTo>
                <a:cubicBezTo>
                  <a:pt x="38781" y="6259"/>
                  <a:pt x="43200" y="13602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682" y="-1"/>
                  <a:pt x="23764" y="81"/>
                  <a:pt x="24835" y="243"/>
                </a:cubicBezTo>
              </a:path>
              <a:path w="43200" h="43200" stroke="0" extrusionOk="0">
                <a:moveTo>
                  <a:pt x="31715" y="2514"/>
                </a:moveTo>
                <a:cubicBezTo>
                  <a:pt x="38781" y="6259"/>
                  <a:pt x="43200" y="13602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682" y="-1"/>
                  <a:pt x="23764" y="81"/>
                  <a:pt x="24835" y="243"/>
                </a:cubicBezTo>
                <a:lnTo>
                  <a:pt x="21600" y="21600"/>
                </a:lnTo>
                <a:lnTo>
                  <a:pt x="31715" y="251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Arc 32">
            <a:extLst>
              <a:ext uri="{FF2B5EF4-FFF2-40B4-BE49-F238E27FC236}">
                <a16:creationId xmlns:a16="http://schemas.microsoft.com/office/drawing/2014/main" id="{D2C1E411-264F-B360-D058-C8D68669DFA3}"/>
              </a:ext>
            </a:extLst>
          </p:cNvPr>
          <p:cNvSpPr>
            <a:spLocks/>
          </p:cNvSpPr>
          <p:nvPr/>
        </p:nvSpPr>
        <p:spPr bwMode="auto">
          <a:xfrm flipV="1">
            <a:off x="4156075" y="4462463"/>
            <a:ext cx="835025" cy="230187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10084" y="39874"/>
                </a:moveTo>
                <a:cubicBezTo>
                  <a:pt x="3807" y="35919"/>
                  <a:pt x="0" y="2901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20040" y="43200"/>
                  <a:pt x="18486" y="43031"/>
                  <a:pt x="16963" y="42696"/>
                </a:cubicBezTo>
              </a:path>
              <a:path w="43200" h="43200" stroke="0" extrusionOk="0">
                <a:moveTo>
                  <a:pt x="10084" y="39874"/>
                </a:moveTo>
                <a:cubicBezTo>
                  <a:pt x="3807" y="35919"/>
                  <a:pt x="0" y="2901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20040" y="43200"/>
                  <a:pt x="18486" y="43031"/>
                  <a:pt x="16963" y="42696"/>
                </a:cubicBezTo>
                <a:lnTo>
                  <a:pt x="21600" y="21600"/>
                </a:lnTo>
                <a:lnTo>
                  <a:pt x="10084" y="3987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3" grpId="0" autoUpdateAnimBg="0"/>
      <p:bldP spid="435207" grpId="0" animBg="1" autoUpdateAnimBg="0"/>
      <p:bldP spid="4352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7E85FBB4-B18F-0141-6897-2A6EB279F9B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10200"/>
            <a:ext cx="7239000" cy="549275"/>
            <a:chOff x="288" y="3398"/>
            <a:chExt cx="4560" cy="346"/>
          </a:xfrm>
        </p:grpSpPr>
        <p:sp>
          <p:nvSpPr>
            <p:cNvPr id="35854" name="Rectangle 11">
              <a:extLst>
                <a:ext uri="{FF2B5EF4-FFF2-40B4-BE49-F238E27FC236}">
                  <a16:creationId xmlns:a16="http://schemas.microsoft.com/office/drawing/2014/main" id="{E5B8FF77-C087-2203-1097-7EC20FB2C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398"/>
              <a:ext cx="456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/>
                <a:t>That depends on the definition of </a:t>
              </a:r>
              <a:r>
                <a:rPr lang="en-US" altLang="en-US" b="0" i="1">
                  <a:latin typeface="Symbol" panose="05050102010706020507" pitchFamily="18" charset="2"/>
                </a:rPr>
                <a:t>w</a:t>
              </a:r>
              <a:r>
                <a:rPr lang="en-US" altLang="en-US" b="0"/>
                <a:t>. </a:t>
              </a:r>
            </a:p>
          </p:txBody>
        </p:sp>
        <p:sp>
          <p:nvSpPr>
            <p:cNvPr id="35855" name="Line 10">
              <a:extLst>
                <a:ext uri="{FF2B5EF4-FFF2-40B4-BE49-F238E27FC236}">
                  <a16:creationId xmlns:a16="http://schemas.microsoft.com/office/drawing/2014/main" id="{28857EB0-45E5-EA53-20D7-8E4E863528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4" y="34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56DAACB-BC4C-AC75-EE82-8156B893B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 on book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0B24900-479D-2339-E521-E00845511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Figure 10.27</a:t>
            </a:r>
            <a:r>
              <a:rPr lang="en-US" altLang="en-US"/>
              <a:t> caption:</a:t>
            </a:r>
          </a:p>
        </p:txBody>
      </p:sp>
      <p:pic>
        <p:nvPicPr>
          <p:cNvPr id="35845" name="Picture 6" descr="10_Figure27-I.jpg                                              001BE714&#10;Young_MM_1                     C2CD00E9:">
            <a:extLst>
              <a:ext uri="{FF2B5EF4-FFF2-40B4-BE49-F238E27FC236}">
                <a16:creationId xmlns:a16="http://schemas.microsoft.com/office/drawing/2014/main" id="{ABD16161-F0DC-109D-908E-5FBEE8EC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25" y="1371600"/>
            <a:ext cx="3597275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4">
            <a:extLst>
              <a:ext uri="{FF2B5EF4-FFF2-40B4-BE49-F238E27FC236}">
                <a16:creationId xmlns:a16="http://schemas.microsoft.com/office/drawing/2014/main" id="{FDEE3AE1-C1DC-5EA6-B5A6-29D0BD70A15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4572000" cy="533400"/>
            <a:chOff x="288" y="3024"/>
            <a:chExt cx="2880" cy="336"/>
          </a:xfrm>
        </p:grpSpPr>
        <p:sp>
          <p:nvSpPr>
            <p:cNvPr id="35852" name="Rectangle 4">
              <a:extLst>
                <a:ext uri="{FF2B5EF4-FFF2-40B4-BE49-F238E27FC236}">
                  <a16:creationId xmlns:a16="http://schemas.microsoft.com/office/drawing/2014/main" id="{EC93A904-0F39-9EBA-BE73-98A4B15B1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024"/>
              <a:ext cx="288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/>
                <a:t>States </a:t>
              </a:r>
              <a:r>
                <a:rPr lang="en-US" altLang="en-US" b="0" i="1">
                  <a:latin typeface="Symbol" panose="05050102010706020507" pitchFamily="18" charset="2"/>
                </a:rPr>
                <a:t>w</a:t>
              </a:r>
              <a:r>
                <a:rPr lang="en-US" altLang="en-US" b="0"/>
                <a:t> is constant.</a:t>
              </a:r>
            </a:p>
          </p:txBody>
        </p:sp>
        <p:sp>
          <p:nvSpPr>
            <p:cNvPr id="35853" name="Line 7">
              <a:extLst>
                <a:ext uri="{FF2B5EF4-FFF2-40B4-BE49-F238E27FC236}">
                  <a16:creationId xmlns:a16="http://schemas.microsoft.com/office/drawing/2014/main" id="{6BDFBABE-97F5-2703-69BF-FFF5737203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0" y="31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3181FCA3-DEEC-9538-F8A4-8F6086C44F6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943600"/>
            <a:ext cx="7467600" cy="549275"/>
            <a:chOff x="288" y="3772"/>
            <a:chExt cx="4704" cy="346"/>
          </a:xfrm>
        </p:grpSpPr>
        <p:sp>
          <p:nvSpPr>
            <p:cNvPr id="35848" name="Rectangle 12">
              <a:extLst>
                <a:ext uri="{FF2B5EF4-FFF2-40B4-BE49-F238E27FC236}">
                  <a16:creationId xmlns:a16="http://schemas.microsoft.com/office/drawing/2014/main" id="{4929B175-3BEA-1B24-7ECA-75FA9B1FE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772"/>
              <a:ext cx="4704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/>
                <a:t>For </a:t>
              </a:r>
              <a:r>
                <a:rPr lang="en-US" altLang="en-US" b="0" i="1"/>
                <a:t>L</a:t>
              </a:r>
              <a:r>
                <a:rPr lang="en-US" altLang="en-US" b="0"/>
                <a:t> = </a:t>
              </a:r>
              <a:r>
                <a:rPr lang="en-US" altLang="en-US" b="0" i="1">
                  <a:latin typeface="Verdana" panose="020B0604030504040204" pitchFamily="34" charset="0"/>
                </a:rPr>
                <a:t>I</a:t>
              </a:r>
              <a:r>
                <a:rPr lang="en-US" altLang="en-US" b="0" i="1">
                  <a:latin typeface="Symbol" panose="05050102010706020507" pitchFamily="18" charset="2"/>
                </a:rPr>
                <a:t>w</a:t>
              </a:r>
              <a:r>
                <a:rPr lang="en-US" altLang="en-US" b="0"/>
                <a:t>, the </a:t>
              </a:r>
              <a:r>
                <a:rPr lang="en-US" altLang="en-US" b="0">
                  <a:solidFill>
                    <a:schemeClr val="accent2"/>
                  </a:solidFill>
                </a:rPr>
                <a:t>direction</a:t>
              </a:r>
              <a:r>
                <a:rPr lang="en-US" altLang="en-US" b="0"/>
                <a:t> of </a:t>
              </a:r>
              <a:r>
                <a:rPr lang="en-US" altLang="en-US" b="0" i="1">
                  <a:latin typeface="Symbol" panose="05050102010706020507" pitchFamily="18" charset="2"/>
                </a:rPr>
                <a:t>w</a:t>
              </a:r>
              <a:r>
                <a:rPr lang="en-US" altLang="en-US" b="0"/>
                <a:t> rotates.</a:t>
              </a:r>
            </a:p>
          </p:txBody>
        </p:sp>
        <p:sp>
          <p:nvSpPr>
            <p:cNvPr id="35849" name="Line 13">
              <a:extLst>
                <a:ext uri="{FF2B5EF4-FFF2-40B4-BE49-F238E27FC236}">
                  <a16:creationId xmlns:a16="http://schemas.microsoft.com/office/drawing/2014/main" id="{356D8CC5-7006-D87D-0F23-35F7A7619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8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Line 8">
              <a:extLst>
                <a:ext uri="{FF2B5EF4-FFF2-40B4-BE49-F238E27FC236}">
                  <a16:creationId xmlns:a16="http://schemas.microsoft.com/office/drawing/2014/main" id="{AE3A6F4F-BF70-8D1E-78EC-DC14C4BF0E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387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Line 9">
              <a:extLst>
                <a:ext uri="{FF2B5EF4-FFF2-40B4-BE49-F238E27FC236}">
                  <a16:creationId xmlns:a16="http://schemas.microsoft.com/office/drawing/2014/main" id="{2AC34AA3-1043-51C6-CFEC-4F0926DC0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387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8FDBB51-64E1-A59E-5209-C27B98A53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Angular Momentum</a:t>
            </a:r>
          </a:p>
        </p:txBody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4EB464E9-DAC6-7C92-B09C-4E998D0A4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162800" cy="16764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altLang="en-US">
                <a:solidFill>
                  <a:schemeClr val="accent2"/>
                </a:solidFill>
              </a:rPr>
              <a:t>Torque</a:t>
            </a:r>
            <a:r>
              <a:rPr lang="en-US" altLang="en-US"/>
              <a:t> is rotational </a:t>
            </a:r>
            <a:r>
              <a:rPr lang="en-US" altLang="en-US">
                <a:solidFill>
                  <a:schemeClr val="accent2"/>
                </a:solidFill>
              </a:rPr>
              <a:t>force</a:t>
            </a:r>
            <a:endParaRPr lang="en-US" altLang="en-US"/>
          </a:p>
          <a:p>
            <a:pPr eaLnBrk="1" hangingPunct="1">
              <a:buClr>
                <a:schemeClr val="tx2"/>
              </a:buClr>
            </a:pPr>
            <a:r>
              <a:rPr lang="en-US" altLang="en-US">
                <a:solidFill>
                  <a:schemeClr val="accent2"/>
                </a:solidFill>
              </a:rPr>
              <a:t>Angular momentum</a:t>
            </a:r>
            <a:r>
              <a:rPr lang="en-US" altLang="en-US"/>
              <a:t> is rotational </a:t>
            </a:r>
            <a:r>
              <a:rPr lang="en-US" altLang="en-US">
                <a:solidFill>
                  <a:schemeClr val="accent2"/>
                </a:solidFill>
              </a:rPr>
              <a:t>momentum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CE3CB81-6D3B-92FC-740B-5FDF27146612}"/>
              </a:ext>
            </a:extLst>
          </p:cNvPr>
          <p:cNvGrpSpPr>
            <a:grpSpLocks/>
          </p:cNvGrpSpPr>
          <p:nvPr/>
        </p:nvGrpSpPr>
        <p:grpSpPr bwMode="auto">
          <a:xfrm>
            <a:off x="3630613" y="3494088"/>
            <a:ext cx="2057400" cy="696912"/>
            <a:chOff x="2287" y="2072"/>
            <a:chExt cx="1296" cy="439"/>
          </a:xfrm>
        </p:grpSpPr>
        <p:sp>
          <p:nvSpPr>
            <p:cNvPr id="6150" name="Line 5">
              <a:extLst>
                <a:ext uri="{FF2B5EF4-FFF2-40B4-BE49-F238E27FC236}">
                  <a16:creationId xmlns:a16="http://schemas.microsoft.com/office/drawing/2014/main" id="{B3B7AF66-5AF4-83AC-A3A2-91D7A34322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8" y="2072"/>
              <a:ext cx="9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Line 6">
              <a:extLst>
                <a:ext uri="{FF2B5EF4-FFF2-40B4-BE49-F238E27FC236}">
                  <a16:creationId xmlns:a16="http://schemas.microsoft.com/office/drawing/2014/main" id="{BF9D57A6-726E-B80A-B59C-CD270AF0DD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4" y="2136"/>
              <a:ext cx="9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7">
              <a:extLst>
                <a:ext uri="{FF2B5EF4-FFF2-40B4-BE49-F238E27FC236}">
                  <a16:creationId xmlns:a16="http://schemas.microsoft.com/office/drawing/2014/main" id="{C21F8436-6921-00AA-B3C7-19E400799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4" y="2132"/>
              <a:ext cx="11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Rectangle 8">
              <a:extLst>
                <a:ext uri="{FF2B5EF4-FFF2-40B4-BE49-F238E27FC236}">
                  <a16:creationId xmlns:a16="http://schemas.microsoft.com/office/drawing/2014/main" id="{8CA25EFC-5ED8-E2E3-89D5-3CA62020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079"/>
              <a:ext cx="129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chemeClr val="tx2"/>
                </a:buClr>
                <a:buFontTx/>
                <a:buNone/>
              </a:pPr>
              <a:r>
                <a:rPr lang="en-US" altLang="en-US" b="0" i="1">
                  <a:solidFill>
                    <a:srgbClr val="800000"/>
                  </a:solidFill>
                </a:rPr>
                <a:t>L</a:t>
              </a:r>
              <a:r>
                <a:rPr lang="en-US" altLang="en-US" b="0">
                  <a:solidFill>
                    <a:schemeClr val="tx1"/>
                  </a:solidFill>
                </a:rPr>
                <a:t> = </a:t>
              </a:r>
              <a:r>
                <a:rPr lang="en-US" altLang="en-US" b="0" i="1">
                  <a:solidFill>
                    <a:srgbClr val="800000"/>
                  </a:solidFill>
                </a:rPr>
                <a:t>r</a:t>
              </a:r>
              <a:r>
                <a:rPr lang="en-US" altLang="en-US" b="0">
                  <a:solidFill>
                    <a:schemeClr val="tx1"/>
                  </a:solidFill>
                </a:rPr>
                <a:t> </a:t>
              </a:r>
              <a:r>
                <a:rPr lang="en-US" altLang="en-US" b="0">
                  <a:solidFill>
                    <a:schemeClr val="tx1"/>
                  </a:solidFill>
                  <a:sym typeface="Symbol" panose="05050102010706020507" pitchFamily="18" charset="2"/>
                </a:rPr>
                <a:t> </a:t>
              </a:r>
              <a:r>
                <a:rPr lang="en-US" altLang="en-US" b="0" i="1">
                  <a:solidFill>
                    <a:srgbClr val="800000"/>
                  </a:solidFill>
                  <a:sym typeface="Symbol" panose="05050102010706020507" pitchFamily="18" charset="2"/>
                </a:rPr>
                <a:t>p</a:t>
              </a:r>
              <a:endParaRPr lang="en-US" altLang="en-US" b="0">
                <a:solidFill>
                  <a:schemeClr val="tx1"/>
                </a:solidFill>
              </a:endParaRPr>
            </a:p>
          </p:txBody>
        </p:sp>
      </p:grpSp>
      <p:sp>
        <p:nvSpPr>
          <p:cNvPr id="424969" name="Rectangle 9">
            <a:extLst>
              <a:ext uri="{FF2B5EF4-FFF2-40B4-BE49-F238E27FC236}">
                <a16:creationId xmlns:a16="http://schemas.microsoft.com/office/drawing/2014/main" id="{CD493A1D-4D47-7108-CBDC-D87394CF5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343400"/>
            <a:ext cx="7162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</a:pPr>
            <a:r>
              <a:rPr lang="en-US" altLang="en-US" b="0">
                <a:solidFill>
                  <a:schemeClr val="accent2"/>
                </a:solidFill>
              </a:rPr>
              <a:t>Angular momentum</a:t>
            </a:r>
            <a:r>
              <a:rPr lang="en-US" altLang="en-US" b="0"/>
              <a:t> is a </a:t>
            </a:r>
            <a:r>
              <a:rPr lang="en-US" altLang="en-US" b="0">
                <a:solidFill>
                  <a:schemeClr val="accent2"/>
                </a:solidFill>
              </a:rPr>
              <a:t>vector</a:t>
            </a:r>
            <a:endParaRPr lang="en-US" altLang="en-US" b="0"/>
          </a:p>
          <a:p>
            <a:pPr eaLnBrk="1" hangingPunct="1">
              <a:buClr>
                <a:schemeClr val="tx2"/>
              </a:buClr>
            </a:pPr>
            <a:r>
              <a:rPr lang="en-US" altLang="en-US" b="0">
                <a:solidFill>
                  <a:schemeClr val="accent2"/>
                </a:solidFill>
              </a:rPr>
              <a:t>Direction</a:t>
            </a:r>
            <a:r>
              <a:rPr lang="en-US" altLang="en-US" b="0"/>
              <a:t> by </a:t>
            </a:r>
            <a:r>
              <a:rPr lang="en-US" altLang="en-US" b="0">
                <a:solidFill>
                  <a:schemeClr val="accent2"/>
                </a:solidFill>
              </a:rPr>
              <a:t>right-hand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  <p:bldP spid="42496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9B65044-CD35-0398-DF40-56D3AB850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Linear-Angular Correspondence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E59BBD1-6C66-FDAF-E4D6-D6131A59A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28194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</a:rPr>
              <a:t> = </a:t>
            </a:r>
            <a:r>
              <a:rPr lang="en-US" altLang="en-US" i="1">
                <a:solidFill>
                  <a:schemeClr val="accent2"/>
                </a:solidFill>
                <a:latin typeface="Verdana" panose="020B0604030504040204" pitchFamily="34" charset="0"/>
              </a:rPr>
              <a:t>I</a:t>
            </a:r>
            <a:r>
              <a:rPr lang="en-US" altLang="en-US">
                <a:solidFill>
                  <a:schemeClr val="accent2"/>
                </a:solidFill>
                <a:latin typeface="Symbol" panose="05050102010706020507" pitchFamily="18" charset="2"/>
              </a:rPr>
              <a:t>a</a:t>
            </a:r>
            <a:endParaRPr lang="en-US" altLang="en-US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i="1">
                <a:solidFill>
                  <a:schemeClr val="accent2"/>
                </a:solidFill>
              </a:rPr>
              <a:t>L</a:t>
            </a:r>
            <a:r>
              <a:rPr lang="en-US" altLang="en-US">
                <a:solidFill>
                  <a:schemeClr val="accent2"/>
                </a:solidFill>
              </a:rPr>
              <a:t> = </a:t>
            </a:r>
            <a:r>
              <a:rPr lang="en-US" altLang="en-US" i="1">
                <a:solidFill>
                  <a:schemeClr val="accent2"/>
                </a:solidFill>
                <a:latin typeface="Verdana" panose="020B0604030504040204" pitchFamily="34" charset="0"/>
              </a:rPr>
              <a:t>I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5EB2047D-FD7D-FD48-B236-7898CAE65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327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 i="1">
                <a:solidFill>
                  <a:schemeClr val="accent2"/>
                </a:solidFill>
              </a:rPr>
              <a:t>F</a:t>
            </a:r>
            <a:r>
              <a:rPr lang="en-US" altLang="en-US" b="0">
                <a:solidFill>
                  <a:schemeClr val="accent2"/>
                </a:solidFill>
              </a:rPr>
              <a:t> = </a:t>
            </a:r>
            <a:r>
              <a:rPr lang="en-US" altLang="en-US" b="0" i="1">
                <a:solidFill>
                  <a:schemeClr val="accent2"/>
                </a:solidFill>
              </a:rPr>
              <a:t>ma</a:t>
            </a:r>
            <a:endParaRPr lang="en-US" altLang="en-US" b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0" i="1">
                <a:solidFill>
                  <a:schemeClr val="accent2"/>
                </a:solidFill>
              </a:rPr>
              <a:t>p</a:t>
            </a:r>
            <a:r>
              <a:rPr lang="en-US" altLang="en-US" b="0">
                <a:solidFill>
                  <a:schemeClr val="accent2"/>
                </a:solidFill>
              </a:rPr>
              <a:t> = </a:t>
            </a:r>
            <a:r>
              <a:rPr lang="en-US" altLang="en-US" b="0" i="1">
                <a:solidFill>
                  <a:schemeClr val="accent2"/>
                </a:solidFill>
              </a:rPr>
              <a:t>mv</a:t>
            </a:r>
            <a:endParaRPr lang="en-US" altLang="en-US" b="0">
              <a:solidFill>
                <a:schemeClr val="accent2"/>
              </a:solidFill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17A2DDF-65C5-1C82-EFCB-A61504570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29000"/>
            <a:ext cx="4038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0"/>
              <a:t>Angular quantities are defined with respect to a reference point</a:t>
            </a:r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CA2A88D5-CE91-99F5-8B87-E287F7E9E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1336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4E13F925-6D69-2994-86E1-2CDA39C8E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7432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E0CAED47-7641-EB6D-3DA8-74D68CDDCB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9763" y="2725738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77B02D16-0C83-5517-E7CA-9576A6692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1336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4D3E43B3-5D84-FB30-3CD6-24B165E10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6300" y="271145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47A5C45E-6D97-ACB9-F911-D33E99423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0574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9566AAF2-67C1-C596-BBF0-218DC77D6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6670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FC59683C-6D54-5CF0-9AE2-CC735B374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33600"/>
            <a:ext cx="228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DEEE0C-3988-BF2E-AE46-E1FC36E97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ECE6EC-F9DE-6B08-7DA4-9B89D5450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5029200" cy="2438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A particle at the rim of A.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A particle at the rim of B.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Both have the same centripetal acceleration.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Cannot be determined.</a:t>
            </a:r>
          </a:p>
        </p:txBody>
      </p:sp>
      <p:grpSp>
        <p:nvGrpSpPr>
          <p:cNvPr id="10244" name="Group 11">
            <a:extLst>
              <a:ext uri="{FF2B5EF4-FFF2-40B4-BE49-F238E27FC236}">
                <a16:creationId xmlns:a16="http://schemas.microsoft.com/office/drawing/2014/main" id="{C9930EB2-13E6-A8BF-FB15-50EAFFDD2A1E}"/>
              </a:ext>
            </a:extLst>
          </p:cNvPr>
          <p:cNvGrpSpPr>
            <a:grpSpLocks/>
          </p:cNvGrpSpPr>
          <p:nvPr/>
        </p:nvGrpSpPr>
        <p:grpSpPr bwMode="auto">
          <a:xfrm>
            <a:off x="5529263" y="4038600"/>
            <a:ext cx="2624137" cy="1874838"/>
            <a:chOff x="2287" y="979"/>
            <a:chExt cx="1653" cy="1181"/>
          </a:xfrm>
        </p:grpSpPr>
        <p:sp>
          <p:nvSpPr>
            <p:cNvPr id="10246" name="Oval 5">
              <a:extLst>
                <a:ext uri="{FF2B5EF4-FFF2-40B4-BE49-F238E27FC236}">
                  <a16:creationId xmlns:a16="http://schemas.microsoft.com/office/drawing/2014/main" id="{00F668F3-0033-7755-03B3-0FD0E9138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92"/>
              <a:ext cx="528" cy="528"/>
            </a:xfrm>
            <a:prstGeom prst="ellipse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247" name="Oval 6">
              <a:extLst>
                <a:ext uri="{FF2B5EF4-FFF2-40B4-BE49-F238E27FC236}">
                  <a16:creationId xmlns:a16="http://schemas.microsoft.com/office/drawing/2014/main" id="{9EC36D01-4F4D-CF80-47F2-3B05AF241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100"/>
              <a:ext cx="1060" cy="1060"/>
            </a:xfrm>
            <a:prstGeom prst="ellipse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248" name="Arc 7">
              <a:extLst>
                <a:ext uri="{FF2B5EF4-FFF2-40B4-BE49-F238E27FC236}">
                  <a16:creationId xmlns:a16="http://schemas.microsoft.com/office/drawing/2014/main" id="{5BCCD8F0-3B2C-1BD9-78E3-D45DC6AE0D0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897" y="979"/>
              <a:ext cx="713" cy="623"/>
            </a:xfrm>
            <a:custGeom>
              <a:avLst/>
              <a:gdLst>
                <a:gd name="T0" fmla="*/ 0 w 24684"/>
                <a:gd name="T1" fmla="*/ 0 h 21600"/>
                <a:gd name="T2" fmla="*/ 0 w 24684"/>
                <a:gd name="T3" fmla="*/ 0 h 21600"/>
                <a:gd name="T4" fmla="*/ 0 w 24684"/>
                <a:gd name="T5" fmla="*/ 0 h 21600"/>
                <a:gd name="T6" fmla="*/ 0 60000 65536"/>
                <a:gd name="T7" fmla="*/ 0 60000 65536"/>
                <a:gd name="T8" fmla="*/ 0 60000 65536"/>
                <a:gd name="T9" fmla="*/ 0 w 24684"/>
                <a:gd name="T10" fmla="*/ 0 h 21600"/>
                <a:gd name="T11" fmla="*/ 24684 w 246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84" h="21600" fill="none" extrusionOk="0">
                  <a:moveTo>
                    <a:pt x="24684" y="20577"/>
                  </a:moveTo>
                  <a:cubicBezTo>
                    <a:pt x="22560" y="21255"/>
                    <a:pt x="20345" y="21599"/>
                    <a:pt x="18117" y="21600"/>
                  </a:cubicBezTo>
                  <a:cubicBezTo>
                    <a:pt x="10801" y="21600"/>
                    <a:pt x="3982" y="17896"/>
                    <a:pt x="-1" y="11760"/>
                  </a:cubicBezTo>
                </a:path>
                <a:path w="24684" h="21600" stroke="0" extrusionOk="0">
                  <a:moveTo>
                    <a:pt x="24684" y="20577"/>
                  </a:moveTo>
                  <a:cubicBezTo>
                    <a:pt x="22560" y="21255"/>
                    <a:pt x="20345" y="21599"/>
                    <a:pt x="18117" y="21600"/>
                  </a:cubicBezTo>
                  <a:cubicBezTo>
                    <a:pt x="10801" y="21600"/>
                    <a:pt x="3982" y="17896"/>
                    <a:pt x="-1" y="11760"/>
                  </a:cubicBezTo>
                  <a:lnTo>
                    <a:pt x="18117" y="0"/>
                  </a:lnTo>
                  <a:lnTo>
                    <a:pt x="24684" y="20577"/>
                  </a:lnTo>
                  <a:close/>
                </a:path>
              </a:pathLst>
            </a:custGeom>
            <a:noFill/>
            <a:ln w="19050">
              <a:solidFill>
                <a:srgbClr val="B300A4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Arc 8">
              <a:extLst>
                <a:ext uri="{FF2B5EF4-FFF2-40B4-BE49-F238E27FC236}">
                  <a16:creationId xmlns:a16="http://schemas.microsoft.com/office/drawing/2014/main" id="{93201136-973E-9EE3-D55A-51F05A194526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287" y="1292"/>
              <a:ext cx="513" cy="321"/>
            </a:xfrm>
            <a:custGeom>
              <a:avLst/>
              <a:gdLst>
                <a:gd name="T0" fmla="*/ 0 w 35469"/>
                <a:gd name="T1" fmla="*/ 0 h 22221"/>
                <a:gd name="T2" fmla="*/ 0 w 35469"/>
                <a:gd name="T3" fmla="*/ 0 h 22221"/>
                <a:gd name="T4" fmla="*/ 0 w 35469"/>
                <a:gd name="T5" fmla="*/ 0 h 22221"/>
                <a:gd name="T6" fmla="*/ 0 60000 65536"/>
                <a:gd name="T7" fmla="*/ 0 60000 65536"/>
                <a:gd name="T8" fmla="*/ 0 60000 65536"/>
                <a:gd name="T9" fmla="*/ 0 w 35469"/>
                <a:gd name="T10" fmla="*/ 0 h 22221"/>
                <a:gd name="T11" fmla="*/ 35469 w 35469"/>
                <a:gd name="T12" fmla="*/ 22221 h 22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69" h="22221" fill="none" extrusionOk="0">
                  <a:moveTo>
                    <a:pt x="35460" y="-1"/>
                  </a:moveTo>
                  <a:cubicBezTo>
                    <a:pt x="35466" y="206"/>
                    <a:pt x="35469" y="413"/>
                    <a:pt x="35469" y="621"/>
                  </a:cubicBezTo>
                  <a:cubicBezTo>
                    <a:pt x="35469" y="12550"/>
                    <a:pt x="25798" y="22221"/>
                    <a:pt x="13869" y="22221"/>
                  </a:cubicBezTo>
                  <a:cubicBezTo>
                    <a:pt x="8797" y="22221"/>
                    <a:pt x="3887" y="20436"/>
                    <a:pt x="-1" y="17180"/>
                  </a:cubicBezTo>
                </a:path>
                <a:path w="35469" h="22221" stroke="0" extrusionOk="0">
                  <a:moveTo>
                    <a:pt x="35460" y="-1"/>
                  </a:moveTo>
                  <a:cubicBezTo>
                    <a:pt x="35466" y="206"/>
                    <a:pt x="35469" y="413"/>
                    <a:pt x="35469" y="621"/>
                  </a:cubicBezTo>
                  <a:cubicBezTo>
                    <a:pt x="35469" y="12550"/>
                    <a:pt x="25798" y="22221"/>
                    <a:pt x="13869" y="22221"/>
                  </a:cubicBezTo>
                  <a:cubicBezTo>
                    <a:pt x="8797" y="22221"/>
                    <a:pt x="3887" y="20436"/>
                    <a:pt x="-1" y="17180"/>
                  </a:cubicBezTo>
                  <a:lnTo>
                    <a:pt x="13869" y="621"/>
                  </a:lnTo>
                  <a:lnTo>
                    <a:pt x="35460" y="-1"/>
                  </a:lnTo>
                  <a:close/>
                </a:path>
              </a:pathLst>
            </a:custGeom>
            <a:noFill/>
            <a:ln w="19050">
              <a:solidFill>
                <a:srgbClr val="B300A4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9">
              <a:extLst>
                <a:ext uri="{FF2B5EF4-FFF2-40B4-BE49-F238E27FC236}">
                  <a16:creationId xmlns:a16="http://schemas.microsoft.com/office/drawing/2014/main" id="{C9A63D6E-6024-8C5E-D788-35209971B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488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008080"/>
                  </a:solidFill>
                </a:rPr>
                <a:t>A</a:t>
              </a:r>
            </a:p>
          </p:txBody>
        </p:sp>
        <p:sp>
          <p:nvSpPr>
            <p:cNvPr id="10251" name="Rectangle 10">
              <a:extLst>
                <a:ext uri="{FF2B5EF4-FFF2-40B4-BE49-F238E27FC236}">
                  <a16:creationId xmlns:a16="http://schemas.microsoft.com/office/drawing/2014/main" id="{D957D667-67FF-60AC-D9AE-8606D5B44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488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008080"/>
                  </a:solidFill>
                </a:rPr>
                <a:t>B</a:t>
              </a:r>
            </a:p>
          </p:txBody>
        </p:sp>
      </p:grpSp>
      <p:sp>
        <p:nvSpPr>
          <p:cNvPr id="10245" name="Rectangle 12">
            <a:extLst>
              <a:ext uri="{FF2B5EF4-FFF2-40B4-BE49-F238E27FC236}">
                <a16:creationId xmlns:a16="http://schemas.microsoft.com/office/drawing/2014/main" id="{0342377A-FE2A-B3A8-0E1E-FD7620857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800" b="0"/>
              <a:t>Two wheels in contact rotate with the same tangential speed at their rims.  Wheel </a:t>
            </a:r>
            <a:r>
              <a:rPr lang="en-US" altLang="en-US" sz="2800" b="0">
                <a:solidFill>
                  <a:srgbClr val="008080"/>
                </a:solidFill>
              </a:rPr>
              <a:t>A</a:t>
            </a:r>
            <a:r>
              <a:rPr lang="en-US" altLang="en-US" sz="2800" b="0"/>
              <a:t> has half the radius of the wheel </a:t>
            </a:r>
            <a:r>
              <a:rPr lang="en-US" altLang="en-US" sz="2800" b="0">
                <a:solidFill>
                  <a:srgbClr val="008080"/>
                </a:solidFill>
              </a:rPr>
              <a:t>B</a:t>
            </a:r>
            <a:r>
              <a:rPr lang="en-US" altLang="en-US" sz="2800" b="0"/>
              <a:t>. 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800" b="0"/>
              <a:t>Which has the greater </a:t>
            </a:r>
            <a:r>
              <a:rPr lang="en-US" altLang="en-US" sz="2800" b="0">
                <a:solidFill>
                  <a:schemeClr val="accent2"/>
                </a:solidFill>
              </a:rPr>
              <a:t>centripetal acceleration</a:t>
            </a:r>
            <a:r>
              <a:rPr lang="en-US" altLang="en-US" sz="2800" b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06E3144-EF18-2D1A-3705-510DA98D8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1A6DBD8-7FCD-0A14-D476-926582223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5029200" cy="2438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A particle at the rim of A.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A particle at the rim of B.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Both have the same angular momentum.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sz="2800"/>
              <a:t>Cannot be determined.</a:t>
            </a:r>
          </a:p>
        </p:txBody>
      </p:sp>
      <p:grpSp>
        <p:nvGrpSpPr>
          <p:cNvPr id="12292" name="Group 4">
            <a:extLst>
              <a:ext uri="{FF2B5EF4-FFF2-40B4-BE49-F238E27FC236}">
                <a16:creationId xmlns:a16="http://schemas.microsoft.com/office/drawing/2014/main" id="{C8B46CD4-FB46-72D5-147F-63D479B3756C}"/>
              </a:ext>
            </a:extLst>
          </p:cNvPr>
          <p:cNvGrpSpPr>
            <a:grpSpLocks/>
          </p:cNvGrpSpPr>
          <p:nvPr/>
        </p:nvGrpSpPr>
        <p:grpSpPr bwMode="auto">
          <a:xfrm>
            <a:off x="5529263" y="4038600"/>
            <a:ext cx="2624137" cy="1874838"/>
            <a:chOff x="2287" y="979"/>
            <a:chExt cx="1653" cy="1181"/>
          </a:xfrm>
        </p:grpSpPr>
        <p:sp>
          <p:nvSpPr>
            <p:cNvPr id="12294" name="Oval 5">
              <a:extLst>
                <a:ext uri="{FF2B5EF4-FFF2-40B4-BE49-F238E27FC236}">
                  <a16:creationId xmlns:a16="http://schemas.microsoft.com/office/drawing/2014/main" id="{02615331-E5A0-1D02-46B3-F18557910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92"/>
              <a:ext cx="528" cy="528"/>
            </a:xfrm>
            <a:prstGeom prst="ellipse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295" name="Oval 6">
              <a:extLst>
                <a:ext uri="{FF2B5EF4-FFF2-40B4-BE49-F238E27FC236}">
                  <a16:creationId xmlns:a16="http://schemas.microsoft.com/office/drawing/2014/main" id="{CE973EC0-B0C3-3CBA-7A60-A72C5B3D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100"/>
              <a:ext cx="1060" cy="1060"/>
            </a:xfrm>
            <a:prstGeom prst="ellipse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296" name="Arc 7">
              <a:extLst>
                <a:ext uri="{FF2B5EF4-FFF2-40B4-BE49-F238E27FC236}">
                  <a16:creationId xmlns:a16="http://schemas.microsoft.com/office/drawing/2014/main" id="{763A5771-C9AD-2165-20DB-9A71C7C60EE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897" y="979"/>
              <a:ext cx="713" cy="623"/>
            </a:xfrm>
            <a:custGeom>
              <a:avLst/>
              <a:gdLst>
                <a:gd name="T0" fmla="*/ 0 w 24684"/>
                <a:gd name="T1" fmla="*/ 0 h 21600"/>
                <a:gd name="T2" fmla="*/ 0 w 24684"/>
                <a:gd name="T3" fmla="*/ 0 h 21600"/>
                <a:gd name="T4" fmla="*/ 0 w 24684"/>
                <a:gd name="T5" fmla="*/ 0 h 21600"/>
                <a:gd name="T6" fmla="*/ 0 60000 65536"/>
                <a:gd name="T7" fmla="*/ 0 60000 65536"/>
                <a:gd name="T8" fmla="*/ 0 60000 65536"/>
                <a:gd name="T9" fmla="*/ 0 w 24684"/>
                <a:gd name="T10" fmla="*/ 0 h 21600"/>
                <a:gd name="T11" fmla="*/ 24684 w 246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84" h="21600" fill="none" extrusionOk="0">
                  <a:moveTo>
                    <a:pt x="24684" y="20577"/>
                  </a:moveTo>
                  <a:cubicBezTo>
                    <a:pt x="22560" y="21255"/>
                    <a:pt x="20345" y="21599"/>
                    <a:pt x="18117" y="21600"/>
                  </a:cubicBezTo>
                  <a:cubicBezTo>
                    <a:pt x="10801" y="21600"/>
                    <a:pt x="3982" y="17896"/>
                    <a:pt x="-1" y="11760"/>
                  </a:cubicBezTo>
                </a:path>
                <a:path w="24684" h="21600" stroke="0" extrusionOk="0">
                  <a:moveTo>
                    <a:pt x="24684" y="20577"/>
                  </a:moveTo>
                  <a:cubicBezTo>
                    <a:pt x="22560" y="21255"/>
                    <a:pt x="20345" y="21599"/>
                    <a:pt x="18117" y="21600"/>
                  </a:cubicBezTo>
                  <a:cubicBezTo>
                    <a:pt x="10801" y="21600"/>
                    <a:pt x="3982" y="17896"/>
                    <a:pt x="-1" y="11760"/>
                  </a:cubicBezTo>
                  <a:lnTo>
                    <a:pt x="18117" y="0"/>
                  </a:lnTo>
                  <a:lnTo>
                    <a:pt x="24684" y="20577"/>
                  </a:lnTo>
                  <a:close/>
                </a:path>
              </a:pathLst>
            </a:custGeom>
            <a:noFill/>
            <a:ln w="19050">
              <a:solidFill>
                <a:srgbClr val="B300A4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Arc 8">
              <a:extLst>
                <a:ext uri="{FF2B5EF4-FFF2-40B4-BE49-F238E27FC236}">
                  <a16:creationId xmlns:a16="http://schemas.microsoft.com/office/drawing/2014/main" id="{DC451B4A-AC19-8081-0B93-681F826E7B5B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287" y="1292"/>
              <a:ext cx="513" cy="321"/>
            </a:xfrm>
            <a:custGeom>
              <a:avLst/>
              <a:gdLst>
                <a:gd name="T0" fmla="*/ 0 w 35469"/>
                <a:gd name="T1" fmla="*/ 0 h 22221"/>
                <a:gd name="T2" fmla="*/ 0 w 35469"/>
                <a:gd name="T3" fmla="*/ 0 h 22221"/>
                <a:gd name="T4" fmla="*/ 0 w 35469"/>
                <a:gd name="T5" fmla="*/ 0 h 22221"/>
                <a:gd name="T6" fmla="*/ 0 60000 65536"/>
                <a:gd name="T7" fmla="*/ 0 60000 65536"/>
                <a:gd name="T8" fmla="*/ 0 60000 65536"/>
                <a:gd name="T9" fmla="*/ 0 w 35469"/>
                <a:gd name="T10" fmla="*/ 0 h 22221"/>
                <a:gd name="T11" fmla="*/ 35469 w 35469"/>
                <a:gd name="T12" fmla="*/ 22221 h 22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69" h="22221" fill="none" extrusionOk="0">
                  <a:moveTo>
                    <a:pt x="35460" y="-1"/>
                  </a:moveTo>
                  <a:cubicBezTo>
                    <a:pt x="35466" y="206"/>
                    <a:pt x="35469" y="413"/>
                    <a:pt x="35469" y="621"/>
                  </a:cubicBezTo>
                  <a:cubicBezTo>
                    <a:pt x="35469" y="12550"/>
                    <a:pt x="25798" y="22221"/>
                    <a:pt x="13869" y="22221"/>
                  </a:cubicBezTo>
                  <a:cubicBezTo>
                    <a:pt x="8797" y="22221"/>
                    <a:pt x="3887" y="20436"/>
                    <a:pt x="-1" y="17180"/>
                  </a:cubicBezTo>
                </a:path>
                <a:path w="35469" h="22221" stroke="0" extrusionOk="0">
                  <a:moveTo>
                    <a:pt x="35460" y="-1"/>
                  </a:moveTo>
                  <a:cubicBezTo>
                    <a:pt x="35466" y="206"/>
                    <a:pt x="35469" y="413"/>
                    <a:pt x="35469" y="621"/>
                  </a:cubicBezTo>
                  <a:cubicBezTo>
                    <a:pt x="35469" y="12550"/>
                    <a:pt x="25798" y="22221"/>
                    <a:pt x="13869" y="22221"/>
                  </a:cubicBezTo>
                  <a:cubicBezTo>
                    <a:pt x="8797" y="22221"/>
                    <a:pt x="3887" y="20436"/>
                    <a:pt x="-1" y="17180"/>
                  </a:cubicBezTo>
                  <a:lnTo>
                    <a:pt x="13869" y="621"/>
                  </a:lnTo>
                  <a:lnTo>
                    <a:pt x="35460" y="-1"/>
                  </a:lnTo>
                  <a:close/>
                </a:path>
              </a:pathLst>
            </a:custGeom>
            <a:noFill/>
            <a:ln w="19050">
              <a:solidFill>
                <a:srgbClr val="B300A4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Text Box 9">
              <a:extLst>
                <a:ext uri="{FF2B5EF4-FFF2-40B4-BE49-F238E27FC236}">
                  <a16:creationId xmlns:a16="http://schemas.microsoft.com/office/drawing/2014/main" id="{8BA26A6E-A296-D433-445C-79A592A44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488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008080"/>
                  </a:solidFill>
                </a:rPr>
                <a:t>A</a:t>
              </a:r>
            </a:p>
          </p:txBody>
        </p:sp>
        <p:sp>
          <p:nvSpPr>
            <p:cNvPr id="12299" name="Rectangle 10">
              <a:extLst>
                <a:ext uri="{FF2B5EF4-FFF2-40B4-BE49-F238E27FC236}">
                  <a16:creationId xmlns:a16="http://schemas.microsoft.com/office/drawing/2014/main" id="{953F61DF-9758-33DB-D082-022CE17F2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488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008080"/>
                  </a:solidFill>
                </a:rPr>
                <a:t>B</a:t>
              </a:r>
            </a:p>
          </p:txBody>
        </p:sp>
      </p:grpSp>
      <p:sp>
        <p:nvSpPr>
          <p:cNvPr id="12293" name="Rectangle 11">
            <a:extLst>
              <a:ext uri="{FF2B5EF4-FFF2-40B4-BE49-F238E27FC236}">
                <a16:creationId xmlns:a16="http://schemas.microsoft.com/office/drawing/2014/main" id="{4880EFE7-476F-AD2D-E687-0EFDEEA98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305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800" b="0"/>
              <a:t>Two wheels in contact rotate with the same tangential speed at their rims.  Wheel </a:t>
            </a:r>
            <a:r>
              <a:rPr lang="en-US" altLang="en-US" sz="2800" b="0">
                <a:solidFill>
                  <a:srgbClr val="008080"/>
                </a:solidFill>
              </a:rPr>
              <a:t>A</a:t>
            </a:r>
            <a:r>
              <a:rPr lang="en-US" altLang="en-US" sz="2800" b="0"/>
              <a:t> has half the radius of the wheel </a:t>
            </a:r>
            <a:r>
              <a:rPr lang="en-US" altLang="en-US" sz="2800" b="0">
                <a:solidFill>
                  <a:srgbClr val="008080"/>
                </a:solidFill>
              </a:rPr>
              <a:t>B</a:t>
            </a:r>
            <a:r>
              <a:rPr lang="en-US" altLang="en-US" sz="2800" b="0"/>
              <a:t>. 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800" b="0"/>
              <a:t>Which has the greater </a:t>
            </a:r>
            <a:r>
              <a:rPr lang="en-US" altLang="en-US" sz="2800" b="0">
                <a:solidFill>
                  <a:schemeClr val="accent2"/>
                </a:solidFill>
              </a:rPr>
              <a:t>angular momentum </a:t>
            </a:r>
            <a:r>
              <a:rPr lang="en-US" altLang="en-US" sz="2800" b="0">
                <a:solidFill>
                  <a:schemeClr val="tx1"/>
                </a:solidFill>
              </a:rPr>
              <a:t>about its axis of rotation</a:t>
            </a:r>
            <a:r>
              <a:rPr lang="en-US" altLang="en-US" sz="2800" b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F80C9D1-B01C-1445-B539-88A9F89B3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Conservation of Angular Momentum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17B31EC-A2EC-8E63-B842-7D4D6730C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9438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If no outside torque, </a:t>
            </a:r>
            <a:r>
              <a:rPr lang="en-US" altLang="en-US" i="1"/>
              <a:t>L</a:t>
            </a:r>
            <a:r>
              <a:rPr lang="en-US" altLang="en-US"/>
              <a:t> = </a:t>
            </a:r>
            <a:r>
              <a:rPr lang="en-US" altLang="en-US" i="1"/>
              <a:t>r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 </a:t>
            </a:r>
            <a:r>
              <a:rPr lang="en-US" altLang="en-US" i="1">
                <a:sym typeface="Symbol" panose="05050102010706020507" pitchFamily="18" charset="2"/>
              </a:rPr>
              <a:t>p</a:t>
            </a:r>
            <a:r>
              <a:rPr lang="en-US" altLang="en-US">
                <a:sym typeface="Symbol" panose="05050102010706020507" pitchFamily="18" charset="2"/>
              </a:rPr>
              <a:t> is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constant</a:t>
            </a:r>
            <a:r>
              <a:rPr lang="en-US" altLang="en-US">
                <a:sym typeface="Symbol" panose="05050102010706020507" pitchFamily="18" charset="2"/>
              </a:rPr>
              <a:t>.</a:t>
            </a:r>
          </a:p>
        </p:txBody>
      </p:sp>
      <p:pic>
        <p:nvPicPr>
          <p:cNvPr id="416772" name="Picture 4">
            <a:extLst>
              <a:ext uri="{FF2B5EF4-FFF2-40B4-BE49-F238E27FC236}">
                <a16:creationId xmlns:a16="http://schemas.microsoft.com/office/drawing/2014/main" id="{1A813BC7-F0D6-5EA0-288C-7ACEFDA7B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21038"/>
            <a:ext cx="4876800" cy="3103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Line 5">
            <a:extLst>
              <a:ext uri="{FF2B5EF4-FFF2-40B4-BE49-F238E27FC236}">
                <a16:creationId xmlns:a16="http://schemas.microsoft.com/office/drawing/2014/main" id="{2852E763-3E4C-09D8-BC66-A3C339CC1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6450" y="1900238"/>
            <a:ext cx="166688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2D41A08-9FB1-E58C-158E-E286FE3B7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0350" y="198278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EDECC78E-F42D-376E-29E6-CF66BACCB3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98278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F6E898BF-3432-2963-CF5F-27EEF072ED3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459038"/>
            <a:ext cx="8229600" cy="609600"/>
            <a:chOff x="288" y="1440"/>
            <a:chExt cx="5184" cy="384"/>
          </a:xfrm>
        </p:grpSpPr>
        <p:sp>
          <p:nvSpPr>
            <p:cNvPr id="14345" name="Rectangle 9">
              <a:extLst>
                <a:ext uri="{FF2B5EF4-FFF2-40B4-BE49-F238E27FC236}">
                  <a16:creationId xmlns:a16="http://schemas.microsoft.com/office/drawing/2014/main" id="{15EDBA76-17D1-477C-BE4A-6A9CC2BD4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440"/>
              <a:ext cx="51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>
                  <a:sym typeface="Symbol" panose="05050102010706020507" pitchFamily="18" charset="2"/>
                </a:rPr>
                <a:t>I</a:t>
              </a:r>
              <a:r>
                <a:rPr lang="en-US" altLang="en-US" b="0"/>
                <a:t>f </a:t>
              </a:r>
              <a:r>
                <a:rPr lang="en-US" altLang="en-US" b="0" i="1"/>
                <a:t>r</a:t>
              </a:r>
              <a:r>
                <a:rPr lang="en-US" altLang="en-US" b="0"/>
                <a:t> decreases, </a:t>
              </a:r>
              <a:r>
                <a:rPr lang="en-US" altLang="en-US" b="0" i="1"/>
                <a:t>p</a:t>
              </a:r>
              <a:r>
                <a:rPr lang="en-US" altLang="en-US" b="0"/>
                <a:t> increases!</a:t>
              </a:r>
            </a:p>
          </p:txBody>
        </p:sp>
        <p:sp>
          <p:nvSpPr>
            <p:cNvPr id="14346" name="Line 10">
              <a:extLst>
                <a:ext uri="{FF2B5EF4-FFF2-40B4-BE49-F238E27FC236}">
                  <a16:creationId xmlns:a16="http://schemas.microsoft.com/office/drawing/2014/main" id="{B2498720-7AAB-80BC-A979-4EC187356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8" y="153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Line 11">
              <a:extLst>
                <a:ext uri="{FF2B5EF4-FFF2-40B4-BE49-F238E27FC236}">
                  <a16:creationId xmlns:a16="http://schemas.microsoft.com/office/drawing/2014/main" id="{C2980412-2F1B-DDA5-9A3D-A829DADABE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" y="1548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E17ED2-0A5E-3AEE-2A10-43998D8EA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eaLnBrk="1" hangingPunct="1"/>
            <a:r>
              <a:rPr lang="en-US" altLang="en-US"/>
              <a:t>Conservation of Angular Momentum</a:t>
            </a:r>
          </a:p>
        </p:txBody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FB66B93F-06FE-B9AA-09FD-0FD567675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10000"/>
          </a:xfrm>
        </p:spPr>
        <p:txBody>
          <a:bodyPr/>
          <a:lstStyle/>
          <a:p>
            <a:pPr eaLnBrk="1" hangingPunct="1"/>
            <a:r>
              <a:rPr lang="en-US" altLang="en-US"/>
              <a:t>Nothing can apply a torque to itself.</a:t>
            </a:r>
          </a:p>
          <a:p>
            <a:pPr eaLnBrk="1" hangingPunct="1"/>
            <a:r>
              <a:rPr lang="en-US" altLang="en-US"/>
              <a:t>Any </a:t>
            </a:r>
            <a:r>
              <a:rPr lang="en-US" altLang="en-US">
                <a:solidFill>
                  <a:schemeClr val="accent2"/>
                </a:solidFill>
              </a:rPr>
              <a:t>change</a:t>
            </a:r>
            <a:r>
              <a:rPr lang="en-US" altLang="en-US"/>
              <a:t> in one object’s angular momentum is accompanied by an </a:t>
            </a:r>
            <a:r>
              <a:rPr lang="en-US" altLang="en-US">
                <a:solidFill>
                  <a:schemeClr val="accent2"/>
                </a:solidFill>
              </a:rPr>
              <a:t>opposite change</a:t>
            </a:r>
            <a:r>
              <a:rPr lang="en-US" altLang="en-US"/>
              <a:t> in another object. </a:t>
            </a:r>
            <a:r>
              <a:rPr lang="en-US" altLang="en-US" sz="2800">
                <a:solidFill>
                  <a:srgbClr val="006600"/>
                </a:solidFill>
              </a:rPr>
              <a:t>(About the same reference point.)</a:t>
            </a:r>
          </a:p>
          <a:p>
            <a:pPr eaLnBrk="1" hangingPunct="1"/>
            <a:r>
              <a:rPr lang="en-US" altLang="en-US"/>
              <a:t>The </a:t>
            </a:r>
            <a:r>
              <a:rPr lang="en-US" altLang="en-US">
                <a:solidFill>
                  <a:srgbClr val="9A3344"/>
                </a:solidFill>
              </a:rPr>
              <a:t>angular momentum of the universe never changes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244CA9A-5050-01AD-62FE-5B3C23844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Conservation of Momentum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34F44FE-2631-99E4-B1F0-7D405A76A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569913" indent="-569913"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Q</a:t>
            </a:r>
            <a:r>
              <a:rPr lang="en-US" altLang="en-US">
                <a:solidFill>
                  <a:schemeClr val="tx2"/>
                </a:solidFill>
              </a:rPr>
              <a:t>.	How can linear momentum be conserved if </a:t>
            </a:r>
            <a:r>
              <a:rPr lang="en-US" altLang="en-US" i="1">
                <a:solidFill>
                  <a:schemeClr val="tx2"/>
                </a:solidFill>
              </a:rPr>
              <a:t>p</a:t>
            </a:r>
            <a:r>
              <a:rPr lang="en-US" altLang="en-US">
                <a:solidFill>
                  <a:schemeClr val="tx2"/>
                </a:solidFill>
              </a:rPr>
              <a:t> increases?</a:t>
            </a:r>
          </a:p>
        </p:txBody>
      </p:sp>
      <p:sp>
        <p:nvSpPr>
          <p:cNvPr id="418820" name="Rectangle 4">
            <a:extLst>
              <a:ext uri="{FF2B5EF4-FFF2-40B4-BE49-F238E27FC236}">
                <a16:creationId xmlns:a16="http://schemas.microsoft.com/office/drawing/2014/main" id="{279A30E6-4EF5-DC1C-3B94-4DA74225B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69913" indent="-465138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A</a:t>
            </a:r>
            <a:r>
              <a:rPr lang="en-US" altLang="en-US" b="0">
                <a:solidFill>
                  <a:schemeClr val="tx2"/>
                </a:solidFill>
              </a:rPr>
              <a:t>.</a:t>
            </a:r>
            <a:r>
              <a:rPr lang="en-US" altLang="en-US" b="0"/>
              <a:t>	</a:t>
            </a:r>
            <a:r>
              <a:rPr lang="en-US" altLang="en-US" b="0">
                <a:solidFill>
                  <a:schemeClr val="accent2"/>
                </a:solidFill>
              </a:rPr>
              <a:t>Total</a:t>
            </a:r>
            <a:r>
              <a:rPr lang="en-US" altLang="en-US" b="0"/>
              <a:t> linear momentum is </a:t>
            </a:r>
            <a:r>
              <a:rPr lang="en-US" altLang="en-US" b="0">
                <a:solidFill>
                  <a:schemeClr val="accent2"/>
                </a:solidFill>
              </a:rPr>
              <a:t>zero</a:t>
            </a:r>
            <a:r>
              <a:rPr lang="en-US" altLang="en-US" b="0"/>
              <a:t> in a rotating system!</a:t>
            </a:r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64CF4659-0B8F-3EC9-D25A-52C31D7CC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9550" y="2228850"/>
            <a:ext cx="184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C310E87-64BF-4143-1597-0A38DC2A2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Conservation of Energy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A6CCC64-BA51-8B6B-DAEA-D3091EF8B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569913" indent="-569913"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Q</a:t>
            </a:r>
            <a:r>
              <a:rPr lang="en-US" altLang="en-US">
                <a:solidFill>
                  <a:schemeClr val="tx2"/>
                </a:solidFill>
              </a:rPr>
              <a:t>.	What happens to </a:t>
            </a:r>
            <a:r>
              <a:rPr lang="en-US" altLang="en-US">
                <a:solidFill>
                  <a:schemeClr val="accent2"/>
                </a:solidFill>
              </a:rPr>
              <a:t>kinetic energy</a:t>
            </a:r>
            <a:r>
              <a:rPr lang="en-US" altLang="en-US">
                <a:solidFill>
                  <a:schemeClr val="tx2"/>
                </a:solidFill>
              </a:rPr>
              <a:t> when </a:t>
            </a:r>
            <a:r>
              <a:rPr lang="en-US" altLang="en-US" i="1">
                <a:solidFill>
                  <a:schemeClr val="tx2"/>
                </a:solidFill>
              </a:rPr>
              <a:t>p</a:t>
            </a:r>
            <a:r>
              <a:rPr lang="en-US" altLang="en-US">
                <a:solidFill>
                  <a:schemeClr val="tx2"/>
                </a:solidFill>
              </a:rPr>
              <a:t> increases?</a:t>
            </a:r>
          </a:p>
        </p:txBody>
      </p:sp>
      <p:sp>
        <p:nvSpPr>
          <p:cNvPr id="419844" name="Rectangle 4">
            <a:extLst>
              <a:ext uri="{FF2B5EF4-FFF2-40B4-BE49-F238E27FC236}">
                <a16:creationId xmlns:a16="http://schemas.microsoft.com/office/drawing/2014/main" id="{CBB6BC49-DDAC-9528-0E26-7F761008B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A</a:t>
            </a:r>
            <a:r>
              <a:rPr lang="en-US" altLang="en-US" b="0">
                <a:solidFill>
                  <a:schemeClr val="tx2"/>
                </a:solidFill>
              </a:rPr>
              <a:t>.</a:t>
            </a:r>
            <a:r>
              <a:rPr lang="en-US" altLang="en-US" b="0"/>
              <a:t>	</a:t>
            </a:r>
            <a:r>
              <a:rPr lang="en-US" altLang="en-US" b="0">
                <a:solidFill>
                  <a:schemeClr val="tx1"/>
                </a:solidFill>
              </a:rPr>
              <a:t>Kinetic energy increases</a:t>
            </a:r>
            <a:r>
              <a:rPr lang="en-US" altLang="en-US" b="0"/>
              <a:t>! </a:t>
            </a:r>
            <a:r>
              <a:rPr lang="en-US" altLang="en-US" b="0">
                <a:solidFill>
                  <a:srgbClr val="80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b="0" i="1">
                <a:solidFill>
                  <a:srgbClr val="800000"/>
                </a:solidFill>
              </a:rPr>
              <a:t>E</a:t>
            </a:r>
            <a:r>
              <a:rPr lang="en-US" altLang="en-US" b="0">
                <a:solidFill>
                  <a:srgbClr val="800000"/>
                </a:solidFill>
              </a:rPr>
              <a:t> = </a:t>
            </a:r>
            <a:r>
              <a:rPr lang="en-US" altLang="en-US" b="0" i="1">
                <a:solidFill>
                  <a:srgbClr val="800000"/>
                </a:solidFill>
              </a:rPr>
              <a:t>W.</a:t>
            </a:r>
            <a:br>
              <a:rPr lang="en-US" altLang="en-US" b="0">
                <a:solidFill>
                  <a:srgbClr val="800000"/>
                </a:solidFill>
              </a:rPr>
            </a:br>
            <a:r>
              <a:rPr lang="en-US" altLang="en-US" b="0">
                <a:solidFill>
                  <a:schemeClr val="accent2"/>
                </a:solidFill>
              </a:rPr>
              <a:t>Work </a:t>
            </a:r>
            <a:r>
              <a:rPr lang="en-US" altLang="en-US" b="0">
                <a:solidFill>
                  <a:schemeClr val="tx1"/>
                </a:solidFill>
              </a:rPr>
              <a:t>is done to pull rotating parts inward.  </a:t>
            </a:r>
          </a:p>
        </p:txBody>
      </p:sp>
      <p:sp>
        <p:nvSpPr>
          <p:cNvPr id="20485" name="Line 5">
            <a:extLst>
              <a:ext uri="{FF2B5EF4-FFF2-40B4-BE49-F238E27FC236}">
                <a16:creationId xmlns:a16="http://schemas.microsoft.com/office/drawing/2014/main" id="{4C70FC8B-085E-3254-27C6-85B2E9CC8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752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</TotalTime>
  <Words>596</Words>
  <Application>Microsoft Office PowerPoint</Application>
  <PresentationFormat>On-screen Show (4:3)</PresentationFormat>
  <Paragraphs>122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Symbol</vt:lpstr>
      <vt:lpstr>Times</vt:lpstr>
      <vt:lpstr>Verdana</vt:lpstr>
      <vt:lpstr>Default Design</vt:lpstr>
      <vt:lpstr>Angular Momentum</vt:lpstr>
      <vt:lpstr>Angular Momentum</vt:lpstr>
      <vt:lpstr>Linear-Angular Correspondence</vt:lpstr>
      <vt:lpstr>Question</vt:lpstr>
      <vt:lpstr>Question</vt:lpstr>
      <vt:lpstr>Conservation of Angular Momentum</vt:lpstr>
      <vt:lpstr>Conservation of Angular Momentum</vt:lpstr>
      <vt:lpstr>Conservation of Momentum</vt:lpstr>
      <vt:lpstr>Conservation of Energy</vt:lpstr>
      <vt:lpstr>Discussion: Ballistic Pendulum</vt:lpstr>
      <vt:lpstr>Discussion: Ballistic Pendulum</vt:lpstr>
      <vt:lpstr>Balanced Rotation</vt:lpstr>
      <vt:lpstr>Balanced Rotation</vt:lpstr>
      <vt:lpstr>Balanced Rotation</vt:lpstr>
      <vt:lpstr>Angular Momentum Partition Theorem</vt:lpstr>
      <vt:lpstr>Unbalanced Rotation</vt:lpstr>
      <vt:lpstr>Note on book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 Momentum</dc:title>
  <dc:subject/>
  <dc:creator>Richard Barrans</dc:creator>
  <cp:keywords/>
  <dc:description/>
  <cp:lastModifiedBy>Richard Barrans</cp:lastModifiedBy>
  <cp:revision>292</cp:revision>
  <cp:lastPrinted>2025-03-26T16:17:49Z</cp:lastPrinted>
  <dcterms:created xsi:type="dcterms:W3CDTF">2003-08-04T19:23:16Z</dcterms:created>
  <dcterms:modified xsi:type="dcterms:W3CDTF">2025-03-26T16:17:52Z</dcterms:modified>
  <cp:category/>
</cp:coreProperties>
</file>