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05" r:id="rId2"/>
    <p:sldId id="605" r:id="rId3"/>
    <p:sldId id="604" r:id="rId4"/>
    <p:sldId id="606" r:id="rId5"/>
    <p:sldId id="614" r:id="rId6"/>
    <p:sldId id="601" r:id="rId7"/>
    <p:sldId id="607" r:id="rId8"/>
    <p:sldId id="608" r:id="rId9"/>
    <p:sldId id="609" r:id="rId10"/>
    <p:sldId id="615" r:id="rId11"/>
  </p:sldIdLst>
  <p:sldSz cx="9144000" cy="6858000" type="screen4x3"/>
  <p:notesSz cx="9236075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6600"/>
    <a:srgbClr val="3239F4"/>
    <a:srgbClr val="F4F4F4"/>
    <a:srgbClr val="E53C05"/>
    <a:srgbClr val="0105FF"/>
    <a:srgbClr val="000000"/>
    <a:srgbClr val="12C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54" d="100"/>
          <a:sy n="54" d="100"/>
        </p:scale>
        <p:origin x="15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398"/>
    </p:cViewPr>
  </p:sorterViewPr>
  <p:notesViewPr>
    <p:cSldViewPr>
      <p:cViewPr varScale="1">
        <p:scale>
          <a:sx n="59" d="100"/>
          <a:sy n="59" d="100"/>
        </p:scale>
        <p:origin x="89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71D6F43-7600-7DB5-30C3-F9FD60DD9F7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411163"/>
            <a:ext cx="4003675" cy="3508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P1210 L28 Wave derivations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AD2D83-71D5-46E6-7BE6-C6C14D78C4B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230813" y="0"/>
            <a:ext cx="40036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897B8A7-3699-48C4-BA95-1D7E0D39779B}" type="datetimeFigureOut">
              <a:rPr lang="en-US"/>
              <a:pPr>
                <a:defRPr/>
              </a:pPr>
              <a:t>3/30/2025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183FB3-9AE3-229E-FB7F-A7C48D03BE9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03675" cy="350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42DA57-9F0F-1DFD-0EDB-B7A3731CF3E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230813" y="6477000"/>
            <a:ext cx="4003675" cy="3508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54CB417-A67D-4AAC-8CA8-EE96E37C4A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B7F3EF7D-8364-D478-6F8A-384B22B18A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P1210 L35 Wave derivations</a:t>
            </a:r>
          </a:p>
        </p:txBody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9B81FD74-931F-5FD2-41E0-D32F28C8B6C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232400" y="0"/>
            <a:ext cx="40036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03AA9AA-0577-7133-B54C-22581387FC9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7025" y="525463"/>
            <a:ext cx="3503613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41" name="Rectangle 5">
            <a:extLst>
              <a:ext uri="{FF2B5EF4-FFF2-40B4-BE49-F238E27FC236}">
                <a16:creationId xmlns:a16="http://schemas.microsoft.com/office/drawing/2014/main" id="{24A2D815-5C23-27AE-FCF6-680518100F1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900" y="3328988"/>
            <a:ext cx="6772275" cy="315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6742" name="Rectangle 6">
            <a:extLst>
              <a:ext uri="{FF2B5EF4-FFF2-40B4-BE49-F238E27FC236}">
                <a16:creationId xmlns:a16="http://schemas.microsoft.com/office/drawing/2014/main" id="{C407654D-E525-0143-16EC-7722D010C4D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563"/>
            <a:ext cx="40036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6743" name="Rectangle 7">
            <a:extLst>
              <a:ext uri="{FF2B5EF4-FFF2-40B4-BE49-F238E27FC236}">
                <a16:creationId xmlns:a16="http://schemas.microsoft.com/office/drawing/2014/main" id="{45C8F8B7-7431-A9BE-6DD2-D72F6D2940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2400" y="6659563"/>
            <a:ext cx="4003675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5B76488C-28E6-4BAA-9313-A48C8AF3E2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FFC673E8-7B31-5E44-8DBC-0F7A8957DC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701934A5-E933-960B-249A-DEA6259E34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EA252B58-0B74-DD21-B059-CBA7C0D8E6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2C95246-ACE3-4BCD-BEAE-4396916FD23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5" name="Header Placeholder 1">
            <a:extLst>
              <a:ext uri="{FF2B5EF4-FFF2-40B4-BE49-F238E27FC236}">
                <a16:creationId xmlns:a16="http://schemas.microsoft.com/office/drawing/2014/main" id="{81BD9ED0-DF2D-71E2-744E-C9AD148A489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L35 Wave derivations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EB2B516C-8E2A-DAEE-1C7C-A67CEE1847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63325645-20E7-9104-5952-FE67EF42B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D405DAB9-2E28-A2C7-F65A-0259E0706B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36866B-B2D7-40B6-894E-BECA46BF44AF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3557" name="Header Placeholder 1">
            <a:extLst>
              <a:ext uri="{FF2B5EF4-FFF2-40B4-BE49-F238E27FC236}">
                <a16:creationId xmlns:a16="http://schemas.microsoft.com/office/drawing/2014/main" id="{41BC4524-6941-BC11-AC2E-8B3A92D562E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L35 Wave derivations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E612CEB8-A73E-1C08-706D-705AF3DFC0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9CA66BCE-8109-B3DB-85BC-A8E0FAB9A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34945174-FE14-6924-CC3F-AC309DA4509A}"/>
              </a:ext>
            </a:extLst>
          </p:cNvPr>
          <p:cNvSpPr txBox="1">
            <a:spLocks noGrp="1"/>
          </p:cNvSpPr>
          <p:nvPr/>
        </p:nvSpPr>
        <p:spPr bwMode="auto">
          <a:xfrm>
            <a:off x="5232400" y="6659563"/>
            <a:ext cx="400367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46" tIns="46223" rIns="92446" bIns="46223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518B67C-B70D-40EE-9191-7874FEA97A0A}" type="slidenum">
              <a:rPr lang="en-US" altLang="en-US" b="0"/>
              <a:pPr algn="r" eaLnBrk="1" hangingPunct="1">
                <a:spcBef>
                  <a:spcPct val="0"/>
                </a:spcBef>
              </a:pPr>
              <a:t>2</a:t>
            </a:fld>
            <a:endParaRPr lang="en-US" altLang="en-US" b="0"/>
          </a:p>
        </p:txBody>
      </p:sp>
      <p:sp>
        <p:nvSpPr>
          <p:cNvPr id="7173" name="Header Placeholder 1">
            <a:extLst>
              <a:ext uri="{FF2B5EF4-FFF2-40B4-BE49-F238E27FC236}">
                <a16:creationId xmlns:a16="http://schemas.microsoft.com/office/drawing/2014/main" id="{CEC1F439-53C5-AF6B-F4FC-9116B4CCA8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L35 Wave derivations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5D3BF4E6-2292-5CF1-4A51-C6115F2659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12EF6A05-A0DA-B933-F4F8-14E0F2D3D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C45D6436-10E1-763A-FF71-AE3A722A6B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4F4D7B7-5A85-40D5-80C1-B14834FBB2F6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9221" name="Header Placeholder 1">
            <a:extLst>
              <a:ext uri="{FF2B5EF4-FFF2-40B4-BE49-F238E27FC236}">
                <a16:creationId xmlns:a16="http://schemas.microsoft.com/office/drawing/2014/main" id="{1A20C2A2-E09F-D92F-99D2-2A18AA8F099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L35 Wave derivations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1E0B44EF-7B9C-4E9A-1043-6682FE17F1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BF8D6AF2-A45D-ECA4-750A-D3517B4FE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1A1C5AF7-0D1B-0773-BCFB-DC6344567DF8}"/>
              </a:ext>
            </a:extLst>
          </p:cNvPr>
          <p:cNvSpPr txBox="1">
            <a:spLocks noGrp="1"/>
          </p:cNvSpPr>
          <p:nvPr/>
        </p:nvSpPr>
        <p:spPr bwMode="auto">
          <a:xfrm>
            <a:off x="5232400" y="6659563"/>
            <a:ext cx="4003675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46" tIns="46223" rIns="92446" bIns="46223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18EA8CC-A3C0-4D38-A99E-3CF553EECD57}" type="slidenum">
              <a:rPr lang="en-US" altLang="en-US" b="0"/>
              <a:pPr algn="r" eaLnBrk="1" hangingPunct="1">
                <a:spcBef>
                  <a:spcPct val="0"/>
                </a:spcBef>
              </a:pPr>
              <a:t>4</a:t>
            </a:fld>
            <a:endParaRPr lang="en-US" altLang="en-US" b="0"/>
          </a:p>
        </p:txBody>
      </p:sp>
      <p:sp>
        <p:nvSpPr>
          <p:cNvPr id="11269" name="Header Placeholder 1">
            <a:extLst>
              <a:ext uri="{FF2B5EF4-FFF2-40B4-BE49-F238E27FC236}">
                <a16:creationId xmlns:a16="http://schemas.microsoft.com/office/drawing/2014/main" id="{4D1F3919-AB81-4A75-6B5F-917AF1B9DEF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L35 Wave derivations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4F84E98C-E389-534E-2DD7-D847EEFD03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E6D171EF-D444-D4CD-E4F7-1D84EF5E2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B787E606-6DCE-312E-6F32-4931BF0D42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0B0D383-B602-4E56-AAA4-C2910C74EBF5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3317" name="Header Placeholder 1">
            <a:extLst>
              <a:ext uri="{FF2B5EF4-FFF2-40B4-BE49-F238E27FC236}">
                <a16:creationId xmlns:a16="http://schemas.microsoft.com/office/drawing/2014/main" id="{1CE41D51-5369-9CCE-2B70-91E6A4E06F0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L35 Wave derivations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241A7D32-B7D8-291F-3903-18A71596E0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61FA8702-E8B0-005F-C0D3-2018AAA96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067EDBB3-A36E-3640-0D6B-78AA94971C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6F2793-C53B-4EAD-814D-BF2FBE6BA5F2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5365" name="Header Placeholder 1">
            <a:extLst>
              <a:ext uri="{FF2B5EF4-FFF2-40B4-BE49-F238E27FC236}">
                <a16:creationId xmlns:a16="http://schemas.microsoft.com/office/drawing/2014/main" id="{3DD2BB5F-5B5B-A9C4-2B24-2273863E00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L35 Wave derivations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5BF6D585-1BA3-10E2-D9A1-0512D185F7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3AACA0CD-95E4-AED0-BB2F-94A5C1C76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46FA9C56-19ED-D0A8-51C6-5DCE6BD5BA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0FAE04-CE10-4502-B72F-98939375A438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7413" name="Header Placeholder 1">
            <a:extLst>
              <a:ext uri="{FF2B5EF4-FFF2-40B4-BE49-F238E27FC236}">
                <a16:creationId xmlns:a16="http://schemas.microsoft.com/office/drawing/2014/main" id="{C68E11C3-C630-D9F1-D1EB-0E5E0204488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L35 Wave derivations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FF0CF4A9-9ECC-3624-B6AB-03AE98D0A1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E8966A9D-C2D6-171F-2952-A7323A0878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0BE0E32F-CC21-A8BC-02A0-19BF060758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0F18B4-D8B5-4021-894F-B14273B18319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9461" name="Header Placeholder 1">
            <a:extLst>
              <a:ext uri="{FF2B5EF4-FFF2-40B4-BE49-F238E27FC236}">
                <a16:creationId xmlns:a16="http://schemas.microsoft.com/office/drawing/2014/main" id="{5A287143-0A2E-B1AB-0F49-E37BA462C7F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L35 Wave derivations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E4562B2D-63DE-921A-44A3-4ED4CE289C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8CCC778C-FF68-33E7-BC91-23ABCC3232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EDD15882-FAB4-97E0-CC5B-DDF0E7BF5D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D8A190-1EDF-4E55-9E33-F4CBDC53FA7E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1509" name="Header Placeholder 1">
            <a:extLst>
              <a:ext uri="{FF2B5EF4-FFF2-40B4-BE49-F238E27FC236}">
                <a16:creationId xmlns:a16="http://schemas.microsoft.com/office/drawing/2014/main" id="{1FEE9FD4-7B77-80FF-A6BB-88D93D5869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0"/>
              <a:t>P1210 L35 Wave derivations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CF255B-65B3-66A9-70C8-D33FFE250C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DC77DA8-22CF-EF35-75AD-66616C7F30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76F8C4E-6DE3-F0E6-310C-33B58C3BF5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F429B-B984-4870-A46D-E04A97AFFA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8953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6E6BB4-731E-1B20-6A52-4368F24ACD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7D87FA-F857-BD82-8803-7CFC2DB3C6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D87D83-0B4C-868B-E5C5-32ACBEF75B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40115-A1BE-4146-B1E3-A8F4BD1752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3297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48E4AC-948F-4A07-5BC3-5ABC72404B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5C8FABA-A1DE-9ADC-AE1E-E33E8826AD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51E752-479E-8B9A-88BF-8669187F14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EE9117-1B1B-44A7-B0CD-EF2C04A50E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6154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4BD0AAE-C854-921E-E71F-ECEED91950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A694AE-E942-4D98-16AB-9C60AE612E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3FA915-70EE-C2A3-FBA6-40716698ED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851AA-891A-4E03-8F22-1D3F2AEEB7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7492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32B725-BBBA-A0C9-3DC6-79F3E7AD9C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2032FA-5CE5-8A8D-BA3A-948B2E38D8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AF6EE4-A04E-8DA1-4999-70A289BE34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58E20-AE86-4B82-949E-0D2A502BA2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798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328669-CFF3-63A3-D3F4-2C3556FC83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F78985-38C0-860A-3CC9-595B55A6C3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68FD6C-063F-FF33-9357-3DA7BBB672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E779E-98FC-4613-83F2-1FF292D81E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2263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5CD7827-5E84-1091-17E3-07B27FD266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0B91371-D4D6-0B50-8BE7-73ED774127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0EE9A71-2000-F418-5A04-A713381192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EE760-7CE0-4E11-86FB-B4B64397A1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3688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8BD71F4-DB61-D08F-518A-6C40DB096D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5E87A12-7B1F-00F4-6F91-4F6022E3F2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B69A705-8711-88D5-E5E4-5A80F5F783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DAADE-0F4C-46A4-8964-9774E50ED5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18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D874B16-8DD8-8A7A-A50D-C2115A22A8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8FF5227-9DAC-9B46-5F7A-4AB79DC479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832E2E0-A272-E91B-05BA-30DF5BE9F6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55338-8027-46A0-8350-1A92DE30B6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2451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B8C251-95E8-9B11-AA66-5D235A98A0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95DAF0-CF4C-471F-EBC6-EEA75B23AD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5BD3F2-3E20-67D8-09E8-D73F76E4DA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86D4C-A451-47A8-9E3E-EB90709F37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1827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DC386D-EFAD-33E3-C35F-540008E1C2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F8F9BC-6937-75B7-E8BD-44A61434B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782CF7-AD22-5515-8E41-93BBE04788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E429B-B1C0-4A33-9A1D-5978166619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9917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CE3D"/>
            </a:gs>
            <a:gs pos="100000">
              <a:srgbClr val="E88018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67B0C20-0C1D-C4DC-F665-EB7A6B33D2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1CD8982-000A-A2FB-18B5-9ABD20CEFC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4395DD4-775E-8DA9-2EAE-78C83B744A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8C8951E-4928-BF77-9E49-AEDF6FE6989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A01EC8A-FD5B-FAE6-5B83-795F99B6132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>
              <a:defRPr/>
            </a:pPr>
            <a:fld id="{8F3E36DB-5295-411E-B971-66DA742761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3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3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33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D2DC651-5EC8-23E0-2107-ECB02895CB7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295400"/>
          </a:xfrm>
        </p:spPr>
        <p:txBody>
          <a:bodyPr/>
          <a:lstStyle/>
          <a:p>
            <a:pPr eaLnBrk="1" hangingPunct="1"/>
            <a:r>
              <a:rPr lang="en-US" altLang="en-US"/>
              <a:t>Wave Mechanics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E33D9AF-7219-CD69-2F2D-01B99404005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371600"/>
          </a:xfrm>
        </p:spPr>
        <p:txBody>
          <a:bodyPr/>
          <a:lstStyle/>
          <a:p>
            <a:pPr eaLnBrk="1" hangingPunct="1"/>
            <a:r>
              <a:rPr lang="en-US" altLang="en-US"/>
              <a:t>speed, work, energy, etc.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8519F8DC-F748-931D-1C81-0318893DE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334000"/>
            <a:ext cx="2362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0"/>
              <a:t>§ 15.4–15.5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>
            <a:extLst>
              <a:ext uri="{FF2B5EF4-FFF2-40B4-BE49-F238E27FC236}">
                <a16:creationId xmlns:a16="http://schemas.microsoft.com/office/drawing/2014/main" id="{020FE190-1C44-FC07-012A-69B4EE9F4C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Wave Intensity</a:t>
            </a:r>
          </a:p>
        </p:txBody>
      </p:sp>
      <p:sp>
        <p:nvSpPr>
          <p:cNvPr id="27651" name="Rectangle 1027">
            <a:extLst>
              <a:ext uri="{FF2B5EF4-FFF2-40B4-BE49-F238E27FC236}">
                <a16:creationId xmlns:a16="http://schemas.microsoft.com/office/drawing/2014/main" id="{394DCB65-DFF9-F5AC-D0E3-0ACF864819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438400"/>
          </a:xfrm>
        </p:spPr>
        <p:txBody>
          <a:bodyPr/>
          <a:lstStyle/>
          <a:p>
            <a:r>
              <a:rPr lang="en-US" altLang="en-US"/>
              <a:t>Energy transfer per time per area</a:t>
            </a:r>
          </a:p>
          <a:p>
            <a:r>
              <a:rPr lang="en-US" altLang="en-US"/>
              <a:t>Units: W/m</a:t>
            </a:r>
            <a:r>
              <a:rPr lang="en-US" altLang="en-US" baseline="30000"/>
              <a:t>2</a:t>
            </a:r>
            <a:endParaRPr lang="en-US" altLang="en-US"/>
          </a:p>
          <a:p>
            <a:r>
              <a:rPr lang="en-US" altLang="en-US"/>
              <a:t>Decreases with distance</a:t>
            </a:r>
          </a:p>
          <a:p>
            <a:pPr lvl="1">
              <a:buClr>
                <a:schemeClr val="tx1"/>
              </a:buClr>
            </a:pPr>
            <a:r>
              <a:rPr lang="en-US" altLang="en-US">
                <a:solidFill>
                  <a:schemeClr val="accent2"/>
                </a:solidFill>
              </a:rPr>
              <a:t>inverse square</a:t>
            </a:r>
            <a:r>
              <a:rPr lang="en-US" altLang="en-US"/>
              <a:t> in 3-D</a:t>
            </a:r>
          </a:p>
        </p:txBody>
      </p:sp>
      <p:pic>
        <p:nvPicPr>
          <p:cNvPr id="27652" name="Picture 1028">
            <a:extLst>
              <a:ext uri="{FF2B5EF4-FFF2-40B4-BE49-F238E27FC236}">
                <a16:creationId xmlns:a16="http://schemas.microsoft.com/office/drawing/2014/main" id="{1E1A4AEE-784E-610F-6D35-C80EB939A2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590800"/>
            <a:ext cx="3306763" cy="3746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036">
            <a:extLst>
              <a:ext uri="{FF2B5EF4-FFF2-40B4-BE49-F238E27FC236}">
                <a16:creationId xmlns:a16="http://schemas.microsoft.com/office/drawing/2014/main" id="{5EDDACC9-FC55-6425-CC06-6158051B2DBE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3886200"/>
            <a:ext cx="1520825" cy="987425"/>
            <a:chOff x="1056" y="2544"/>
            <a:chExt cx="958" cy="622"/>
          </a:xfrm>
        </p:grpSpPr>
        <p:sp>
          <p:nvSpPr>
            <p:cNvPr id="22535" name="Text Box 1029">
              <a:extLst>
                <a:ext uri="{FF2B5EF4-FFF2-40B4-BE49-F238E27FC236}">
                  <a16:creationId xmlns:a16="http://schemas.microsoft.com/office/drawing/2014/main" id="{524041B0-EE50-6B4C-F74C-BBF5B0AC41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688"/>
              <a:ext cx="40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0" i="1">
                  <a:solidFill>
                    <a:schemeClr val="accent2"/>
                  </a:solidFill>
                  <a:latin typeface="Verdana" panose="020B0604030504040204" pitchFamily="34" charset="0"/>
                </a:rPr>
                <a:t>I</a:t>
              </a:r>
              <a:r>
                <a:rPr lang="en-US" altLang="en-US" sz="2800" b="0">
                  <a:solidFill>
                    <a:schemeClr val="accent2"/>
                  </a:solidFill>
                </a:rPr>
                <a:t> </a:t>
              </a:r>
              <a:r>
                <a:rPr lang="en-US" altLang="en-US" sz="2800" b="0">
                  <a:solidFill>
                    <a:schemeClr val="tx1"/>
                  </a:solidFill>
                </a:rPr>
                <a:t>=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2536" name="Text Box 1030">
              <a:extLst>
                <a:ext uri="{FF2B5EF4-FFF2-40B4-BE49-F238E27FC236}">
                  <a16:creationId xmlns:a16="http://schemas.microsoft.com/office/drawing/2014/main" id="{29EAF579-E228-D4D3-EAE2-053D2980CB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9" y="2544"/>
              <a:ext cx="26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0" i="1">
                  <a:solidFill>
                    <a:schemeClr val="accent2"/>
                  </a:solidFill>
                </a:rPr>
                <a:t>P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22537" name="Text Box 1031">
              <a:extLst>
                <a:ext uri="{FF2B5EF4-FFF2-40B4-BE49-F238E27FC236}">
                  <a16:creationId xmlns:a16="http://schemas.microsoft.com/office/drawing/2014/main" id="{C5A9BE7B-7D72-04F6-A510-BC6FC468A2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90" y="2839"/>
              <a:ext cx="52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0">
                  <a:solidFill>
                    <a:schemeClr val="accent2"/>
                  </a:solidFill>
                </a:rPr>
                <a:t>4</a:t>
              </a:r>
              <a:r>
                <a:rPr lang="en-US" altLang="en-US" sz="2800" b="0" i="1">
                  <a:solidFill>
                    <a:schemeClr val="accent2"/>
                  </a:solidFill>
                  <a:latin typeface="Symbol" panose="05050102010706020507" pitchFamily="18" charset="2"/>
                </a:rPr>
                <a:t>p</a:t>
              </a:r>
              <a:r>
                <a:rPr lang="en-US" altLang="en-US" sz="2800" b="0" i="1">
                  <a:solidFill>
                    <a:schemeClr val="accent2"/>
                  </a:solidFill>
                </a:rPr>
                <a:t>r</a:t>
              </a:r>
              <a:r>
                <a:rPr lang="en-US" altLang="en-US" sz="2800" b="0" baseline="30000">
                  <a:solidFill>
                    <a:schemeClr val="accent2"/>
                  </a:solidFill>
                </a:rPr>
                <a:t>2</a:t>
              </a:r>
              <a:endParaRPr lang="en-US" altLang="en-US" sz="1800">
                <a:solidFill>
                  <a:schemeClr val="accent2"/>
                </a:solidFill>
              </a:endParaRPr>
            </a:p>
          </p:txBody>
        </p:sp>
        <p:sp>
          <p:nvSpPr>
            <p:cNvPr id="22538" name="Line 1032">
              <a:extLst>
                <a:ext uri="{FF2B5EF4-FFF2-40B4-BE49-F238E27FC236}">
                  <a16:creationId xmlns:a16="http://schemas.microsoft.com/office/drawing/2014/main" id="{2C8E67BB-2970-CA48-E596-E529B0BFA4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79" y="2849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59" name="Rectangle 1035">
            <a:extLst>
              <a:ext uri="{FF2B5EF4-FFF2-40B4-BE49-F238E27FC236}">
                <a16:creationId xmlns:a16="http://schemas.microsoft.com/office/drawing/2014/main" id="{10A45B19-18DE-2BC7-9203-B9ABEA9C5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029200"/>
            <a:ext cx="4724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lvl="1"/>
            <a:r>
              <a:rPr lang="en-US" altLang="en-US" b="0"/>
              <a:t>different in 1 and 2 dimensions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  <p:bldP spid="2765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B065B4C-E31E-86A8-1D4D-E69C82117E09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3600"/>
            <a:ext cx="7772400" cy="1295400"/>
          </a:xfrm>
        </p:spPr>
        <p:txBody>
          <a:bodyPr/>
          <a:lstStyle/>
          <a:p>
            <a:pPr eaLnBrk="1" hangingPunct="1"/>
            <a:r>
              <a:rPr lang="en-US" altLang="en-US"/>
              <a:t>Wave Speed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48FA969-8A11-AF2A-B0E2-283B17673452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2192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/>
              <a:t>textbook’s second derivation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CDE7769D-E447-74B9-BA47-4BF8518B0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334000"/>
            <a:ext cx="2362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0"/>
              <a:t>§ 15.4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5FAE21E-CA6E-FB50-37C0-2C24F89CE4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Transverse String Wave Speed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6E43BF54-0E1A-B9F1-D042-263D19BF72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743200"/>
          </a:xfrm>
        </p:spPr>
        <p:txBody>
          <a:bodyPr/>
          <a:lstStyle/>
          <a:p>
            <a:r>
              <a:rPr lang="en-US" altLang="en-US"/>
              <a:t>Tension </a:t>
            </a:r>
            <a:r>
              <a:rPr lang="en-US" altLang="en-US" i="1"/>
              <a:t>F</a:t>
            </a:r>
            <a:r>
              <a:rPr lang="en-US" altLang="en-US" i="1" baseline="-25000"/>
              <a:t>x</a:t>
            </a:r>
            <a:endParaRPr lang="en-US" altLang="en-US"/>
          </a:p>
          <a:p>
            <a:r>
              <a:rPr lang="en-US" altLang="en-US"/>
              <a:t>Length density </a:t>
            </a:r>
            <a:r>
              <a:rPr lang="en-US" altLang="en-US" i="1">
                <a:latin typeface="Symbol" panose="05050102010706020507" pitchFamily="18" charset="2"/>
              </a:rPr>
              <a:t>m</a:t>
            </a:r>
            <a:r>
              <a:rPr lang="en-US" altLang="en-US"/>
              <a:t> = </a:t>
            </a:r>
            <a:r>
              <a:rPr lang="en-US" altLang="en-US" i="1"/>
              <a:t>m</a:t>
            </a:r>
            <a:r>
              <a:rPr lang="en-US" altLang="en-US"/>
              <a:t>/</a:t>
            </a:r>
            <a:r>
              <a:rPr lang="en-US" altLang="en-US" i="1"/>
              <a:t>L</a:t>
            </a:r>
            <a:endParaRPr lang="en-US" altLang="en-US"/>
          </a:p>
          <a:p>
            <a:r>
              <a:rPr lang="en-US" altLang="en-US"/>
              <a:t>Mass of differential element = </a:t>
            </a:r>
            <a:r>
              <a:rPr lang="en-US" altLang="en-US">
                <a:sym typeface="Symbol" panose="05050102010706020507" pitchFamily="18" charset="2"/>
              </a:rPr>
              <a:t></a:t>
            </a:r>
            <a:r>
              <a:rPr lang="en-US" altLang="en-US" i="1"/>
              <a:t>m</a:t>
            </a:r>
            <a:r>
              <a:rPr lang="en-US" altLang="en-US"/>
              <a:t> = </a:t>
            </a:r>
            <a:r>
              <a:rPr lang="en-US" altLang="en-US" i="1">
                <a:latin typeface="Symbol" panose="05050102010706020507" pitchFamily="18" charset="2"/>
              </a:rPr>
              <a:t>m</a:t>
            </a:r>
            <a:r>
              <a:rPr lang="en-US" altLang="en-US">
                <a:sym typeface="Symbol" panose="05050102010706020507" pitchFamily="18" charset="2"/>
              </a:rPr>
              <a:t></a:t>
            </a:r>
            <a:r>
              <a:rPr lang="en-US" altLang="en-US" i="1"/>
              <a:t>x</a:t>
            </a:r>
          </a:p>
          <a:p>
            <a:pPr>
              <a:lnSpc>
                <a:spcPts val="4500"/>
              </a:lnSpc>
            </a:pPr>
            <a:r>
              <a:rPr lang="en-US" altLang="en-US"/>
              <a:t>Acceleration = ∑</a:t>
            </a:r>
            <a:r>
              <a:rPr lang="en-US" altLang="en-US" i="1"/>
              <a:t>F</a:t>
            </a:r>
            <a:r>
              <a:rPr lang="en-US" altLang="en-US" i="1" baseline="-25000"/>
              <a:t>y </a:t>
            </a:r>
            <a:r>
              <a:rPr lang="en-US" altLang="en-US"/>
              <a:t>/</a:t>
            </a:r>
            <a:r>
              <a:rPr lang="en-US" altLang="en-US" i="1"/>
              <a:t>m</a:t>
            </a:r>
          </a:p>
        </p:txBody>
      </p:sp>
      <p:grpSp>
        <p:nvGrpSpPr>
          <p:cNvPr id="2" name="Group 28">
            <a:extLst>
              <a:ext uri="{FF2B5EF4-FFF2-40B4-BE49-F238E27FC236}">
                <a16:creationId xmlns:a16="http://schemas.microsoft.com/office/drawing/2014/main" id="{C92FACD0-C821-7F3A-ABB0-28BBF33E3DAD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4191000"/>
            <a:ext cx="2438400" cy="1281113"/>
            <a:chOff x="3984" y="2640"/>
            <a:chExt cx="1536" cy="807"/>
          </a:xfrm>
        </p:grpSpPr>
        <p:sp>
          <p:nvSpPr>
            <p:cNvPr id="8222" name="Freeform 22">
              <a:extLst>
                <a:ext uri="{FF2B5EF4-FFF2-40B4-BE49-F238E27FC236}">
                  <a16:creationId xmlns:a16="http://schemas.microsoft.com/office/drawing/2014/main" id="{AF096FF6-C6A2-AEFB-CF33-7834A5314E6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4" y="2688"/>
              <a:ext cx="1152" cy="480"/>
            </a:xfrm>
            <a:custGeom>
              <a:avLst/>
              <a:gdLst>
                <a:gd name="T0" fmla="*/ 0 w 1152"/>
                <a:gd name="T1" fmla="*/ 480 h 480"/>
                <a:gd name="T2" fmla="*/ 1152 w 1152"/>
                <a:gd name="T3" fmla="*/ 480 h 480"/>
                <a:gd name="T4" fmla="*/ 1152 w 1152"/>
                <a:gd name="T5" fmla="*/ 0 h 480"/>
                <a:gd name="T6" fmla="*/ 0 w 1152"/>
                <a:gd name="T7" fmla="*/ 480 h 4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52"/>
                <a:gd name="T13" fmla="*/ 0 h 480"/>
                <a:gd name="T14" fmla="*/ 1152 w 1152"/>
                <a:gd name="T15" fmla="*/ 480 h 4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52" h="480">
                  <a:moveTo>
                    <a:pt x="0" y="480"/>
                  </a:moveTo>
                  <a:lnTo>
                    <a:pt x="1152" y="480"/>
                  </a:lnTo>
                  <a:lnTo>
                    <a:pt x="1152" y="0"/>
                  </a:lnTo>
                  <a:lnTo>
                    <a:pt x="0" y="480"/>
                  </a:lnTo>
                  <a:close/>
                </a:path>
              </a:pathLst>
            </a:custGeom>
            <a:noFill/>
            <a:ln w="38100" cmpd="sng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3" name="Freeform 23">
              <a:extLst>
                <a:ext uri="{FF2B5EF4-FFF2-40B4-BE49-F238E27FC236}">
                  <a16:creationId xmlns:a16="http://schemas.microsoft.com/office/drawing/2014/main" id="{6385BC61-0147-FF43-3448-6BD042FF75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0" y="3072"/>
              <a:ext cx="96" cy="96"/>
            </a:xfrm>
            <a:custGeom>
              <a:avLst/>
              <a:gdLst>
                <a:gd name="T0" fmla="*/ 0 w 96"/>
                <a:gd name="T1" fmla="*/ 96 h 96"/>
                <a:gd name="T2" fmla="*/ 0 w 96"/>
                <a:gd name="T3" fmla="*/ 0 h 96"/>
                <a:gd name="T4" fmla="*/ 96 w 96"/>
                <a:gd name="T5" fmla="*/ 0 h 96"/>
                <a:gd name="T6" fmla="*/ 0 60000 65536"/>
                <a:gd name="T7" fmla="*/ 0 60000 65536"/>
                <a:gd name="T8" fmla="*/ 0 60000 65536"/>
                <a:gd name="T9" fmla="*/ 0 w 96"/>
                <a:gd name="T10" fmla="*/ 0 h 96"/>
                <a:gd name="T11" fmla="*/ 96 w 9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" h="96">
                  <a:moveTo>
                    <a:pt x="0" y="96"/>
                  </a:moveTo>
                  <a:lnTo>
                    <a:pt x="0" y="0"/>
                  </a:lnTo>
                  <a:lnTo>
                    <a:pt x="96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4" name="Text Box 24">
              <a:extLst>
                <a:ext uri="{FF2B5EF4-FFF2-40B4-BE49-F238E27FC236}">
                  <a16:creationId xmlns:a16="http://schemas.microsoft.com/office/drawing/2014/main" id="{49B9C2DF-28A2-F812-0B0C-C3EAFC8B42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6" y="2640"/>
              <a:ext cx="25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0" i="1">
                  <a:solidFill>
                    <a:srgbClr val="800000"/>
                  </a:solidFill>
                </a:rPr>
                <a:t>F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8225" name="Text Box 25">
              <a:extLst>
                <a:ext uri="{FF2B5EF4-FFF2-40B4-BE49-F238E27FC236}">
                  <a16:creationId xmlns:a16="http://schemas.microsoft.com/office/drawing/2014/main" id="{EB783A5B-4EA9-2167-2000-466F8A3254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2" y="3120"/>
              <a:ext cx="32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0" i="1">
                  <a:solidFill>
                    <a:srgbClr val="800000"/>
                  </a:solidFill>
                </a:rPr>
                <a:t>F</a:t>
              </a:r>
              <a:r>
                <a:rPr lang="en-US" altLang="en-US" sz="2800" b="0" i="1" baseline="-25000">
                  <a:solidFill>
                    <a:srgbClr val="800000"/>
                  </a:solidFill>
                </a:rPr>
                <a:t>x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8226" name="Text Box 26">
              <a:extLst>
                <a:ext uri="{FF2B5EF4-FFF2-40B4-BE49-F238E27FC236}">
                  <a16:creationId xmlns:a16="http://schemas.microsoft.com/office/drawing/2014/main" id="{DE67239E-5F53-47AC-3261-AB88639FE0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11" y="2784"/>
              <a:ext cx="40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0" i="1">
                  <a:solidFill>
                    <a:srgbClr val="800000"/>
                  </a:solidFill>
                </a:rPr>
                <a:t>F</a:t>
              </a:r>
              <a:r>
                <a:rPr lang="en-US" altLang="en-US" sz="2800" b="0" i="1" baseline="-25000">
                  <a:solidFill>
                    <a:srgbClr val="800000"/>
                  </a:solidFill>
                </a:rPr>
                <a:t>y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</p:grpSp>
      <p:sp>
        <p:nvSpPr>
          <p:cNvPr id="70683" name="Text Box 27">
            <a:extLst>
              <a:ext uri="{FF2B5EF4-FFF2-40B4-BE49-F238E27FC236}">
                <a16:creationId xmlns:a16="http://schemas.microsoft.com/office/drawing/2014/main" id="{A57D5B38-E41C-CD61-524C-D9B12C8AF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5715000"/>
            <a:ext cx="26193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0" i="1">
                <a:solidFill>
                  <a:schemeClr val="tx1"/>
                </a:solidFill>
              </a:rPr>
              <a:t>F</a:t>
            </a:r>
            <a:r>
              <a:rPr lang="en-US" altLang="en-US" sz="2800" b="0" i="1" baseline="-25000">
                <a:solidFill>
                  <a:schemeClr val="tx1"/>
                </a:solidFill>
              </a:rPr>
              <a:t>y</a:t>
            </a:r>
            <a:r>
              <a:rPr lang="en-US" altLang="en-US" sz="2800" b="0">
                <a:solidFill>
                  <a:schemeClr val="tx1"/>
                </a:solidFill>
              </a:rPr>
              <a:t> = </a:t>
            </a:r>
            <a:r>
              <a:rPr lang="en-US" altLang="en-US" sz="2800" b="0" i="1">
                <a:solidFill>
                  <a:schemeClr val="tx1"/>
                </a:solidFill>
              </a:rPr>
              <a:t>F</a:t>
            </a:r>
            <a:r>
              <a:rPr lang="en-US" altLang="en-US" sz="2800" b="0" i="1" baseline="-25000">
                <a:solidFill>
                  <a:schemeClr val="tx1"/>
                </a:solidFill>
              </a:rPr>
              <a:t>x</a:t>
            </a:r>
            <a:r>
              <a:rPr lang="en-US" altLang="en-US" sz="2800" b="0">
                <a:solidFill>
                  <a:schemeClr val="tx1"/>
                </a:solidFill>
              </a:rPr>
              <a:t> ∂</a:t>
            </a:r>
            <a:r>
              <a:rPr lang="en-US" altLang="en-US" sz="2800" b="0" i="1">
                <a:solidFill>
                  <a:schemeClr val="tx1"/>
                </a:solidFill>
              </a:rPr>
              <a:t>y</a:t>
            </a:r>
            <a:r>
              <a:rPr lang="en-US" altLang="en-US" sz="2800" b="0">
                <a:solidFill>
                  <a:schemeClr val="tx1"/>
                </a:solidFill>
              </a:rPr>
              <a:t>/∂</a:t>
            </a:r>
            <a:r>
              <a:rPr lang="en-US" altLang="en-US" sz="2800" b="0" i="1">
                <a:solidFill>
                  <a:schemeClr val="tx1"/>
                </a:solidFill>
              </a:rPr>
              <a:t>x</a:t>
            </a:r>
            <a:endParaRPr lang="en-US" altLang="en-US" sz="2800" b="0">
              <a:solidFill>
                <a:schemeClr val="tx1"/>
              </a:solidFill>
            </a:endParaRPr>
          </a:p>
        </p:txBody>
      </p:sp>
      <p:grpSp>
        <p:nvGrpSpPr>
          <p:cNvPr id="3" name="Group 30">
            <a:extLst>
              <a:ext uri="{FF2B5EF4-FFF2-40B4-BE49-F238E27FC236}">
                <a16:creationId xmlns:a16="http://schemas.microsoft.com/office/drawing/2014/main" id="{49E8AB51-9C03-0CAF-84D3-4D206F52D60E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4495800"/>
            <a:ext cx="3733800" cy="1066800"/>
            <a:chOff x="480" y="2832"/>
            <a:chExt cx="2352" cy="672"/>
          </a:xfrm>
        </p:grpSpPr>
        <p:sp>
          <p:nvSpPr>
            <p:cNvPr id="8220" name="Freeform 10">
              <a:extLst>
                <a:ext uri="{FF2B5EF4-FFF2-40B4-BE49-F238E27FC236}">
                  <a16:creationId xmlns:a16="http://schemas.microsoft.com/office/drawing/2014/main" id="{D7CAE64E-FC1B-1E5B-92B8-1029662F30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" y="2832"/>
              <a:ext cx="2352" cy="672"/>
            </a:xfrm>
            <a:custGeom>
              <a:avLst/>
              <a:gdLst>
                <a:gd name="T0" fmla="*/ 0 w 2352"/>
                <a:gd name="T1" fmla="*/ 672 h 672"/>
                <a:gd name="T2" fmla="*/ 1200 w 2352"/>
                <a:gd name="T3" fmla="*/ 144 h 672"/>
                <a:gd name="T4" fmla="*/ 2352 w 2352"/>
                <a:gd name="T5" fmla="*/ 0 h 672"/>
                <a:gd name="T6" fmla="*/ 0 60000 65536"/>
                <a:gd name="T7" fmla="*/ 0 60000 65536"/>
                <a:gd name="T8" fmla="*/ 0 60000 65536"/>
                <a:gd name="T9" fmla="*/ 0 w 2352"/>
                <a:gd name="T10" fmla="*/ 0 h 672"/>
                <a:gd name="T11" fmla="*/ 2352 w 2352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2" h="672">
                  <a:moveTo>
                    <a:pt x="0" y="672"/>
                  </a:moveTo>
                  <a:lnTo>
                    <a:pt x="1200" y="144"/>
                  </a:lnTo>
                  <a:lnTo>
                    <a:pt x="2352" y="0"/>
                  </a:ln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1" name="Oval 29">
              <a:extLst>
                <a:ext uri="{FF2B5EF4-FFF2-40B4-BE49-F238E27FC236}">
                  <a16:creationId xmlns:a16="http://schemas.microsoft.com/office/drawing/2014/main" id="{A4088089-FE56-29DF-CD37-B10B83730D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4" y="2939"/>
              <a:ext cx="96" cy="96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Group 32">
            <a:extLst>
              <a:ext uri="{FF2B5EF4-FFF2-40B4-BE49-F238E27FC236}">
                <a16:creationId xmlns:a16="http://schemas.microsoft.com/office/drawing/2014/main" id="{BFC1EDFC-DA42-CD7B-C433-7374AC19E1B3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4357688"/>
            <a:ext cx="4559300" cy="1204912"/>
            <a:chOff x="480" y="2745"/>
            <a:chExt cx="2872" cy="759"/>
          </a:xfrm>
        </p:grpSpPr>
        <p:sp>
          <p:nvSpPr>
            <p:cNvPr id="8214" name="Line 12">
              <a:extLst>
                <a:ext uri="{FF2B5EF4-FFF2-40B4-BE49-F238E27FC236}">
                  <a16:creationId xmlns:a16="http://schemas.microsoft.com/office/drawing/2014/main" id="{8A62E6B8-BDE4-ED1D-FC28-731EAAC655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3504"/>
              <a:ext cx="1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5" name="Line 13">
              <a:extLst>
                <a:ext uri="{FF2B5EF4-FFF2-40B4-BE49-F238E27FC236}">
                  <a16:creationId xmlns:a16="http://schemas.microsoft.com/office/drawing/2014/main" id="{E970E3BE-3716-E41E-7BFD-F4ACD72A55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58" y="2988"/>
              <a:ext cx="1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6" name="Text Box 15">
              <a:extLst>
                <a:ext uri="{FF2B5EF4-FFF2-40B4-BE49-F238E27FC236}">
                  <a16:creationId xmlns:a16="http://schemas.microsoft.com/office/drawing/2014/main" id="{CB5E568A-3C6D-A343-9463-64D8732BE7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84" y="3120"/>
              <a:ext cx="42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0">
                  <a:solidFill>
                    <a:schemeClr val="tx1"/>
                  </a:solidFill>
                  <a:sym typeface="Symbol" panose="05050102010706020507" pitchFamily="18" charset="2"/>
                </a:rPr>
                <a:t></a:t>
              </a:r>
              <a:r>
                <a:rPr lang="en-US" altLang="en-US" sz="2800" b="0" i="1">
                  <a:solidFill>
                    <a:schemeClr val="tx1"/>
                  </a:solidFill>
                  <a:sym typeface="Symbol" panose="05050102010706020507" pitchFamily="18" charset="2"/>
                </a:rPr>
                <a:t>y</a:t>
              </a:r>
              <a:r>
                <a:rPr lang="en-US" altLang="en-US" sz="2800" b="0" baseline="-25000">
                  <a:solidFill>
                    <a:schemeClr val="tx1"/>
                  </a:solidFill>
                  <a:sym typeface="Symbol" panose="05050102010706020507" pitchFamily="18" charset="2"/>
                </a:rPr>
                <a:t>1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8217" name="Text Box 16">
              <a:extLst>
                <a:ext uri="{FF2B5EF4-FFF2-40B4-BE49-F238E27FC236}">
                  <a16:creationId xmlns:a16="http://schemas.microsoft.com/office/drawing/2014/main" id="{737D343F-3572-D0A7-030C-EBAE5B6DE0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2745"/>
              <a:ext cx="424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0">
                  <a:solidFill>
                    <a:schemeClr val="tx1"/>
                  </a:solidFill>
                  <a:sym typeface="Symbol" panose="05050102010706020507" pitchFamily="18" charset="2"/>
                </a:rPr>
                <a:t></a:t>
              </a:r>
              <a:r>
                <a:rPr lang="en-US" altLang="en-US" sz="2800" b="0" i="1">
                  <a:solidFill>
                    <a:schemeClr val="tx1"/>
                  </a:solidFill>
                  <a:sym typeface="Symbol" panose="05050102010706020507" pitchFamily="18" charset="2"/>
                </a:rPr>
                <a:t>y</a:t>
              </a:r>
              <a:r>
                <a:rPr lang="en-US" altLang="en-US" sz="2800" b="0" baseline="-25000">
                  <a:solidFill>
                    <a:schemeClr val="tx1"/>
                  </a:solidFill>
                  <a:sym typeface="Symbol" panose="05050102010706020507" pitchFamily="18" charset="2"/>
                </a:rPr>
                <a:t>2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8218" name="AutoShape 19">
              <a:extLst>
                <a:ext uri="{FF2B5EF4-FFF2-40B4-BE49-F238E27FC236}">
                  <a16:creationId xmlns:a16="http://schemas.microsoft.com/office/drawing/2014/main" id="{6920FB71-D9C5-DB4B-D932-919F8B68DA0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1" y="2849"/>
              <a:ext cx="79" cy="141"/>
            </a:xfrm>
            <a:prstGeom prst="rightBrace">
              <a:avLst>
                <a:gd name="adj1" fmla="val 1487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8219" name="AutoShape 18">
              <a:extLst>
                <a:ext uri="{FF2B5EF4-FFF2-40B4-BE49-F238E27FC236}">
                  <a16:creationId xmlns:a16="http://schemas.microsoft.com/office/drawing/2014/main" id="{1CC26706-4A9D-9229-B491-27E84782BC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2" y="3015"/>
              <a:ext cx="96" cy="480"/>
            </a:xfrm>
            <a:prstGeom prst="rightBrace">
              <a:avLst>
                <a:gd name="adj1" fmla="val 41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5" name="Group 31">
            <a:extLst>
              <a:ext uri="{FF2B5EF4-FFF2-40B4-BE49-F238E27FC236}">
                <a16:creationId xmlns:a16="http://schemas.microsoft.com/office/drawing/2014/main" id="{1946F3CA-A497-14F6-76DA-BDF8C3434BE3}"/>
              </a:ext>
            </a:extLst>
          </p:cNvPr>
          <p:cNvGrpSpPr>
            <a:grpSpLocks/>
          </p:cNvGrpSpPr>
          <p:nvPr/>
        </p:nvGrpSpPr>
        <p:grpSpPr bwMode="auto">
          <a:xfrm>
            <a:off x="785813" y="4114800"/>
            <a:ext cx="3733800" cy="2195513"/>
            <a:chOff x="495" y="2592"/>
            <a:chExt cx="2352" cy="1383"/>
          </a:xfrm>
        </p:grpSpPr>
        <p:sp>
          <p:nvSpPr>
            <p:cNvPr id="8207" name="Line 7">
              <a:extLst>
                <a:ext uri="{FF2B5EF4-FFF2-40B4-BE49-F238E27FC236}">
                  <a16:creationId xmlns:a16="http://schemas.microsoft.com/office/drawing/2014/main" id="{E3420A06-8ED1-58DA-2071-535D1B40A7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5" y="2592"/>
              <a:ext cx="0" cy="11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8" name="Line 8">
              <a:extLst>
                <a:ext uri="{FF2B5EF4-FFF2-40B4-BE49-F238E27FC236}">
                  <a16:creationId xmlns:a16="http://schemas.microsoft.com/office/drawing/2014/main" id="{17F3DBF4-AE4A-F05C-A26F-E33421B3BA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1" y="2592"/>
              <a:ext cx="0" cy="11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9" name="Line 9">
              <a:extLst>
                <a:ext uri="{FF2B5EF4-FFF2-40B4-BE49-F238E27FC236}">
                  <a16:creationId xmlns:a16="http://schemas.microsoft.com/office/drawing/2014/main" id="{F912504A-3C34-B882-B8D3-649ABC24C7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47" y="2592"/>
              <a:ext cx="0" cy="11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0" name="Text Box 14">
              <a:extLst>
                <a:ext uri="{FF2B5EF4-FFF2-40B4-BE49-F238E27FC236}">
                  <a16:creationId xmlns:a16="http://schemas.microsoft.com/office/drawing/2014/main" id="{E1C63984-2527-B739-1DE9-CD4231FF3C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3648"/>
              <a:ext cx="33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0">
                  <a:solidFill>
                    <a:schemeClr val="tx1"/>
                  </a:solidFill>
                  <a:sym typeface="Symbol" panose="05050102010706020507" pitchFamily="18" charset="2"/>
                </a:rPr>
                <a:t></a:t>
              </a:r>
              <a:r>
                <a:rPr lang="en-US" altLang="en-US" sz="2800" b="0" i="1">
                  <a:solidFill>
                    <a:schemeClr val="tx1"/>
                  </a:solidFill>
                  <a:sym typeface="Symbol" panose="05050102010706020507" pitchFamily="18" charset="2"/>
                </a:rPr>
                <a:t>x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8211" name="Text Box 17">
              <a:extLst>
                <a:ext uri="{FF2B5EF4-FFF2-40B4-BE49-F238E27FC236}">
                  <a16:creationId xmlns:a16="http://schemas.microsoft.com/office/drawing/2014/main" id="{93381A15-911C-A76A-39F6-39F75C8C5A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35" y="3072"/>
              <a:ext cx="33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0">
                  <a:solidFill>
                    <a:schemeClr val="tx1"/>
                  </a:solidFill>
                  <a:sym typeface="Symbol" panose="05050102010706020507" pitchFamily="18" charset="2"/>
                </a:rPr>
                <a:t></a:t>
              </a:r>
              <a:r>
                <a:rPr lang="en-US" altLang="en-US" sz="2800" b="0" i="1">
                  <a:solidFill>
                    <a:schemeClr val="tx1"/>
                  </a:solidFill>
                  <a:sym typeface="Symbol" panose="05050102010706020507" pitchFamily="18" charset="2"/>
                </a:rPr>
                <a:t>x</a:t>
              </a: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8212" name="AutoShape 20">
              <a:extLst>
                <a:ext uri="{FF2B5EF4-FFF2-40B4-BE49-F238E27FC236}">
                  <a16:creationId xmlns:a16="http://schemas.microsoft.com/office/drawing/2014/main" id="{6407696B-D023-AFDC-8DC4-632D72CA951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037" y="3022"/>
              <a:ext cx="91" cy="1143"/>
            </a:xfrm>
            <a:prstGeom prst="rightBrace">
              <a:avLst>
                <a:gd name="adj1" fmla="val 10467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  <p:sp>
          <p:nvSpPr>
            <p:cNvPr id="8213" name="AutoShape 21">
              <a:extLst>
                <a:ext uri="{FF2B5EF4-FFF2-40B4-BE49-F238E27FC236}">
                  <a16:creationId xmlns:a16="http://schemas.microsoft.com/office/drawing/2014/main" id="{1059A0B3-EA12-236C-6079-9AE4A5D6239C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206" y="2498"/>
              <a:ext cx="91" cy="1143"/>
            </a:xfrm>
            <a:prstGeom prst="rightBrace">
              <a:avLst>
                <a:gd name="adj1" fmla="val 104670"/>
                <a:gd name="adj2" fmla="val 3691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chemeClr val="tx1"/>
                </a:solidFill>
              </a:endParaRPr>
            </a:p>
          </p:txBody>
        </p:sp>
      </p:grpSp>
      <p:grpSp>
        <p:nvGrpSpPr>
          <p:cNvPr id="6" name="Group 43">
            <a:extLst>
              <a:ext uri="{FF2B5EF4-FFF2-40B4-BE49-F238E27FC236}">
                <a16:creationId xmlns:a16="http://schemas.microsoft.com/office/drawing/2014/main" id="{D12AFAE8-82D2-F299-87FD-45ECA0A17A4B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4191000"/>
            <a:ext cx="730250" cy="701675"/>
            <a:chOff x="1752600" y="4191000"/>
            <a:chExt cx="730469" cy="701566"/>
          </a:xfrm>
        </p:grpSpPr>
        <p:cxnSp>
          <p:nvCxnSpPr>
            <p:cNvPr id="8205" name="Straight Arrow Connector 32">
              <a:extLst>
                <a:ext uri="{FF2B5EF4-FFF2-40B4-BE49-F238E27FC236}">
                  <a16:creationId xmlns:a16="http://schemas.microsoft.com/office/drawing/2014/main" id="{084BB342-28EB-AE06-F701-89C04770396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 flipV="1">
              <a:off x="1752600" y="4572000"/>
              <a:ext cx="730469" cy="320566"/>
            </a:xfrm>
            <a:prstGeom prst="straightConnector1">
              <a:avLst/>
            </a:prstGeom>
            <a:noFill/>
            <a:ln w="28575" algn="ctr">
              <a:solidFill>
                <a:srgbClr val="8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06" name="Text Box 27">
              <a:extLst>
                <a:ext uri="{FF2B5EF4-FFF2-40B4-BE49-F238E27FC236}">
                  <a16:creationId xmlns:a16="http://schemas.microsoft.com/office/drawing/2014/main" id="{04B251C6-2B3C-C6A8-0063-86F7EF8B21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2600" y="4191000"/>
              <a:ext cx="609783" cy="5190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0" i="1">
                  <a:solidFill>
                    <a:srgbClr val="800000"/>
                  </a:solidFill>
                </a:rPr>
                <a:t>F</a:t>
              </a:r>
              <a:r>
                <a:rPr lang="en-US" altLang="en-US" sz="2800" b="0" baseline="-25000">
                  <a:solidFill>
                    <a:srgbClr val="800000"/>
                  </a:solidFill>
                </a:rPr>
                <a:t>1</a:t>
              </a:r>
              <a:endParaRPr lang="en-US" altLang="en-US" sz="2800" b="0">
                <a:solidFill>
                  <a:srgbClr val="800000"/>
                </a:solidFill>
              </a:endParaRPr>
            </a:p>
          </p:txBody>
        </p:sp>
      </p:grpSp>
      <p:grpSp>
        <p:nvGrpSpPr>
          <p:cNvPr id="7" name="Group 44">
            <a:extLst>
              <a:ext uri="{FF2B5EF4-FFF2-40B4-BE49-F238E27FC236}">
                <a16:creationId xmlns:a16="http://schemas.microsoft.com/office/drawing/2014/main" id="{7CDD14F4-9B22-D49B-8A9D-7E25D7061BEE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3962400"/>
            <a:ext cx="706438" cy="946150"/>
            <a:chOff x="2743200" y="3962400"/>
            <a:chExt cx="706821" cy="946169"/>
          </a:xfrm>
        </p:grpSpPr>
        <p:cxnSp>
          <p:nvCxnSpPr>
            <p:cNvPr id="8203" name="Straight Arrow Connector 34">
              <a:extLst>
                <a:ext uri="{FF2B5EF4-FFF2-40B4-BE49-F238E27FC236}">
                  <a16:creationId xmlns:a16="http://schemas.microsoft.com/office/drawing/2014/main" id="{35029AC9-4494-B37A-8DA1-53FB6591401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2743200" y="4419600"/>
              <a:ext cx="706821" cy="89338"/>
            </a:xfrm>
            <a:prstGeom prst="straightConnector1">
              <a:avLst/>
            </a:prstGeom>
            <a:noFill/>
            <a:ln w="28575" algn="ctr">
              <a:solidFill>
                <a:srgbClr val="80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04" name="Text Box 27">
              <a:extLst>
                <a:ext uri="{FF2B5EF4-FFF2-40B4-BE49-F238E27FC236}">
                  <a16:creationId xmlns:a16="http://schemas.microsoft.com/office/drawing/2014/main" id="{ED56BD21-D446-06FA-4DC8-B36D2B2A70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43200" y="3962400"/>
              <a:ext cx="609931" cy="946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 b="0" i="1">
                  <a:solidFill>
                    <a:srgbClr val="800000"/>
                  </a:solidFill>
                </a:rPr>
                <a:t>F</a:t>
              </a:r>
              <a:r>
                <a:rPr lang="en-US" altLang="en-US" sz="2800" b="0" baseline="-25000">
                  <a:solidFill>
                    <a:srgbClr val="800000"/>
                  </a:solidFill>
                </a:rPr>
                <a:t>2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800" b="0">
                <a:solidFill>
                  <a:srgbClr val="8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9074816" presetClass="entr" presetSubtype="5204889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9074816" presetClass="entr" presetSubtype="5191112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 autoUpdateAnimBg="0"/>
      <p:bldP spid="7068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8BE5165-5AF1-14F8-1F4C-D39EA4F7FEA8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3600"/>
            <a:ext cx="7772400" cy="1295400"/>
          </a:xfrm>
        </p:spPr>
        <p:txBody>
          <a:bodyPr/>
          <a:lstStyle/>
          <a:p>
            <a:pPr eaLnBrk="1" hangingPunct="1"/>
            <a:r>
              <a:rPr lang="en-US" altLang="en-US"/>
              <a:t>Wave Energy Transfer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2282C34-6131-613E-3511-4AE9D4F3C365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3886200"/>
            <a:ext cx="6400800" cy="12192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/>
              <a:t>energy flows</a:t>
            </a:r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583EF78-1211-A2B3-1C08-451ADB8C6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334000"/>
            <a:ext cx="2362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b="0"/>
              <a:t>§ 15.5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4694A73-9844-C64A-2A5D-91DCE6CF4B4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/>
              <a:t>Energy in a Traveling Wave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A4C1586-CA8F-57BE-1EC0-7F24EA477F6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i="1"/>
              <a:t>y</a:t>
            </a:r>
            <a:r>
              <a:rPr lang="en-US" altLang="en-US"/>
              <a:t> = </a:t>
            </a:r>
            <a:r>
              <a:rPr lang="en-US" altLang="en-US" i="1"/>
              <a:t>A</a:t>
            </a:r>
            <a:r>
              <a:rPr lang="en-US" altLang="en-US"/>
              <a:t> cos(</a:t>
            </a:r>
            <a:r>
              <a:rPr lang="en-US" altLang="en-US" i="1"/>
              <a:t>kx</a:t>
            </a:r>
            <a:r>
              <a:rPr lang="en-US" altLang="en-US"/>
              <a:t> – </a:t>
            </a:r>
            <a:r>
              <a:rPr lang="en-US" altLang="en-US" i="1">
                <a:latin typeface="Symbol" panose="05050102010706020507" pitchFamily="18" charset="2"/>
              </a:rPr>
              <a:t>w</a:t>
            </a:r>
            <a:r>
              <a:rPr lang="en-US" altLang="en-US" i="1"/>
              <a:t>t</a:t>
            </a:r>
            <a:r>
              <a:rPr lang="en-US" altLang="en-US"/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8C45986-4BD2-C868-ED0D-A47B435759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Power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3CF0BCF-A18F-7139-76B4-02E054B6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i="1"/>
              <a:t>y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,</a:t>
            </a:r>
            <a:r>
              <a:rPr lang="en-US" altLang="en-US" i="1"/>
              <a:t>t</a:t>
            </a:r>
            <a:r>
              <a:rPr lang="en-US" altLang="en-US"/>
              <a:t>) = </a:t>
            </a:r>
            <a:r>
              <a:rPr lang="en-US" altLang="en-US" i="1"/>
              <a:t>A</a:t>
            </a:r>
            <a:r>
              <a:rPr lang="en-US" altLang="en-US"/>
              <a:t> cos(</a:t>
            </a:r>
            <a:r>
              <a:rPr lang="en-US" altLang="en-US" i="1"/>
              <a:t>k</a:t>
            </a:r>
            <a:r>
              <a:rPr lang="en-US" altLang="en-US" i="1">
                <a:solidFill>
                  <a:schemeClr val="tx1"/>
                </a:solidFill>
              </a:rPr>
              <a:t>x</a:t>
            </a:r>
            <a:r>
              <a:rPr lang="en-US" altLang="en-US"/>
              <a:t> – </a:t>
            </a:r>
            <a:r>
              <a:rPr lang="en-US" altLang="en-US" i="1">
                <a:latin typeface="Symbol" panose="05050102010706020507" pitchFamily="18" charset="2"/>
              </a:rPr>
              <a:t>w</a:t>
            </a:r>
            <a:r>
              <a:rPr lang="en-US" altLang="en-US" i="1"/>
              <a:t>t</a:t>
            </a:r>
            <a:r>
              <a:rPr lang="en-US" altLang="en-US"/>
              <a:t>)</a:t>
            </a:r>
          </a:p>
          <a:p>
            <a:pPr>
              <a:spcBef>
                <a:spcPct val="10000"/>
              </a:spcBef>
              <a:buClr>
                <a:schemeClr val="tx1"/>
              </a:buClr>
              <a:buFont typeface="Times" panose="02020603050405020304" pitchFamily="18" charset="0"/>
              <a:buChar char="•"/>
            </a:pPr>
            <a:r>
              <a:rPr lang="en-US" altLang="en-US"/>
              <a:t>Rate of doing work on element ahead</a:t>
            </a:r>
            <a:endParaRPr lang="en-US" altLang="en-US">
              <a:solidFill>
                <a:schemeClr val="accent2"/>
              </a:solidFill>
            </a:endParaRPr>
          </a:p>
        </p:txBody>
      </p:sp>
      <p:grpSp>
        <p:nvGrpSpPr>
          <p:cNvPr id="14340" name="Group 37">
            <a:extLst>
              <a:ext uri="{FF2B5EF4-FFF2-40B4-BE49-F238E27FC236}">
                <a16:creationId xmlns:a16="http://schemas.microsoft.com/office/drawing/2014/main" id="{BEB837B9-5650-4A6F-BA17-03FA17A48EE2}"/>
              </a:ext>
            </a:extLst>
          </p:cNvPr>
          <p:cNvGrpSpPr>
            <a:grpSpLocks/>
          </p:cNvGrpSpPr>
          <p:nvPr/>
        </p:nvGrpSpPr>
        <p:grpSpPr bwMode="auto">
          <a:xfrm>
            <a:off x="1728788" y="2819400"/>
            <a:ext cx="5686425" cy="1600200"/>
            <a:chOff x="480" y="2496"/>
            <a:chExt cx="3582" cy="1008"/>
          </a:xfrm>
        </p:grpSpPr>
        <p:grpSp>
          <p:nvGrpSpPr>
            <p:cNvPr id="14343" name="Group 10">
              <a:extLst>
                <a:ext uri="{FF2B5EF4-FFF2-40B4-BE49-F238E27FC236}">
                  <a16:creationId xmlns:a16="http://schemas.microsoft.com/office/drawing/2014/main" id="{4C685AA0-33AC-D96F-6A72-2522A6481A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2832"/>
              <a:ext cx="2352" cy="672"/>
              <a:chOff x="480" y="2832"/>
              <a:chExt cx="2352" cy="672"/>
            </a:xfrm>
          </p:grpSpPr>
          <p:sp>
            <p:nvSpPr>
              <p:cNvPr id="14354" name="Freeform 11">
                <a:extLst>
                  <a:ext uri="{FF2B5EF4-FFF2-40B4-BE49-F238E27FC236}">
                    <a16:creationId xmlns:a16="http://schemas.microsoft.com/office/drawing/2014/main" id="{D7DAA572-9C8D-9AF5-8472-B41D8B2543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" y="2832"/>
                <a:ext cx="2352" cy="672"/>
              </a:xfrm>
              <a:custGeom>
                <a:avLst/>
                <a:gdLst>
                  <a:gd name="T0" fmla="*/ 0 w 2352"/>
                  <a:gd name="T1" fmla="*/ 672 h 672"/>
                  <a:gd name="T2" fmla="*/ 1200 w 2352"/>
                  <a:gd name="T3" fmla="*/ 144 h 672"/>
                  <a:gd name="T4" fmla="*/ 2352 w 2352"/>
                  <a:gd name="T5" fmla="*/ 0 h 672"/>
                  <a:gd name="T6" fmla="*/ 0 60000 65536"/>
                  <a:gd name="T7" fmla="*/ 0 60000 65536"/>
                  <a:gd name="T8" fmla="*/ 0 60000 65536"/>
                  <a:gd name="T9" fmla="*/ 0 w 2352"/>
                  <a:gd name="T10" fmla="*/ 0 h 672"/>
                  <a:gd name="T11" fmla="*/ 2352 w 2352"/>
                  <a:gd name="T12" fmla="*/ 672 h 67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352" h="672">
                    <a:moveTo>
                      <a:pt x="0" y="672"/>
                    </a:moveTo>
                    <a:lnTo>
                      <a:pt x="1200" y="144"/>
                    </a:lnTo>
                    <a:lnTo>
                      <a:pt x="2352" y="0"/>
                    </a:lnTo>
                  </a:path>
                </a:pathLst>
              </a:custGeom>
              <a:noFill/>
              <a:ln w="38100" cmpd="sng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5" name="Oval 12">
                <a:extLst>
                  <a:ext uri="{FF2B5EF4-FFF2-40B4-BE49-F238E27FC236}">
                    <a16:creationId xmlns:a16="http://schemas.microsoft.com/office/drawing/2014/main" id="{803F2B2B-6294-79E3-7751-99649D0E7D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24" y="2939"/>
                <a:ext cx="96" cy="96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344" name="Group 34">
              <a:extLst>
                <a:ext uri="{FF2B5EF4-FFF2-40B4-BE49-F238E27FC236}">
                  <a16:creationId xmlns:a16="http://schemas.microsoft.com/office/drawing/2014/main" id="{B0DC661D-1AAF-AE29-2185-FDC223675E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6" y="2832"/>
              <a:ext cx="825" cy="576"/>
              <a:chOff x="1152" y="2688"/>
              <a:chExt cx="825" cy="576"/>
            </a:xfrm>
          </p:grpSpPr>
          <p:sp>
            <p:nvSpPr>
              <p:cNvPr id="14350" name="Text Box 24">
                <a:extLst>
                  <a:ext uri="{FF2B5EF4-FFF2-40B4-BE49-F238E27FC236}">
                    <a16:creationId xmlns:a16="http://schemas.microsoft.com/office/drawing/2014/main" id="{854E6C2F-494D-11DB-F2F5-8D229CD08ED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80" y="2976"/>
                <a:ext cx="29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0" i="1">
                    <a:solidFill>
                      <a:srgbClr val="800000"/>
                    </a:solidFill>
                    <a:sym typeface="Symbol" panose="05050102010706020507" pitchFamily="18" charset="2"/>
                  </a:rPr>
                  <a:t>F</a:t>
                </a:r>
                <a:r>
                  <a:rPr lang="en-US" altLang="en-US" sz="2400" b="0" i="1" baseline="-25000">
                    <a:solidFill>
                      <a:srgbClr val="800000"/>
                    </a:solidFill>
                    <a:sym typeface="Symbol" panose="05050102010706020507" pitchFamily="18" charset="2"/>
                  </a:rPr>
                  <a:t>y</a:t>
                </a: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14351" name="Line 28">
                <a:extLst>
                  <a:ext uri="{FF2B5EF4-FFF2-40B4-BE49-F238E27FC236}">
                    <a16:creationId xmlns:a16="http://schemas.microsoft.com/office/drawing/2014/main" id="{D1C3561C-1DB1-2476-8AC3-9364B00422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152" y="2976"/>
                <a:ext cx="528" cy="0"/>
              </a:xfrm>
              <a:prstGeom prst="line">
                <a:avLst/>
              </a:prstGeom>
              <a:noFill/>
              <a:ln w="28575">
                <a:solidFill>
                  <a:srgbClr val="8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2" name="Line 29">
                <a:extLst>
                  <a:ext uri="{FF2B5EF4-FFF2-40B4-BE49-F238E27FC236}">
                    <a16:creationId xmlns:a16="http://schemas.microsoft.com/office/drawing/2014/main" id="{D8F6F97C-0AB9-E4DE-EE5C-EE97EB057B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00000" flipH="1">
                <a:off x="1562" y="3100"/>
                <a:ext cx="216" cy="0"/>
              </a:xfrm>
              <a:prstGeom prst="line">
                <a:avLst/>
              </a:prstGeom>
              <a:noFill/>
              <a:ln w="28575">
                <a:solidFill>
                  <a:srgbClr val="8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53" name="Text Box 30">
                <a:extLst>
                  <a:ext uri="{FF2B5EF4-FFF2-40B4-BE49-F238E27FC236}">
                    <a16:creationId xmlns:a16="http://schemas.microsoft.com/office/drawing/2014/main" id="{AE4C5245-EFC0-D7DB-95A8-1CAAE39DB5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296" y="2688"/>
                <a:ext cx="29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0" i="1">
                    <a:solidFill>
                      <a:srgbClr val="800000"/>
                    </a:solidFill>
                    <a:sym typeface="Symbol" panose="05050102010706020507" pitchFamily="18" charset="2"/>
                  </a:rPr>
                  <a:t>F</a:t>
                </a:r>
                <a:r>
                  <a:rPr lang="en-US" altLang="en-US" sz="2400" b="0" i="1" baseline="-25000">
                    <a:solidFill>
                      <a:srgbClr val="800000"/>
                    </a:solidFill>
                    <a:sym typeface="Symbol" panose="05050102010706020507" pitchFamily="18" charset="2"/>
                  </a:rPr>
                  <a:t>x</a:t>
                </a: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4345" name="Text Box 31">
              <a:extLst>
                <a:ext uri="{FF2B5EF4-FFF2-40B4-BE49-F238E27FC236}">
                  <a16:creationId xmlns:a16="http://schemas.microsoft.com/office/drawing/2014/main" id="{0A6F97E9-DA78-7A1C-2C80-788670AE28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0" y="2963"/>
              <a:ext cx="2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rgbClr val="003366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rgbClr val="003366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rgbClr val="003366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003366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0" i="1">
                  <a:solidFill>
                    <a:srgbClr val="006600"/>
                  </a:solidFill>
                  <a:sym typeface="Symbol" panose="05050102010706020507" pitchFamily="18" charset="2"/>
                </a:rPr>
                <a:t>v</a:t>
              </a:r>
              <a:r>
                <a:rPr lang="en-US" altLang="en-US" sz="2400" b="0" i="1" baseline="-25000">
                  <a:solidFill>
                    <a:srgbClr val="006600"/>
                  </a:solidFill>
                  <a:sym typeface="Symbol" panose="05050102010706020507" pitchFamily="18" charset="2"/>
                </a:rPr>
                <a:t>y</a:t>
              </a:r>
              <a:endParaRPr lang="en-US" altLang="en-US" sz="2400">
                <a:solidFill>
                  <a:schemeClr val="tx1"/>
                </a:solidFill>
              </a:endParaRPr>
            </a:p>
          </p:txBody>
        </p:sp>
        <p:sp>
          <p:nvSpPr>
            <p:cNvPr id="14346" name="Line 33">
              <a:extLst>
                <a:ext uri="{FF2B5EF4-FFF2-40B4-BE49-F238E27FC236}">
                  <a16:creationId xmlns:a16="http://schemas.microsoft.com/office/drawing/2014/main" id="{5CD141B7-0256-74F6-3353-D35424B1923D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H="1">
              <a:off x="1536" y="3168"/>
              <a:ext cx="288" cy="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347" name="Group 36">
              <a:extLst>
                <a:ext uri="{FF2B5EF4-FFF2-40B4-BE49-F238E27FC236}">
                  <a16:creationId xmlns:a16="http://schemas.microsoft.com/office/drawing/2014/main" id="{5D281B9E-BF30-5CFF-D2D4-14FD2D690E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97" y="2496"/>
              <a:ext cx="2365" cy="288"/>
              <a:chOff x="1536" y="2304"/>
              <a:chExt cx="2365" cy="288"/>
            </a:xfrm>
          </p:grpSpPr>
          <p:sp>
            <p:nvSpPr>
              <p:cNvPr id="14348" name="Text Box 32">
                <a:extLst>
                  <a:ext uri="{FF2B5EF4-FFF2-40B4-BE49-F238E27FC236}">
                    <a16:creationId xmlns:a16="http://schemas.microsoft.com/office/drawing/2014/main" id="{8E6A4B29-963A-0AEC-414D-16EF0CF3094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6" y="2304"/>
                <a:ext cx="191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003366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0">
                    <a:solidFill>
                      <a:schemeClr val="tx1"/>
                    </a:solidFill>
                    <a:sym typeface="Symbol" panose="05050102010706020507" pitchFamily="18" charset="2"/>
                  </a:rPr>
                  <a:t>propagation direction</a:t>
                </a:r>
                <a:endParaRPr lang="en-US" altLang="en-US" sz="2400">
                  <a:solidFill>
                    <a:schemeClr val="tx1"/>
                  </a:solidFill>
                </a:endParaRPr>
              </a:p>
            </p:txBody>
          </p:sp>
          <p:sp>
            <p:nvSpPr>
              <p:cNvPr id="14349" name="Line 35">
                <a:extLst>
                  <a:ext uri="{FF2B5EF4-FFF2-40B4-BE49-F238E27FC236}">
                    <a16:creationId xmlns:a16="http://schemas.microsoft.com/office/drawing/2014/main" id="{2892CD45-7391-5F14-852D-96B704DB52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21" y="2474"/>
                <a:ext cx="48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7622" name="Rectangle 38">
            <a:extLst>
              <a:ext uri="{FF2B5EF4-FFF2-40B4-BE49-F238E27FC236}">
                <a16:creationId xmlns:a16="http://schemas.microsoft.com/office/drawing/2014/main" id="{1D7C382C-E865-2C73-85E7-1702F13440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572000"/>
            <a:ext cx="8229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4500"/>
              </a:lnSpc>
              <a:spcBef>
                <a:spcPct val="0"/>
              </a:spcBef>
              <a:buClr>
                <a:schemeClr val="tx1"/>
              </a:buClr>
              <a:buFont typeface="Times" panose="02020603050405020304" pitchFamily="18" charset="0"/>
              <a:buChar char="•"/>
            </a:pPr>
            <a:r>
              <a:rPr lang="en-US" altLang="en-US" b="0" i="1">
                <a:solidFill>
                  <a:srgbClr val="800000"/>
                </a:solidFill>
              </a:rPr>
              <a:t>F</a:t>
            </a:r>
            <a:r>
              <a:rPr lang="en-US" altLang="en-US" b="0" i="1" baseline="-25000">
                <a:solidFill>
                  <a:srgbClr val="800000"/>
                </a:solidFill>
              </a:rPr>
              <a:t>y</a:t>
            </a:r>
            <a:r>
              <a:rPr lang="en-US" altLang="en-US" b="0"/>
              <a:t> = </a:t>
            </a:r>
            <a:r>
              <a:rPr lang="en-US" altLang="en-US" b="0">
                <a:solidFill>
                  <a:srgbClr val="800000"/>
                </a:solidFill>
              </a:rPr>
              <a:t>–</a:t>
            </a:r>
            <a:r>
              <a:rPr lang="en-US" altLang="en-US" b="0" i="1">
                <a:solidFill>
                  <a:srgbClr val="800000"/>
                </a:solidFill>
              </a:rPr>
              <a:t>F</a:t>
            </a:r>
            <a:r>
              <a:rPr lang="en-US" altLang="en-US" b="0" i="1" baseline="-25000">
                <a:solidFill>
                  <a:srgbClr val="800000"/>
                </a:solidFill>
              </a:rPr>
              <a:t>x</a:t>
            </a:r>
            <a:r>
              <a:rPr lang="en-US" altLang="en-US" b="0">
                <a:solidFill>
                  <a:srgbClr val="800000"/>
                </a:solidFill>
              </a:rPr>
              <a:t> ∂</a:t>
            </a:r>
            <a:r>
              <a:rPr lang="en-US" altLang="en-US" b="0" i="1">
                <a:solidFill>
                  <a:srgbClr val="800000"/>
                </a:solidFill>
              </a:rPr>
              <a:t>y</a:t>
            </a:r>
            <a:r>
              <a:rPr lang="en-US" altLang="en-US" b="0">
                <a:solidFill>
                  <a:srgbClr val="800000"/>
                </a:solidFill>
              </a:rPr>
              <a:t>/∂</a:t>
            </a:r>
            <a:r>
              <a:rPr lang="en-US" altLang="en-US" b="0" i="1">
                <a:solidFill>
                  <a:srgbClr val="800000"/>
                </a:solidFill>
              </a:rPr>
              <a:t>x</a:t>
            </a:r>
            <a:r>
              <a:rPr lang="en-US" altLang="en-US" b="0"/>
              <a:t> = </a:t>
            </a:r>
            <a:r>
              <a:rPr lang="en-US" altLang="en-US" b="0">
                <a:solidFill>
                  <a:srgbClr val="800000"/>
                </a:solidFill>
              </a:rPr>
              <a:t>+</a:t>
            </a:r>
            <a:r>
              <a:rPr lang="en-US" altLang="en-US" b="0" i="1">
                <a:solidFill>
                  <a:srgbClr val="800000"/>
                </a:solidFill>
              </a:rPr>
              <a:t>F</a:t>
            </a:r>
            <a:r>
              <a:rPr lang="en-US" altLang="en-US" b="0" i="1" baseline="-25000">
                <a:solidFill>
                  <a:srgbClr val="800000"/>
                </a:solidFill>
              </a:rPr>
              <a:t>x</a:t>
            </a:r>
            <a:r>
              <a:rPr lang="en-US" altLang="en-US" b="0">
                <a:solidFill>
                  <a:srgbClr val="800000"/>
                </a:solidFill>
              </a:rPr>
              <a:t> </a:t>
            </a:r>
            <a:r>
              <a:rPr lang="en-US" altLang="en-US" b="0" i="1">
                <a:solidFill>
                  <a:srgbClr val="800000"/>
                </a:solidFill>
              </a:rPr>
              <a:t>Ak</a:t>
            </a:r>
            <a:r>
              <a:rPr lang="en-US" altLang="en-US" b="0">
                <a:solidFill>
                  <a:srgbClr val="800000"/>
                </a:solidFill>
              </a:rPr>
              <a:t> sin(</a:t>
            </a:r>
            <a:r>
              <a:rPr lang="en-US" altLang="en-US" b="0" i="1">
                <a:solidFill>
                  <a:srgbClr val="800000"/>
                </a:solidFill>
              </a:rPr>
              <a:t>kx</a:t>
            </a:r>
            <a:r>
              <a:rPr lang="en-US" altLang="en-US" b="0">
                <a:solidFill>
                  <a:srgbClr val="800000"/>
                </a:solidFill>
              </a:rPr>
              <a:t> – </a:t>
            </a:r>
            <a:r>
              <a:rPr lang="en-US" altLang="en-US" b="0" i="1">
                <a:solidFill>
                  <a:srgbClr val="800000"/>
                </a:solidFill>
                <a:latin typeface="Symbol" panose="05050102010706020507" pitchFamily="18" charset="2"/>
              </a:rPr>
              <a:t>w</a:t>
            </a:r>
            <a:r>
              <a:rPr lang="en-US" altLang="en-US" b="0" i="1">
                <a:solidFill>
                  <a:srgbClr val="800000"/>
                </a:solidFill>
              </a:rPr>
              <a:t>t</a:t>
            </a:r>
            <a:r>
              <a:rPr lang="en-US" altLang="en-US" b="0">
                <a:solidFill>
                  <a:srgbClr val="800000"/>
                </a:solidFill>
              </a:rPr>
              <a:t>)</a:t>
            </a:r>
            <a:endParaRPr lang="en-US" altLang="en-US" b="0"/>
          </a:p>
          <a:p>
            <a:pPr>
              <a:lnSpc>
                <a:spcPts val="4500"/>
              </a:lnSpc>
              <a:spcBef>
                <a:spcPct val="0"/>
              </a:spcBef>
              <a:buClr>
                <a:schemeClr val="tx1"/>
              </a:buClr>
              <a:buFont typeface="Times" panose="02020603050405020304" pitchFamily="18" charset="0"/>
              <a:buChar char="•"/>
            </a:pPr>
            <a:r>
              <a:rPr lang="en-US" altLang="en-US" b="0" i="1">
                <a:solidFill>
                  <a:srgbClr val="006600"/>
                </a:solidFill>
              </a:rPr>
              <a:t>v</a:t>
            </a:r>
            <a:r>
              <a:rPr lang="en-US" altLang="en-US" b="0" i="1" baseline="-25000">
                <a:solidFill>
                  <a:srgbClr val="006600"/>
                </a:solidFill>
              </a:rPr>
              <a:t>y</a:t>
            </a:r>
            <a:r>
              <a:rPr lang="en-US" altLang="en-US" b="0"/>
              <a:t> = </a:t>
            </a:r>
            <a:r>
              <a:rPr lang="en-US" altLang="en-US" b="0">
                <a:solidFill>
                  <a:srgbClr val="006600"/>
                </a:solidFill>
              </a:rPr>
              <a:t>∂</a:t>
            </a:r>
            <a:r>
              <a:rPr lang="en-US" altLang="en-US" b="0" i="1">
                <a:solidFill>
                  <a:srgbClr val="006600"/>
                </a:solidFill>
              </a:rPr>
              <a:t>y</a:t>
            </a:r>
            <a:r>
              <a:rPr lang="en-US" altLang="en-US" b="0">
                <a:solidFill>
                  <a:srgbClr val="006600"/>
                </a:solidFill>
              </a:rPr>
              <a:t>/∂</a:t>
            </a:r>
            <a:r>
              <a:rPr lang="en-US" altLang="en-US" b="0" i="1">
                <a:solidFill>
                  <a:srgbClr val="006600"/>
                </a:solidFill>
              </a:rPr>
              <a:t>t</a:t>
            </a:r>
            <a:r>
              <a:rPr lang="en-US" altLang="en-US" b="0"/>
              <a:t> = </a:t>
            </a:r>
            <a:r>
              <a:rPr lang="en-US" altLang="en-US" b="0">
                <a:solidFill>
                  <a:srgbClr val="006600"/>
                </a:solidFill>
              </a:rPr>
              <a:t>+</a:t>
            </a:r>
            <a:r>
              <a:rPr lang="en-US" altLang="en-US" b="0" i="1">
                <a:solidFill>
                  <a:srgbClr val="006600"/>
                </a:solidFill>
              </a:rPr>
              <a:t>A</a:t>
            </a:r>
            <a:r>
              <a:rPr lang="en-US" altLang="en-US" b="0" i="1">
                <a:solidFill>
                  <a:srgbClr val="006600"/>
                </a:solidFill>
                <a:latin typeface="Symbol" panose="05050102010706020507" pitchFamily="18" charset="2"/>
              </a:rPr>
              <a:t>w</a:t>
            </a:r>
            <a:r>
              <a:rPr lang="en-US" altLang="en-US" b="0">
                <a:solidFill>
                  <a:srgbClr val="006600"/>
                </a:solidFill>
              </a:rPr>
              <a:t> sin(</a:t>
            </a:r>
            <a:r>
              <a:rPr lang="en-US" altLang="en-US" b="0" i="1">
                <a:solidFill>
                  <a:srgbClr val="006600"/>
                </a:solidFill>
              </a:rPr>
              <a:t>kx</a:t>
            </a:r>
            <a:r>
              <a:rPr lang="en-US" altLang="en-US" b="0">
                <a:solidFill>
                  <a:srgbClr val="006600"/>
                </a:solidFill>
              </a:rPr>
              <a:t> – </a:t>
            </a:r>
            <a:r>
              <a:rPr lang="en-US" altLang="en-US" b="0" i="1">
                <a:solidFill>
                  <a:srgbClr val="006600"/>
                </a:solidFill>
                <a:latin typeface="Symbol" panose="05050102010706020507" pitchFamily="18" charset="2"/>
              </a:rPr>
              <a:t>w</a:t>
            </a:r>
            <a:r>
              <a:rPr lang="en-US" altLang="en-US" b="0" i="1">
                <a:solidFill>
                  <a:srgbClr val="006600"/>
                </a:solidFill>
              </a:rPr>
              <a:t>t</a:t>
            </a:r>
            <a:r>
              <a:rPr lang="en-US" altLang="en-US" b="0">
                <a:solidFill>
                  <a:srgbClr val="006600"/>
                </a:solidFill>
              </a:rPr>
              <a:t>)</a:t>
            </a:r>
          </a:p>
          <a:p>
            <a:pPr>
              <a:lnSpc>
                <a:spcPts val="4500"/>
              </a:lnSpc>
              <a:spcBef>
                <a:spcPct val="0"/>
              </a:spcBef>
              <a:buClr>
                <a:schemeClr val="tx1"/>
              </a:buClr>
              <a:buFont typeface="Times" panose="02020603050405020304" pitchFamily="18" charset="0"/>
              <a:buChar char="•"/>
            </a:pPr>
            <a:r>
              <a:rPr lang="en-US" altLang="en-US" b="0" i="1">
                <a:solidFill>
                  <a:schemeClr val="accent2"/>
                </a:solidFill>
              </a:rPr>
              <a:t>P</a:t>
            </a:r>
            <a:r>
              <a:rPr lang="en-US" altLang="en-US" b="0"/>
              <a:t> = </a:t>
            </a:r>
            <a:r>
              <a:rPr lang="en-US" altLang="en-US" b="0" i="1">
                <a:solidFill>
                  <a:schemeClr val="accent2"/>
                </a:solidFill>
              </a:rPr>
              <a:t>F</a:t>
            </a:r>
            <a:r>
              <a:rPr lang="en-US" altLang="en-US" b="0" i="1" baseline="-25000">
                <a:solidFill>
                  <a:schemeClr val="accent2"/>
                </a:solidFill>
              </a:rPr>
              <a:t>x </a:t>
            </a:r>
            <a:r>
              <a:rPr lang="en-US" altLang="en-US" b="0" i="1">
                <a:solidFill>
                  <a:schemeClr val="accent2"/>
                </a:solidFill>
              </a:rPr>
              <a:t>A</a:t>
            </a:r>
            <a:r>
              <a:rPr lang="en-US" altLang="en-US" b="0" baseline="30000">
                <a:solidFill>
                  <a:schemeClr val="accent2"/>
                </a:solidFill>
              </a:rPr>
              <a:t>2</a:t>
            </a:r>
            <a:r>
              <a:rPr lang="en-US" altLang="en-US" b="0" i="1">
                <a:solidFill>
                  <a:schemeClr val="accent2"/>
                </a:solidFill>
              </a:rPr>
              <a:t>k</a:t>
            </a:r>
            <a:r>
              <a:rPr lang="en-US" altLang="en-US" b="0" i="1">
                <a:solidFill>
                  <a:schemeClr val="accent2"/>
                </a:solidFill>
                <a:latin typeface="Symbol" panose="05050102010706020507" pitchFamily="18" charset="2"/>
              </a:rPr>
              <a:t>w</a:t>
            </a:r>
            <a:r>
              <a:rPr lang="en-US" altLang="en-US" b="0">
                <a:solidFill>
                  <a:schemeClr val="accent2"/>
                </a:solidFill>
              </a:rPr>
              <a:t> sin</a:t>
            </a:r>
            <a:r>
              <a:rPr lang="en-US" altLang="en-US" b="0" baseline="30000">
                <a:solidFill>
                  <a:schemeClr val="accent2"/>
                </a:solidFill>
              </a:rPr>
              <a:t>2</a:t>
            </a:r>
            <a:r>
              <a:rPr lang="en-US" altLang="en-US" b="0">
                <a:solidFill>
                  <a:schemeClr val="accent2"/>
                </a:solidFill>
              </a:rPr>
              <a:t>(</a:t>
            </a:r>
            <a:r>
              <a:rPr lang="en-US" altLang="en-US" b="0" i="1">
                <a:solidFill>
                  <a:schemeClr val="accent2"/>
                </a:solidFill>
              </a:rPr>
              <a:t>kx</a:t>
            </a:r>
            <a:r>
              <a:rPr lang="en-US" altLang="en-US" b="0">
                <a:solidFill>
                  <a:schemeClr val="accent2"/>
                </a:solidFill>
              </a:rPr>
              <a:t> – </a:t>
            </a:r>
            <a:r>
              <a:rPr lang="en-US" altLang="en-US" b="0" i="1">
                <a:solidFill>
                  <a:schemeClr val="accent2"/>
                </a:solidFill>
                <a:latin typeface="Symbol" panose="05050102010706020507" pitchFamily="18" charset="2"/>
              </a:rPr>
              <a:t>w</a:t>
            </a:r>
            <a:r>
              <a:rPr lang="en-US" altLang="en-US" b="0" i="1">
                <a:solidFill>
                  <a:schemeClr val="accent2"/>
                </a:solidFill>
              </a:rPr>
              <a:t>t</a:t>
            </a:r>
            <a:r>
              <a:rPr lang="en-US" altLang="en-US" b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B3513437-CBDD-90BE-1B91-7FD28B0FF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67000"/>
            <a:ext cx="8229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ts val="4500"/>
              </a:lnSpc>
              <a:spcBef>
                <a:spcPct val="10000"/>
              </a:spcBef>
              <a:buClr>
                <a:schemeClr val="tx1"/>
              </a:buClr>
              <a:buFont typeface="Times" charset="0"/>
              <a:buChar char="•"/>
              <a:defRPr/>
            </a:pPr>
            <a:r>
              <a:rPr lang="en-US" sz="3200" b="0" i="1" kern="0" dirty="0">
                <a:solidFill>
                  <a:schemeClr val="accent2"/>
                </a:solidFill>
                <a:latin typeface="+mn-lt"/>
              </a:rPr>
              <a:t>P</a:t>
            </a:r>
            <a:r>
              <a:rPr lang="en-US" sz="3200" b="0" kern="0" dirty="0">
                <a:solidFill>
                  <a:srgbClr val="003366"/>
                </a:solidFill>
                <a:latin typeface="+mn-lt"/>
              </a:rPr>
              <a:t> = </a:t>
            </a:r>
            <a:r>
              <a:rPr lang="en-US" sz="3200" b="0" i="1" kern="0" dirty="0" err="1">
                <a:solidFill>
                  <a:srgbClr val="800000"/>
                </a:solidFill>
                <a:latin typeface="+mn-lt"/>
              </a:rPr>
              <a:t>F</a:t>
            </a:r>
            <a:r>
              <a:rPr lang="en-US" sz="3200" b="0" i="1" kern="0" baseline="-25000" dirty="0" err="1">
                <a:solidFill>
                  <a:srgbClr val="800000"/>
                </a:solidFill>
                <a:latin typeface="+mn-lt"/>
              </a:rPr>
              <a:t>y</a:t>
            </a:r>
            <a:r>
              <a:rPr lang="en-US" sz="3200" b="0" i="1" kern="0" dirty="0" err="1">
                <a:solidFill>
                  <a:srgbClr val="006600"/>
                </a:solidFill>
                <a:latin typeface="+mn-lt"/>
              </a:rPr>
              <a:t>v</a:t>
            </a:r>
            <a:r>
              <a:rPr lang="en-US" sz="3200" b="0" i="1" kern="0" baseline="-25000" dirty="0" err="1">
                <a:solidFill>
                  <a:srgbClr val="006600"/>
                </a:solidFill>
                <a:latin typeface="+mn-lt"/>
              </a:rPr>
              <a:t>y</a:t>
            </a:r>
            <a:endParaRPr lang="en-US" sz="3200" b="0" kern="0" dirty="0">
              <a:solidFill>
                <a:srgbClr val="003366"/>
              </a:solidFill>
              <a:latin typeface="+mn-lt"/>
            </a:endParaRPr>
          </a:p>
          <a:p>
            <a:pPr marL="342900" indent="-342900" algn="ctr">
              <a:lnSpc>
                <a:spcPct val="10000"/>
              </a:lnSpc>
              <a:spcBef>
                <a:spcPct val="10000"/>
              </a:spcBef>
              <a:defRPr/>
            </a:pPr>
            <a:endParaRPr lang="en-US" sz="3200" b="0" kern="0" dirty="0">
              <a:solidFill>
                <a:schemeClr val="accent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6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22" grpId="0" build="p" autoUpdateAnimBg="0"/>
      <p:bldP spid="1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6">
            <a:extLst>
              <a:ext uri="{FF2B5EF4-FFF2-40B4-BE49-F238E27FC236}">
                <a16:creationId xmlns:a16="http://schemas.microsoft.com/office/drawing/2014/main" id="{1A0B914B-C520-0F0A-9A23-5A67204ED0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463" y="742950"/>
            <a:ext cx="5551487" cy="611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 Box 7">
            <a:extLst>
              <a:ext uri="{FF2B5EF4-FFF2-40B4-BE49-F238E27FC236}">
                <a16:creationId xmlns:a16="http://schemas.microsoft.com/office/drawing/2014/main" id="{117E5BB7-8E81-DB59-6EE6-7447EA1B5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14400"/>
            <a:ext cx="8858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0" i="1">
                <a:solidFill>
                  <a:schemeClr val="tx1"/>
                </a:solidFill>
              </a:rPr>
              <a:t>t</a:t>
            </a:r>
            <a:r>
              <a:rPr lang="en-US" altLang="en-US" sz="2800" b="0">
                <a:solidFill>
                  <a:schemeClr val="tx1"/>
                </a:solidFill>
              </a:rPr>
              <a:t> = 0</a:t>
            </a:r>
            <a:endParaRPr lang="en-US" altLang="en-US" sz="1800">
              <a:solidFill>
                <a:schemeClr val="tx1"/>
              </a:solidFill>
            </a:endParaRPr>
          </a:p>
        </p:txBody>
      </p:sp>
      <p:grpSp>
        <p:nvGrpSpPr>
          <p:cNvPr id="16388" name="Group 16">
            <a:extLst>
              <a:ext uri="{FF2B5EF4-FFF2-40B4-BE49-F238E27FC236}">
                <a16:creationId xmlns:a16="http://schemas.microsoft.com/office/drawing/2014/main" id="{194D5E39-D662-DC80-73DA-614F14061C70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1143000"/>
            <a:ext cx="4114800" cy="914400"/>
            <a:chOff x="1632" y="720"/>
            <a:chExt cx="2592" cy="576"/>
          </a:xfrm>
        </p:grpSpPr>
        <p:sp>
          <p:nvSpPr>
            <p:cNvPr id="16394" name="Line 8">
              <a:extLst>
                <a:ext uri="{FF2B5EF4-FFF2-40B4-BE49-F238E27FC236}">
                  <a16:creationId xmlns:a16="http://schemas.microsoft.com/office/drawing/2014/main" id="{FE4FC6E3-5DC9-E466-85E4-FCA932B2AF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720"/>
              <a:ext cx="288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5" name="Line 9">
              <a:extLst>
                <a:ext uri="{FF2B5EF4-FFF2-40B4-BE49-F238E27FC236}">
                  <a16:creationId xmlns:a16="http://schemas.microsoft.com/office/drawing/2014/main" id="{F8FF2FA5-EF97-9D21-BE0D-1962233E3B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720"/>
              <a:ext cx="288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6" name="Line 10">
              <a:extLst>
                <a:ext uri="{FF2B5EF4-FFF2-40B4-BE49-F238E27FC236}">
                  <a16:creationId xmlns:a16="http://schemas.microsoft.com/office/drawing/2014/main" id="{80D6942E-EDBA-AD05-B1A6-5A5966012F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0" y="1296"/>
              <a:ext cx="288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7" name="Line 11">
              <a:extLst>
                <a:ext uri="{FF2B5EF4-FFF2-40B4-BE49-F238E27FC236}">
                  <a16:creationId xmlns:a16="http://schemas.microsoft.com/office/drawing/2014/main" id="{453625B1-C2E2-DCD1-FD79-243E6E15DC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6" y="1296"/>
              <a:ext cx="288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389" name="Group 17">
            <a:extLst>
              <a:ext uri="{FF2B5EF4-FFF2-40B4-BE49-F238E27FC236}">
                <a16:creationId xmlns:a16="http://schemas.microsoft.com/office/drawing/2014/main" id="{83D861A1-A3AF-2F37-93DF-DAB73F9C4B42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1371600"/>
            <a:ext cx="3657600" cy="457200"/>
            <a:chOff x="1872" y="864"/>
            <a:chExt cx="2304" cy="288"/>
          </a:xfrm>
        </p:grpSpPr>
        <p:sp>
          <p:nvSpPr>
            <p:cNvPr id="16390" name="Line 12">
              <a:extLst>
                <a:ext uri="{FF2B5EF4-FFF2-40B4-BE49-F238E27FC236}">
                  <a16:creationId xmlns:a16="http://schemas.microsoft.com/office/drawing/2014/main" id="{C725D257-F138-905D-149A-26FAFB76DE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72" y="864"/>
              <a:ext cx="0" cy="144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1" name="Line 13">
              <a:extLst>
                <a:ext uri="{FF2B5EF4-FFF2-40B4-BE49-F238E27FC236}">
                  <a16:creationId xmlns:a16="http://schemas.microsoft.com/office/drawing/2014/main" id="{298E52EB-350F-90E2-61EE-D7AAC52556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1008"/>
              <a:ext cx="0" cy="144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2" name="Line 14">
              <a:extLst>
                <a:ext uri="{FF2B5EF4-FFF2-40B4-BE49-F238E27FC236}">
                  <a16:creationId xmlns:a16="http://schemas.microsoft.com/office/drawing/2014/main" id="{A8EDED59-3203-468B-3EF1-EB58E5CD75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8" y="864"/>
              <a:ext cx="0" cy="144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3" name="Line 15">
              <a:extLst>
                <a:ext uri="{FF2B5EF4-FFF2-40B4-BE49-F238E27FC236}">
                  <a16:creationId xmlns:a16="http://schemas.microsoft.com/office/drawing/2014/main" id="{2F559950-EC75-B856-BFB6-B54F6BDA66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6" y="1008"/>
              <a:ext cx="0" cy="144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8">
            <a:extLst>
              <a:ext uri="{FF2B5EF4-FFF2-40B4-BE49-F238E27FC236}">
                <a16:creationId xmlns:a16="http://schemas.microsoft.com/office/drawing/2014/main" id="{CF1D038D-A2D3-081A-EFCA-C8F0204896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338" y="762000"/>
            <a:ext cx="5521325" cy="608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ext Box 3">
            <a:extLst>
              <a:ext uri="{FF2B5EF4-FFF2-40B4-BE49-F238E27FC236}">
                <a16:creationId xmlns:a16="http://schemas.microsoft.com/office/drawing/2014/main" id="{52C67B5D-4678-E556-BBCF-132D8A21A9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14400"/>
            <a:ext cx="12017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0" i="1">
                <a:solidFill>
                  <a:schemeClr val="tx1"/>
                </a:solidFill>
              </a:rPr>
              <a:t>t</a:t>
            </a:r>
            <a:r>
              <a:rPr lang="en-US" altLang="en-US" sz="2800" b="0">
                <a:solidFill>
                  <a:schemeClr val="tx1"/>
                </a:solidFill>
              </a:rPr>
              <a:t> = </a:t>
            </a:r>
            <a:r>
              <a:rPr lang="en-US" altLang="en-US" sz="2800" b="0" i="1">
                <a:solidFill>
                  <a:schemeClr val="tx1"/>
                </a:solidFill>
              </a:rPr>
              <a:t>T</a:t>
            </a:r>
            <a:r>
              <a:rPr lang="en-US" altLang="en-US" sz="2800" b="0">
                <a:solidFill>
                  <a:schemeClr val="tx1"/>
                </a:solidFill>
              </a:rPr>
              <a:t>/8</a:t>
            </a:r>
            <a:endParaRPr lang="en-US" altLang="en-US" sz="1800">
              <a:solidFill>
                <a:schemeClr val="tx1"/>
              </a:solidFill>
            </a:endParaRPr>
          </a:p>
        </p:txBody>
      </p:sp>
      <p:grpSp>
        <p:nvGrpSpPr>
          <p:cNvPr id="18436" name="Group 4">
            <a:extLst>
              <a:ext uri="{FF2B5EF4-FFF2-40B4-BE49-F238E27FC236}">
                <a16:creationId xmlns:a16="http://schemas.microsoft.com/office/drawing/2014/main" id="{BF8D3BC0-042E-9CD8-D85D-A01C9AF0B571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1143000"/>
            <a:ext cx="4114800" cy="914400"/>
            <a:chOff x="1632" y="720"/>
            <a:chExt cx="2592" cy="576"/>
          </a:xfrm>
        </p:grpSpPr>
        <p:sp>
          <p:nvSpPr>
            <p:cNvPr id="18442" name="Line 5">
              <a:extLst>
                <a:ext uri="{FF2B5EF4-FFF2-40B4-BE49-F238E27FC236}">
                  <a16:creationId xmlns:a16="http://schemas.microsoft.com/office/drawing/2014/main" id="{DF41393E-C51A-15F7-DDFE-23090EAFE7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720"/>
              <a:ext cx="288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3" name="Line 6">
              <a:extLst>
                <a:ext uri="{FF2B5EF4-FFF2-40B4-BE49-F238E27FC236}">
                  <a16:creationId xmlns:a16="http://schemas.microsoft.com/office/drawing/2014/main" id="{184F43A5-8734-B2B6-D515-20E5BE1556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720"/>
              <a:ext cx="288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4" name="Line 7">
              <a:extLst>
                <a:ext uri="{FF2B5EF4-FFF2-40B4-BE49-F238E27FC236}">
                  <a16:creationId xmlns:a16="http://schemas.microsoft.com/office/drawing/2014/main" id="{F299AA63-F1C2-FF24-01EC-FC11371E77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0" y="1296"/>
              <a:ext cx="288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5" name="Line 8">
              <a:extLst>
                <a:ext uri="{FF2B5EF4-FFF2-40B4-BE49-F238E27FC236}">
                  <a16:creationId xmlns:a16="http://schemas.microsoft.com/office/drawing/2014/main" id="{10999D01-B567-4173-5ACE-065C6D5016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6" y="1296"/>
              <a:ext cx="288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437" name="Group 9">
            <a:extLst>
              <a:ext uri="{FF2B5EF4-FFF2-40B4-BE49-F238E27FC236}">
                <a16:creationId xmlns:a16="http://schemas.microsoft.com/office/drawing/2014/main" id="{CC4D0E24-1220-19DF-EE5E-3ACBCF8690E4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1371600"/>
            <a:ext cx="3657600" cy="457200"/>
            <a:chOff x="1872" y="864"/>
            <a:chExt cx="2304" cy="288"/>
          </a:xfrm>
        </p:grpSpPr>
        <p:sp>
          <p:nvSpPr>
            <p:cNvPr id="18438" name="Line 10">
              <a:extLst>
                <a:ext uri="{FF2B5EF4-FFF2-40B4-BE49-F238E27FC236}">
                  <a16:creationId xmlns:a16="http://schemas.microsoft.com/office/drawing/2014/main" id="{074C27EE-6E11-06B0-B324-462ED57357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72" y="864"/>
              <a:ext cx="0" cy="144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9" name="Line 11">
              <a:extLst>
                <a:ext uri="{FF2B5EF4-FFF2-40B4-BE49-F238E27FC236}">
                  <a16:creationId xmlns:a16="http://schemas.microsoft.com/office/drawing/2014/main" id="{01FC022A-4364-F090-A733-9570D2B927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1008"/>
              <a:ext cx="0" cy="144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0" name="Line 12">
              <a:extLst>
                <a:ext uri="{FF2B5EF4-FFF2-40B4-BE49-F238E27FC236}">
                  <a16:creationId xmlns:a16="http://schemas.microsoft.com/office/drawing/2014/main" id="{E06EF28B-86D4-1AAA-A073-4310FC3C19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8" y="864"/>
              <a:ext cx="0" cy="144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1" name="Line 13">
              <a:extLst>
                <a:ext uri="{FF2B5EF4-FFF2-40B4-BE49-F238E27FC236}">
                  <a16:creationId xmlns:a16="http://schemas.microsoft.com/office/drawing/2014/main" id="{F06434EF-8CEB-10D7-DE5B-1349D82C5D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6" y="1008"/>
              <a:ext cx="0" cy="144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4">
            <a:extLst>
              <a:ext uri="{FF2B5EF4-FFF2-40B4-BE49-F238E27FC236}">
                <a16:creationId xmlns:a16="http://schemas.microsoft.com/office/drawing/2014/main" id="{A82E34E3-C5FA-B101-6CC2-FE449E0E92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0863" y="760413"/>
            <a:ext cx="5521325" cy="608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483" name="Group 3">
            <a:extLst>
              <a:ext uri="{FF2B5EF4-FFF2-40B4-BE49-F238E27FC236}">
                <a16:creationId xmlns:a16="http://schemas.microsoft.com/office/drawing/2014/main" id="{5C14D2A5-D596-BBCD-748B-1E7E3F3D02AE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1143000"/>
            <a:ext cx="4114800" cy="914400"/>
            <a:chOff x="1632" y="720"/>
            <a:chExt cx="2592" cy="576"/>
          </a:xfrm>
        </p:grpSpPr>
        <p:sp>
          <p:nvSpPr>
            <p:cNvPr id="20490" name="Line 4">
              <a:extLst>
                <a:ext uri="{FF2B5EF4-FFF2-40B4-BE49-F238E27FC236}">
                  <a16:creationId xmlns:a16="http://schemas.microsoft.com/office/drawing/2014/main" id="{303E6CFC-61DC-21AB-F543-AB3E1BF9F2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720"/>
              <a:ext cx="288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1" name="Line 5">
              <a:extLst>
                <a:ext uri="{FF2B5EF4-FFF2-40B4-BE49-F238E27FC236}">
                  <a16:creationId xmlns:a16="http://schemas.microsoft.com/office/drawing/2014/main" id="{AC9FEEB9-2A38-3BCE-56AC-D030E6DBB5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720"/>
              <a:ext cx="288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2" name="Line 6">
              <a:extLst>
                <a:ext uri="{FF2B5EF4-FFF2-40B4-BE49-F238E27FC236}">
                  <a16:creationId xmlns:a16="http://schemas.microsoft.com/office/drawing/2014/main" id="{80D23B2D-14CE-250F-5522-66448D2F28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0" y="1296"/>
              <a:ext cx="288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3" name="Line 7">
              <a:extLst>
                <a:ext uri="{FF2B5EF4-FFF2-40B4-BE49-F238E27FC236}">
                  <a16:creationId xmlns:a16="http://schemas.microsoft.com/office/drawing/2014/main" id="{A0E5C3B3-37DA-1977-B4B5-7BB11000FB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6" y="1296"/>
              <a:ext cx="288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484" name="Group 8">
            <a:extLst>
              <a:ext uri="{FF2B5EF4-FFF2-40B4-BE49-F238E27FC236}">
                <a16:creationId xmlns:a16="http://schemas.microsoft.com/office/drawing/2014/main" id="{4252DA6C-2C84-6F6C-60A2-E1764759BB56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1371600"/>
            <a:ext cx="3657600" cy="457200"/>
            <a:chOff x="1872" y="864"/>
            <a:chExt cx="2304" cy="288"/>
          </a:xfrm>
        </p:grpSpPr>
        <p:sp>
          <p:nvSpPr>
            <p:cNvPr id="20486" name="Line 9">
              <a:extLst>
                <a:ext uri="{FF2B5EF4-FFF2-40B4-BE49-F238E27FC236}">
                  <a16:creationId xmlns:a16="http://schemas.microsoft.com/office/drawing/2014/main" id="{91B3704E-819C-A75D-718A-65AD4E86890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72" y="864"/>
              <a:ext cx="0" cy="144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7" name="Line 10">
              <a:extLst>
                <a:ext uri="{FF2B5EF4-FFF2-40B4-BE49-F238E27FC236}">
                  <a16:creationId xmlns:a16="http://schemas.microsoft.com/office/drawing/2014/main" id="{C30C1E90-87CB-229E-E109-1196826AB4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1008"/>
              <a:ext cx="0" cy="144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8" name="Line 11">
              <a:extLst>
                <a:ext uri="{FF2B5EF4-FFF2-40B4-BE49-F238E27FC236}">
                  <a16:creationId xmlns:a16="http://schemas.microsoft.com/office/drawing/2014/main" id="{ABD4ECF3-75FF-813F-6D2E-A1720294ED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8" y="864"/>
              <a:ext cx="0" cy="144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89" name="Line 12">
              <a:extLst>
                <a:ext uri="{FF2B5EF4-FFF2-40B4-BE49-F238E27FC236}">
                  <a16:creationId xmlns:a16="http://schemas.microsoft.com/office/drawing/2014/main" id="{DDAE7CA8-CA4A-8CFF-D99D-68F6DE37F5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6" y="1008"/>
              <a:ext cx="0" cy="144"/>
            </a:xfrm>
            <a:prstGeom prst="lin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485" name="Text Box 13">
            <a:extLst>
              <a:ext uri="{FF2B5EF4-FFF2-40B4-BE49-F238E27FC236}">
                <a16:creationId xmlns:a16="http://schemas.microsoft.com/office/drawing/2014/main" id="{F970EF0A-C892-7644-CFF9-7BBA908CB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914400"/>
            <a:ext cx="12017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rgbClr val="0033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003366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003366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3366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0" i="1">
                <a:solidFill>
                  <a:schemeClr val="tx1"/>
                </a:solidFill>
              </a:rPr>
              <a:t>t</a:t>
            </a:r>
            <a:r>
              <a:rPr lang="en-US" altLang="en-US" sz="2800" b="0">
                <a:solidFill>
                  <a:schemeClr val="tx1"/>
                </a:solidFill>
              </a:rPr>
              <a:t> = </a:t>
            </a:r>
            <a:r>
              <a:rPr lang="en-US" altLang="en-US" sz="2800" b="0" i="1">
                <a:solidFill>
                  <a:schemeClr val="tx1"/>
                </a:solidFill>
              </a:rPr>
              <a:t>T</a:t>
            </a:r>
            <a:r>
              <a:rPr lang="en-US" altLang="en-US" sz="2800" b="0">
                <a:solidFill>
                  <a:schemeClr val="tx1"/>
                </a:solidFill>
              </a:rPr>
              <a:t>/4</a:t>
            </a:r>
            <a:endParaRPr lang="en-US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3366"/>
      </a:dk1>
      <a:lt1>
        <a:srgbClr val="FFFFFF"/>
      </a:lt1>
      <a:dk2>
        <a:srgbClr val="003366"/>
      </a:dk2>
      <a:lt2>
        <a:srgbClr val="808080"/>
      </a:lt2>
      <a:accent1>
        <a:srgbClr val="BBE0E3"/>
      </a:accent1>
      <a:accent2>
        <a:srgbClr val="0033FF"/>
      </a:accent2>
      <a:accent3>
        <a:srgbClr val="FFFFFF"/>
      </a:accent3>
      <a:accent4>
        <a:srgbClr val="002A56"/>
      </a:accent4>
      <a:accent5>
        <a:srgbClr val="DAEDEF"/>
      </a:accent5>
      <a:accent6>
        <a:srgbClr val="002DE7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</TotalTime>
  <Words>259</Words>
  <Application>Microsoft Office PowerPoint</Application>
  <PresentationFormat>On-screen Show (4:3)</PresentationFormat>
  <Paragraphs>69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Symbol</vt:lpstr>
      <vt:lpstr>Times</vt:lpstr>
      <vt:lpstr>Verdana</vt:lpstr>
      <vt:lpstr>Default Design</vt:lpstr>
      <vt:lpstr>Wave Mechanics</vt:lpstr>
      <vt:lpstr>Wave Speed</vt:lpstr>
      <vt:lpstr>Transverse String Wave Speed</vt:lpstr>
      <vt:lpstr>Wave Energy Transfer</vt:lpstr>
      <vt:lpstr>Energy in a Traveling Wave</vt:lpstr>
      <vt:lpstr>Power</vt:lpstr>
      <vt:lpstr>PowerPoint Presentation</vt:lpstr>
      <vt:lpstr>PowerPoint Presentation</vt:lpstr>
      <vt:lpstr>PowerPoint Presentation</vt:lpstr>
      <vt:lpstr>Wave Intensity</vt:lpstr>
    </vt:vector>
  </TitlesOfParts>
  <Manager/>
  <Company>University of Wyoming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Describing Waves</dc:title>
  <dc:subject/>
  <dc:creator>Richard Barrans</dc:creator>
  <cp:keywords/>
  <dc:description/>
  <cp:lastModifiedBy>Richard Barrans</cp:lastModifiedBy>
  <cp:revision>148</cp:revision>
  <cp:lastPrinted>2023-11-26T19:47:33Z</cp:lastPrinted>
  <dcterms:created xsi:type="dcterms:W3CDTF">2005-10-26T06:17:29Z</dcterms:created>
  <dcterms:modified xsi:type="dcterms:W3CDTF">2025-03-31T02:35:49Z</dcterms:modified>
  <cp:category/>
</cp:coreProperties>
</file>