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636" r:id="rId2"/>
    <p:sldId id="637" r:id="rId3"/>
    <p:sldId id="638" r:id="rId4"/>
    <p:sldId id="639" r:id="rId5"/>
    <p:sldId id="640" r:id="rId6"/>
    <p:sldId id="641" r:id="rId7"/>
    <p:sldId id="405" r:id="rId8"/>
    <p:sldId id="646" r:id="rId9"/>
    <p:sldId id="647" r:id="rId10"/>
    <p:sldId id="648" r:id="rId11"/>
    <p:sldId id="649" r:id="rId12"/>
    <p:sldId id="650" r:id="rId13"/>
  </p:sldIdLst>
  <p:sldSz cx="9144000" cy="6858000" type="screen4x3"/>
  <p:notesSz cx="9236075" cy="7010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  <a:srgbClr val="3239F4"/>
    <a:srgbClr val="F4F4F4"/>
    <a:srgbClr val="E53C05"/>
    <a:srgbClr val="0105FF"/>
    <a:srgbClr val="000000"/>
    <a:srgbClr val="12C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96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94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7B638C-3F53-300E-56A7-552A1C0998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334962"/>
            <a:ext cx="4002930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b="0" dirty="0"/>
              <a:t>P1210 L29 Sound energy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6C84B5-790B-2298-7C9E-DDDA0424C5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31569" y="0"/>
            <a:ext cx="4002930" cy="3508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84" charset="-128"/>
              </a:defRPr>
            </a:lvl1pPr>
          </a:lstStyle>
          <a:p>
            <a:pPr>
              <a:defRPr/>
            </a:pPr>
            <a:fld id="{E92AEEF4-D86D-4C60-894D-9415DBAF8667}" type="datetimeFigureOut">
              <a:rPr lang="en-US" b="0"/>
              <a:pPr>
                <a:defRPr/>
              </a:pPr>
              <a:t>3/30/2025</a:t>
            </a:fld>
            <a:endParaRPr lang="en-US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3D5CC9-5F81-6997-F206-933E547C2A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657975"/>
            <a:ext cx="4002930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24AFA6-03B2-0D70-31B9-04CC5CFAF2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31569" y="6477000"/>
            <a:ext cx="4002930" cy="3508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B391A7-3D83-4BAB-BDA9-83CCB6C7545E}" type="slidenum">
              <a:rPr lang="en-US" altLang="en-US" b="0"/>
              <a:pPr/>
              <a:t>‹#›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0D27670C-9834-E83F-0E3C-F7077CA975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P1210 L31 Wave energy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E74EB80E-ADDD-DDD4-96BF-314E4CA27D3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3145" y="0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802BC1ED-563B-E816-74C2-F9D2A88A8A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46B85FE0-655E-B7C0-004F-A6D466B6C2B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00E421DA-29A8-D99E-46B2-3D850CFF2F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9564"/>
            <a:ext cx="400293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5964342F-3116-D517-C238-8A98433E16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145" y="6659564"/>
            <a:ext cx="400293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7F18011-2A42-498B-88E8-8C48E936D7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76C1E2A0-BBF0-3E01-7727-4DEAAE7A49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810A249A-F1D8-213D-6173-3D52AA2053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446" tIns="46223" rIns="92446" bIns="46223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58F2B51C-5693-25E7-F527-48F30F8F4415}"/>
              </a:ext>
            </a:extLst>
          </p:cNvPr>
          <p:cNvSpPr txBox="1">
            <a:spLocks noGrp="1"/>
          </p:cNvSpPr>
          <p:nvPr/>
        </p:nvSpPr>
        <p:spPr bwMode="auto">
          <a:xfrm>
            <a:off x="5233145" y="6659564"/>
            <a:ext cx="400293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E57DAA9-BC01-4780-8FE6-46F2CBD93FE7}" type="slidenum">
              <a:rPr lang="en-US" altLang="en-US" sz="1200" b="0"/>
              <a:pPr algn="r" eaLnBrk="1" hangingPunct="1"/>
              <a:t>1</a:t>
            </a:fld>
            <a:endParaRPr lang="en-US" altLang="en-US" sz="1200" b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DAF416-8CFD-8E01-FECD-43E717ADCDA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P1210 L31 Wave energy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7D71B640-221F-AF63-A609-EF537FC936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>
            <a:extLst>
              <a:ext uri="{FF2B5EF4-FFF2-40B4-BE49-F238E27FC236}">
                <a16:creationId xmlns:a16="http://schemas.microsoft.com/office/drawing/2014/main" id="{C1679800-5582-B293-30EA-5B6A72225A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446" tIns="46223" rIns="92446" bIns="46223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8612" name="Slide Number Placeholder 3">
            <a:extLst>
              <a:ext uri="{FF2B5EF4-FFF2-40B4-BE49-F238E27FC236}">
                <a16:creationId xmlns:a16="http://schemas.microsoft.com/office/drawing/2014/main" id="{988134DE-E8BB-F438-C988-5F4C6ED39AB8}"/>
              </a:ext>
            </a:extLst>
          </p:cNvPr>
          <p:cNvSpPr txBox="1">
            <a:spLocks noGrp="1"/>
          </p:cNvSpPr>
          <p:nvPr/>
        </p:nvSpPr>
        <p:spPr bwMode="auto">
          <a:xfrm>
            <a:off x="5233145" y="6659564"/>
            <a:ext cx="400293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E2C6C298-9375-46B7-8823-59934C4B4D13}" type="slidenum">
              <a:rPr lang="en-US" altLang="en-US" sz="1200" b="0"/>
              <a:pPr algn="r" eaLnBrk="1" hangingPunct="1"/>
              <a:t>2</a:t>
            </a:fld>
            <a:endParaRPr lang="en-US" altLang="en-US" sz="1200" b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5378B4-A4EF-675C-F308-939F345E8D4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P1210 L31 Wave energy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>
            <a:extLst>
              <a:ext uri="{FF2B5EF4-FFF2-40B4-BE49-F238E27FC236}">
                <a16:creationId xmlns:a16="http://schemas.microsoft.com/office/drawing/2014/main" id="{DE360FDB-DC73-CC89-00AC-4F02184674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>
            <a:extLst>
              <a:ext uri="{FF2B5EF4-FFF2-40B4-BE49-F238E27FC236}">
                <a16:creationId xmlns:a16="http://schemas.microsoft.com/office/drawing/2014/main" id="{FAAE852A-8022-7E8D-FBBB-37B5677BAD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446" tIns="46223" rIns="92446" bIns="46223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DE241C5A-B6DD-96E5-5433-04D8E0FE1C8F}"/>
              </a:ext>
            </a:extLst>
          </p:cNvPr>
          <p:cNvSpPr txBox="1">
            <a:spLocks noGrp="1"/>
          </p:cNvSpPr>
          <p:nvPr/>
        </p:nvSpPr>
        <p:spPr bwMode="auto">
          <a:xfrm>
            <a:off x="5233145" y="6659564"/>
            <a:ext cx="400293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22849A3F-9F2A-4911-96A4-FCC9C9431D90}" type="slidenum">
              <a:rPr lang="en-US" altLang="en-US" sz="1200" b="0"/>
              <a:pPr algn="r" eaLnBrk="1" hangingPunct="1"/>
              <a:t>3</a:t>
            </a:fld>
            <a:endParaRPr lang="en-US" altLang="en-US" sz="1200" b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BE5D29-E14B-35DD-4828-83780BF6725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P1210 L31 Wave energy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>
            <a:extLst>
              <a:ext uri="{FF2B5EF4-FFF2-40B4-BE49-F238E27FC236}">
                <a16:creationId xmlns:a16="http://schemas.microsoft.com/office/drawing/2014/main" id="{9218C544-E3D2-C972-26B2-BD11E259D7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>
            <a:extLst>
              <a:ext uri="{FF2B5EF4-FFF2-40B4-BE49-F238E27FC236}">
                <a16:creationId xmlns:a16="http://schemas.microsoft.com/office/drawing/2014/main" id="{DD4AA2FD-346F-FFCA-F27B-E54B0389A2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446" tIns="46223" rIns="92446" bIns="46223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C37F3FEC-6DC7-6E8A-96DC-0884D14B35F2}"/>
              </a:ext>
            </a:extLst>
          </p:cNvPr>
          <p:cNvSpPr txBox="1">
            <a:spLocks noGrp="1"/>
          </p:cNvSpPr>
          <p:nvPr/>
        </p:nvSpPr>
        <p:spPr bwMode="auto">
          <a:xfrm>
            <a:off x="5233145" y="6659564"/>
            <a:ext cx="400293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E9689A3-5BAC-4F09-B13B-039D81AEB043}" type="slidenum">
              <a:rPr lang="en-US" altLang="en-US" sz="1200" b="0"/>
              <a:pPr algn="r" eaLnBrk="1" hangingPunct="1"/>
              <a:t>4</a:t>
            </a:fld>
            <a:endParaRPr lang="en-US" altLang="en-US" sz="1200" b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B35034-E6E9-5E9E-FA70-F7DC24B6872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P1210 L31 Wave energy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>
            <a:extLst>
              <a:ext uri="{FF2B5EF4-FFF2-40B4-BE49-F238E27FC236}">
                <a16:creationId xmlns:a16="http://schemas.microsoft.com/office/drawing/2014/main" id="{5EFAB8F0-DBEC-D574-3C17-7F93588B37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>
            <a:extLst>
              <a:ext uri="{FF2B5EF4-FFF2-40B4-BE49-F238E27FC236}">
                <a16:creationId xmlns:a16="http://schemas.microsoft.com/office/drawing/2014/main" id="{6409825D-A288-C202-9ABA-FED2021598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446" tIns="46223" rIns="92446" bIns="46223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C37F6E7F-2244-EF9B-CF25-AFD48274ED5B}"/>
              </a:ext>
            </a:extLst>
          </p:cNvPr>
          <p:cNvSpPr txBox="1">
            <a:spLocks noGrp="1"/>
          </p:cNvSpPr>
          <p:nvPr/>
        </p:nvSpPr>
        <p:spPr bwMode="auto">
          <a:xfrm>
            <a:off x="5233145" y="6659564"/>
            <a:ext cx="400293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A5F71DE-850C-4808-A3D2-CF3E03DE0B72}" type="slidenum">
              <a:rPr lang="en-US" altLang="en-US" sz="1200" b="0"/>
              <a:pPr algn="r" eaLnBrk="1" hangingPunct="1"/>
              <a:t>5</a:t>
            </a:fld>
            <a:endParaRPr lang="en-US" altLang="en-US" sz="1200" b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01BEBE-83F8-6783-39A1-A37A206F9CB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P1210 L31 Wave energy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>
            <a:extLst>
              <a:ext uri="{FF2B5EF4-FFF2-40B4-BE49-F238E27FC236}">
                <a16:creationId xmlns:a16="http://schemas.microsoft.com/office/drawing/2014/main" id="{BA3372E8-FB86-5333-AD0B-3CDE41F4D9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>
            <a:extLst>
              <a:ext uri="{FF2B5EF4-FFF2-40B4-BE49-F238E27FC236}">
                <a16:creationId xmlns:a16="http://schemas.microsoft.com/office/drawing/2014/main" id="{3060D543-30F0-34AB-E4EA-BEC62AD97B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446" tIns="46223" rIns="92446" bIns="46223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6804" name="Slide Number Placeholder 3">
            <a:extLst>
              <a:ext uri="{FF2B5EF4-FFF2-40B4-BE49-F238E27FC236}">
                <a16:creationId xmlns:a16="http://schemas.microsoft.com/office/drawing/2014/main" id="{6AC469F3-0705-D9BE-E80F-7BEB9A34F9F0}"/>
              </a:ext>
            </a:extLst>
          </p:cNvPr>
          <p:cNvSpPr txBox="1">
            <a:spLocks noGrp="1"/>
          </p:cNvSpPr>
          <p:nvPr/>
        </p:nvSpPr>
        <p:spPr bwMode="auto">
          <a:xfrm>
            <a:off x="5233145" y="6659564"/>
            <a:ext cx="400293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5D40C1D-E683-4CB7-9582-259229BD621C}" type="slidenum">
              <a:rPr lang="en-US" altLang="en-US" sz="1200" b="0"/>
              <a:pPr algn="r" eaLnBrk="1" hangingPunct="1"/>
              <a:t>6</a:t>
            </a:fld>
            <a:endParaRPr lang="en-US" altLang="en-US" sz="1200" b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60D3C36-90B4-3D1A-D419-4447865D4C4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P1210 L31 Wave energy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34510E1D-E21B-4398-6DBA-30B90FBC40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0C2EC945-6F58-C6FE-1C4E-E96D5C9FB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F43A9614-669B-866D-4044-CB538ACC88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DDA01D0-BE99-4FED-B7A6-5EE4FA202737}" type="slidenum">
              <a:rPr lang="en-US" altLang="en-US" b="0"/>
              <a:pPr eaLnBrk="1" hangingPunct="1"/>
              <a:t>7</a:t>
            </a:fld>
            <a:endParaRPr lang="en-US" altLang="en-US" b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04F397-2FA2-2FD7-9827-D995FFD0E94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P1210 L31 Wave energy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EC4205-1DF3-E9BA-F6C0-70766D1919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AF7DEA-0820-3FA4-4811-08DCCB94C8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D5953A-AB44-5466-7413-49A94CD969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86DD8-0960-4BB5-B580-EC421395C8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1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9D2F45-5491-FC72-6AB3-9644099DC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305085-5A91-B64A-2F8F-EB6195531F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CD3B2E-828F-0970-4CF2-EBBB00F68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98E15-B351-4665-B493-FA3A294504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04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B4F2B7-E3DA-1A9C-5819-17A25BDD71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9CF832-AD8B-EF2B-3688-2E6C7694F8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482B3-6943-BFEB-D89C-D5D566A9A6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263D65-96AB-4619-9C06-DFF7F788AA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130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9496E24-AFA7-E503-90BE-170616FB19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F4AD494-821B-CE96-B700-399A3432D9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9795A8C-78E0-D195-5C6F-0C8080683C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A94CC8-5186-4E1C-BD0C-7E9BEB2E6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34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71C6E9-9165-7D80-7493-6569AAC7D1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9F7892-2688-393B-6F5E-0E200F3AF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314FED-9AC1-A1C2-E817-321828270E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33CD8-A01E-4B0F-8427-F87D16B812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20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74FFD7-65CF-169E-4199-392E83B841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6BE77E-F3B3-83E8-5FB0-238B3DE54E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D6D31-AD99-58A1-F269-61DB25358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B95157-EA02-4EC9-B308-85DF961573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6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E7BB3F-CE26-C61A-BF1E-1B67894E88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F2C69A-1D22-E7D7-3812-63B2FDB68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7575F5-C493-E4AE-DEA6-2FBEB2A2A7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E5F225-86C2-4E46-A70E-C9B560BBC4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10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17DB9E-4A5C-6D1B-C0CF-61937291D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AA7D8A-04FC-3B42-AFE2-6639EE0E73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46E545E-6C96-3AB8-73D0-6F478AAFC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4E593-73AE-444D-97C8-B5616C64D0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0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4CA4DBE-52E5-BE56-D751-5CB61E82A2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450445-DCE1-3A83-453B-D8B27D694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3830855-AAAC-BCDB-29B8-FF89A86938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9C249E-479E-4DAE-BCB4-9EFE91AFA2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59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556BC27-00F2-CB20-098C-1C63DC8B6A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46FC52A-65B2-CA1E-2270-259AB82B94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98DEB8-7E59-DBDA-967D-B812BB5355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DEBD9-2384-4F3F-B28D-CE9FF824DF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24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ADC53-5756-369F-9A8E-73893F1AD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0EAF79-00B7-FC0D-83F0-FF39B74876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C994F2-99D4-9414-439D-E302087AD6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CA4E13-3B4F-40DF-BD30-EC7E285040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57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86793-AAFB-6B2D-1164-CCE107980C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B1C966-8790-7F0D-23BD-8901D67455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4A7276-1040-C9D1-97B8-7D6B954FD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9C554C-65BB-4CC9-B935-187B76131C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76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40FD872-8D22-AD12-8CA1-A50BCBF32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5156604-AA6A-A4CD-4ECF-A84A08F8FD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9EA04F-F2F7-B589-2800-CE6CDCC552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7EA62B-0BA5-836C-2151-5FB9698E51C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B9DBC66-F5C4-83E8-DB98-5DD2D0BF66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B86FE9-14F0-4AED-883C-4693733B63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D12089D0-5F97-B52B-D487-D700D2D0B52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36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Sound Intensity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B9DC89CA-0BF2-5A4D-D962-FAB49594F67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295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Energy flux at your eardrums</a:t>
            </a:r>
          </a:p>
        </p:txBody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671126CB-1E61-FB23-7F29-16D742FB5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en-US" sz="3200" b="0">
                <a:solidFill>
                  <a:srgbClr val="003366"/>
                </a:solidFill>
              </a:rPr>
              <a:t>§ 16.3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>
            <a:extLst>
              <a:ext uri="{FF2B5EF4-FFF2-40B4-BE49-F238E27FC236}">
                <a16:creationId xmlns:a16="http://schemas.microsoft.com/office/drawing/2014/main" id="{944830F7-A2CB-693B-4355-2AE083FBEBD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Board Work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D327958-4FD2-A7B5-5B94-24303B3C9BD1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Draw several cycles of a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longitudinal</a:t>
            </a:r>
            <a:r>
              <a:rPr lang="en-US" altLang="en-US" sz="2800">
                <a:ea typeface="ＭＳ Ｐゴシック" panose="020B0600070205080204" pitchFamily="34" charset="-128"/>
              </a:rPr>
              <a:t> wave train.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What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force</a:t>
            </a:r>
            <a:r>
              <a:rPr lang="en-US" altLang="en-US" sz="2400">
                <a:ea typeface="ＭＳ Ｐゴシック" panose="020B0600070205080204" pitchFamily="34" charset="-128"/>
              </a:rPr>
              <a:t> accelerates the particles?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Identify where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pressure</a:t>
            </a:r>
            <a:r>
              <a:rPr lang="en-US" altLang="en-US" sz="2400">
                <a:ea typeface="ＭＳ Ｐゴシック" panose="020B0600070205080204" pitchFamily="34" charset="-128"/>
              </a:rPr>
              <a:t> is high or low.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Identify the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acceleration directions </a:t>
            </a:r>
            <a:r>
              <a:rPr lang="en-US" altLang="en-US" sz="2400">
                <a:solidFill>
                  <a:schemeClr val="tx2"/>
                </a:solidFill>
                <a:ea typeface="ＭＳ Ｐゴシック" panose="020B0600070205080204" pitchFamily="34" charset="-128"/>
              </a:rPr>
              <a:t>at different positions </a:t>
            </a:r>
            <a:r>
              <a:rPr lang="en-US" altLang="en-US" sz="2400">
                <a:ea typeface="ＭＳ Ｐゴシック" panose="020B0600070205080204" pitchFamily="34" charset="-128"/>
              </a:rPr>
              <a:t>along a phase.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672C54D5-320A-C671-AAE1-0A81EFDCD09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Group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916DD-228F-1654-8BD0-C12D3BD86059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For a sound wave: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What is the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pressure excursion</a:t>
            </a:r>
            <a:r>
              <a:rPr lang="en-US" altLang="en-US" sz="2400">
                <a:ea typeface="ＭＳ Ｐゴシック" panose="020B0600070205080204" pitchFamily="34" charset="-128"/>
              </a:rPr>
              <a:t> where the particle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acceleration</a:t>
            </a:r>
            <a:r>
              <a:rPr lang="en-US" altLang="en-US" sz="2400">
                <a:ea typeface="ＭＳ Ｐゴシック" panose="020B0600070205080204" pitchFamily="34" charset="-128"/>
              </a:rPr>
              <a:t> is greatest?</a:t>
            </a:r>
          </a:p>
          <a:p>
            <a:pPr lvl="1">
              <a:spcAft>
                <a:spcPts val="3600"/>
              </a:spcAft>
              <a:buFontTx/>
              <a:buNone/>
            </a:pP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A.</a:t>
            </a:r>
            <a:r>
              <a:rPr lang="en-US" altLang="en-US" sz="2400">
                <a:ea typeface="ＭＳ Ｐゴシック" panose="020B0600070205080204" pitchFamily="34" charset="-128"/>
              </a:rPr>
              <a:t>  Maximum.	</a:t>
            </a: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B.</a:t>
            </a:r>
            <a:r>
              <a:rPr lang="en-US" altLang="en-US" sz="2400">
                <a:ea typeface="ＭＳ Ｐゴシック" panose="020B0600070205080204" pitchFamily="34" charset="-128"/>
              </a:rPr>
              <a:t>  Zero. 	</a:t>
            </a: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C.</a:t>
            </a:r>
            <a:r>
              <a:rPr lang="en-US" altLang="en-US" sz="2400">
                <a:ea typeface="ＭＳ Ｐゴシック" panose="020B0600070205080204" pitchFamily="34" charset="-128"/>
              </a:rPr>
              <a:t>  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What is the particle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acceleration </a:t>
            </a:r>
            <a:r>
              <a:rPr lang="en-US" altLang="en-US" sz="2400">
                <a:ea typeface="ＭＳ Ｐゴシック" panose="020B0600070205080204" pitchFamily="34" charset="-128"/>
              </a:rPr>
              <a:t>where the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pressure</a:t>
            </a:r>
            <a:r>
              <a:rPr lang="en-US" altLang="en-US" sz="2400"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excursion </a:t>
            </a:r>
            <a:r>
              <a:rPr lang="en-US" altLang="en-US" sz="2400">
                <a:ea typeface="ＭＳ Ｐゴシック" panose="020B0600070205080204" pitchFamily="34" charset="-128"/>
              </a:rPr>
              <a:t>is greatest?</a:t>
            </a:r>
          </a:p>
          <a:p>
            <a:pPr lvl="1">
              <a:buFontTx/>
              <a:buNone/>
            </a:pP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A.</a:t>
            </a:r>
            <a:r>
              <a:rPr lang="en-US" altLang="en-US" sz="2400">
                <a:ea typeface="ＭＳ Ｐゴシック" panose="020B0600070205080204" pitchFamily="34" charset="-128"/>
              </a:rPr>
              <a:t>  Maximum.	</a:t>
            </a: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B.</a:t>
            </a:r>
            <a:r>
              <a:rPr lang="en-US" altLang="en-US" sz="2400">
                <a:ea typeface="ＭＳ Ｐゴシック" panose="020B0600070205080204" pitchFamily="34" charset="-128"/>
              </a:rPr>
              <a:t>  Zero. 	</a:t>
            </a: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C.</a:t>
            </a:r>
            <a:r>
              <a:rPr lang="en-US" altLang="en-US" sz="2400">
                <a:ea typeface="ＭＳ Ｐゴシック" panose="020B0600070205080204" pitchFamily="34" charset="-128"/>
              </a:rPr>
              <a:t> 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C72E1F3D-3542-8F78-AD92-5B6385D08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End Result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E17D03D2-2997-764D-B37C-AD7804DC3A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Pressure is 90° out of phase with displacement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Pressure is greatest when forward velocity is greatest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Pressure is least when backward velocity is greatest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>
            <a:extLst>
              <a:ext uri="{FF2B5EF4-FFF2-40B4-BE49-F238E27FC236}">
                <a16:creationId xmlns:a16="http://schemas.microsoft.com/office/drawing/2014/main" id="{10193FA3-9651-4AED-1737-F31111A4C681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Sound Intensity</a:t>
            </a:r>
          </a:p>
        </p:txBody>
      </p:sp>
      <p:sp>
        <p:nvSpPr>
          <p:cNvPr id="3075" name="TextBox 4">
            <a:extLst>
              <a:ext uri="{FF2B5EF4-FFF2-40B4-BE49-F238E27FC236}">
                <a16:creationId xmlns:a16="http://schemas.microsoft.com/office/drawing/2014/main" id="{9F4B25F9-DEE1-2689-0657-44917C619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44488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344488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344488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344488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344488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4488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4488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4488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4488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en-US" altLang="en-US" sz="3200" b="0" i="1">
                <a:solidFill>
                  <a:schemeClr val="accent2"/>
                </a:solidFill>
                <a:latin typeface="Verdana" panose="020B0604030504040204" pitchFamily="34" charset="0"/>
              </a:rPr>
              <a:t>I</a:t>
            </a:r>
            <a:r>
              <a:rPr lang="en-US" altLang="en-US" sz="3200" b="0"/>
              <a:t>	= (Power output)/(Area)</a:t>
            </a:r>
          </a:p>
          <a:p>
            <a:pPr algn="l" eaLnBrk="1" hangingPunct="1">
              <a:spcAft>
                <a:spcPts val="1200"/>
              </a:spcAft>
            </a:pPr>
            <a:r>
              <a:rPr lang="en-US" altLang="en-US" sz="3200" b="0"/>
              <a:t>	= (Force) (Displacement velocity)/(Area)</a:t>
            </a:r>
          </a:p>
          <a:p>
            <a:pPr algn="l" eaLnBrk="1" hangingPunct="1">
              <a:spcAft>
                <a:spcPts val="1200"/>
              </a:spcAft>
            </a:pPr>
            <a:r>
              <a:rPr lang="en-US" altLang="en-US" sz="3200" b="0"/>
              <a:t>	= (Force/Area) (Displacement velocity)</a:t>
            </a:r>
          </a:p>
          <a:p>
            <a:pPr algn="l" eaLnBrk="1" hangingPunct="1">
              <a:spcAft>
                <a:spcPts val="1200"/>
              </a:spcAft>
            </a:pPr>
            <a:r>
              <a:rPr lang="en-US" altLang="en-US" sz="3200" b="0"/>
              <a:t>	= (Pressure) (Displacement velocity)</a:t>
            </a:r>
          </a:p>
          <a:p>
            <a:pPr algn="l" eaLnBrk="1" hangingPunct="1">
              <a:spcAft>
                <a:spcPct val="20000"/>
              </a:spcAft>
            </a:pPr>
            <a:r>
              <a:rPr lang="en-US" altLang="en-US" sz="3200" b="0"/>
              <a:t>	= </a:t>
            </a:r>
            <a:r>
              <a:rPr lang="en-US" altLang="en-US" sz="3200" b="0" i="1">
                <a:solidFill>
                  <a:schemeClr val="accent2"/>
                </a:solidFill>
              </a:rPr>
              <a:t>p</a:t>
            </a:r>
            <a:r>
              <a:rPr lang="en-US" altLang="en-US" sz="3200" b="0">
                <a:solidFill>
                  <a:schemeClr val="accent2"/>
                </a:solidFill>
              </a:rPr>
              <a:t>(</a:t>
            </a:r>
            <a:r>
              <a:rPr lang="en-US" altLang="en-US" sz="3200" b="0" i="1">
                <a:solidFill>
                  <a:schemeClr val="accent2"/>
                </a:solidFill>
              </a:rPr>
              <a:t>x</a:t>
            </a:r>
            <a:r>
              <a:rPr lang="en-US" altLang="en-US" sz="3200" b="0">
                <a:solidFill>
                  <a:schemeClr val="accent2"/>
                </a:solidFill>
              </a:rPr>
              <a:t>,</a:t>
            </a:r>
            <a:r>
              <a:rPr lang="en-US" altLang="en-US" sz="3200" b="0" i="1">
                <a:solidFill>
                  <a:schemeClr val="accent2"/>
                </a:solidFill>
              </a:rPr>
              <a:t>t</a:t>
            </a:r>
            <a:r>
              <a:rPr lang="en-US" altLang="en-US" sz="3200" b="0">
                <a:solidFill>
                  <a:schemeClr val="accent2"/>
                </a:solidFill>
              </a:rPr>
              <a:t>) </a:t>
            </a:r>
            <a:r>
              <a:rPr lang="en-US" altLang="en-US" sz="3200" b="0" i="1">
                <a:solidFill>
                  <a:schemeClr val="accent2"/>
                </a:solidFill>
              </a:rPr>
              <a:t>v</a:t>
            </a:r>
            <a:r>
              <a:rPr lang="en-US" altLang="en-US" sz="3200" b="0" i="1" baseline="-25000">
                <a:solidFill>
                  <a:schemeClr val="accent2"/>
                </a:solidFill>
              </a:rPr>
              <a:t>y</a:t>
            </a:r>
            <a:r>
              <a:rPr lang="en-US" altLang="en-US" sz="3200" b="0">
                <a:solidFill>
                  <a:schemeClr val="accent2"/>
                </a:solidFill>
              </a:rPr>
              <a:t>(</a:t>
            </a:r>
            <a:r>
              <a:rPr lang="en-US" altLang="en-US" sz="3200" b="0" i="1">
                <a:solidFill>
                  <a:schemeClr val="accent2"/>
                </a:solidFill>
              </a:rPr>
              <a:t>x</a:t>
            </a:r>
            <a:r>
              <a:rPr lang="en-US" altLang="en-US" sz="3200" b="0">
                <a:solidFill>
                  <a:schemeClr val="accent2"/>
                </a:solidFill>
              </a:rPr>
              <a:t>,</a:t>
            </a:r>
            <a:r>
              <a:rPr lang="en-US" altLang="en-US" sz="3200" b="0" i="1">
                <a:solidFill>
                  <a:schemeClr val="accent2"/>
                </a:solidFill>
              </a:rPr>
              <a:t>t</a:t>
            </a:r>
            <a:r>
              <a:rPr lang="en-US" altLang="en-US" sz="3200" b="0">
                <a:solidFill>
                  <a:schemeClr val="accent2"/>
                </a:solidFill>
              </a:rPr>
              <a:t>)</a:t>
            </a:r>
          </a:p>
          <a:p>
            <a:pPr algn="l" eaLnBrk="1" hangingPunct="1">
              <a:spcAft>
                <a:spcPct val="20000"/>
              </a:spcAft>
            </a:pPr>
            <a:endParaRPr lang="en-US" altLang="en-US" sz="32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>
            <a:extLst>
              <a:ext uri="{FF2B5EF4-FFF2-40B4-BE49-F238E27FC236}">
                <a16:creationId xmlns:a16="http://schemas.microsoft.com/office/drawing/2014/main" id="{D19F19C8-C47D-BFCF-EE6D-9736BF6F416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Intensity and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BD1CA-4D15-0BBD-1B40-BC170F07E37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Inverse-square law: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Source transmits power </a:t>
            </a:r>
            <a:r>
              <a:rPr lang="en-US" altLang="en-US" i="1">
                <a:solidFill>
                  <a:srgbClr val="7030A0"/>
                </a:solidFill>
                <a:ea typeface="ＭＳ Ｐゴシック" panose="020B0600070205080204" pitchFamily="34" charset="-128"/>
              </a:rPr>
              <a:t>P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At distance </a:t>
            </a:r>
            <a:r>
              <a:rPr lang="en-US" altLang="en-US" i="1">
                <a:solidFill>
                  <a:srgbClr val="7030A0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, energy is spread over area </a:t>
            </a:r>
            <a:r>
              <a:rPr lang="en-US" altLang="en-US" i="1">
                <a:solidFill>
                  <a:srgbClr val="7030A0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4</a:t>
            </a:r>
            <a:r>
              <a:rPr lang="en-US" altLang="en-US" i="1">
                <a:solidFill>
                  <a:srgbClr val="7030A0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p</a:t>
            </a:r>
            <a:r>
              <a:rPr lang="en-US" altLang="en-US" i="1">
                <a:solidFill>
                  <a:srgbClr val="7030A0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en-US" baseline="30000">
                <a:solidFill>
                  <a:srgbClr val="7030A0"/>
                </a:solidFill>
                <a:ea typeface="ＭＳ Ｐゴシック" panose="020B0600070205080204" pitchFamily="34" charset="-128"/>
              </a:rPr>
              <a:t>2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Intensity at distance </a:t>
            </a:r>
            <a:r>
              <a:rPr lang="en-US" altLang="en-US" i="1">
                <a:solidFill>
                  <a:srgbClr val="7030A0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 is </a:t>
            </a:r>
            <a:r>
              <a:rPr lang="en-US" altLang="en-US" i="1">
                <a:solidFill>
                  <a:srgbClr val="7030A0"/>
                </a:solidFill>
                <a:ea typeface="ＭＳ Ｐゴシック" panose="020B0600070205080204" pitchFamily="34" charset="-128"/>
              </a:rPr>
              <a:t>P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i="1">
                <a:solidFill>
                  <a:srgbClr val="7030A0"/>
                </a:solidFill>
                <a:ea typeface="ＭＳ Ｐゴシック" panose="020B0600070205080204" pitchFamily="34" charset="-128"/>
              </a:rPr>
              <a:t>A</a:t>
            </a: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4A0894C3-1514-E240-7CB5-348D1720690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724400"/>
            <a:ext cx="1981200" cy="1066800"/>
            <a:chOff x="457200" y="5029200"/>
            <a:chExt cx="1981200" cy="1066800"/>
          </a:xfrm>
        </p:grpSpPr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id="{04C89875-AF7F-ED42-4586-CFB3EEF5D12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7200" y="5257800"/>
              <a:ext cx="990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l" eaLnBrk="0" hangingPunct="0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accent2"/>
                  </a:solidFill>
                  <a:latin typeface="Verdana" pitchFamily="34" charset="0"/>
                  <a:ea typeface="+mn-ea"/>
                </a:rPr>
                <a:t>I</a:t>
              </a:r>
              <a:r>
                <a:rPr lang="en-US" sz="3200" b="0" i="1" kern="0" baseline="-25000" dirty="0">
                  <a:solidFill>
                    <a:schemeClr val="accent2"/>
                  </a:solidFill>
                  <a:latin typeface="+mn-lt"/>
                  <a:ea typeface="+mn-ea"/>
                </a:rPr>
                <a:t>R</a:t>
              </a:r>
              <a:r>
                <a:rPr lang="en-US" sz="3200" b="0" kern="0" dirty="0">
                  <a:solidFill>
                    <a:srgbClr val="003366"/>
                  </a:solidFill>
                  <a:latin typeface="+mn-lt"/>
                  <a:ea typeface="+mn-ea"/>
                </a:rPr>
                <a:t> =</a:t>
              </a:r>
              <a:endParaRPr lang="en-US" sz="3200" b="0" kern="0" baseline="30000" dirty="0">
                <a:solidFill>
                  <a:srgbClr val="003366"/>
                </a:solidFill>
                <a:latin typeface="+mn-lt"/>
                <a:ea typeface="+mn-ea"/>
              </a:endParaRPr>
            </a:p>
          </p:txBody>
        </p:sp>
        <p:grpSp>
          <p:nvGrpSpPr>
            <p:cNvPr id="69638" name="Group 8">
              <a:extLst>
                <a:ext uri="{FF2B5EF4-FFF2-40B4-BE49-F238E27FC236}">
                  <a16:creationId xmlns:a16="http://schemas.microsoft.com/office/drawing/2014/main" id="{F273F8E1-3B15-D0B4-A98B-9AECAB607D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5029200"/>
              <a:ext cx="1143000" cy="1066800"/>
              <a:chOff x="3276600" y="5334000"/>
              <a:chExt cx="1143000" cy="1066800"/>
            </a:xfrm>
          </p:grpSpPr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A77A030-E5E5-9032-66A7-35DBBCD2C87A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619500" y="5334000"/>
                <a:ext cx="457200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0" hangingPunct="0">
                  <a:spcBef>
                    <a:spcPct val="20000"/>
                  </a:spcBef>
                  <a:defRPr/>
                </a:pPr>
                <a:r>
                  <a:rPr lang="en-US" sz="3200" b="0" i="1" kern="0" dirty="0">
                    <a:solidFill>
                      <a:schemeClr val="accent2"/>
                    </a:solidFill>
                    <a:latin typeface="+mn-lt"/>
                    <a:ea typeface="+mn-ea"/>
                  </a:rPr>
                  <a:t>P</a:t>
                </a:r>
                <a:endParaRPr lang="en-US" sz="3200" b="0" kern="0" baseline="30000" dirty="0">
                  <a:solidFill>
                    <a:schemeClr val="accent2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153E3AA2-0377-4BEA-E196-45084113194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276600" y="5791200"/>
                <a:ext cx="1143000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0" hangingPunct="0">
                  <a:spcBef>
                    <a:spcPct val="20000"/>
                  </a:spcBef>
                  <a:defRPr/>
                </a:pPr>
                <a:r>
                  <a:rPr lang="en-US" sz="3200" b="0" kern="0" dirty="0">
                    <a:solidFill>
                      <a:schemeClr val="accent2"/>
                    </a:solidFill>
                    <a:latin typeface="+mn-lt"/>
                    <a:ea typeface="+mn-ea"/>
                  </a:rPr>
                  <a:t>4</a:t>
                </a:r>
                <a:r>
                  <a:rPr lang="en-US" sz="3200" b="0" i="1" kern="0" dirty="0">
                    <a:solidFill>
                      <a:schemeClr val="accent2"/>
                    </a:solidFill>
                    <a:latin typeface="Symbol" pitchFamily="18" charset="2"/>
                    <a:ea typeface="+mn-ea"/>
                  </a:rPr>
                  <a:t>p</a:t>
                </a:r>
                <a:r>
                  <a:rPr lang="en-US" sz="3200" b="0" i="1" kern="0" dirty="0">
                    <a:solidFill>
                      <a:schemeClr val="accent2"/>
                    </a:solidFill>
                    <a:latin typeface="+mn-lt"/>
                    <a:ea typeface="+mn-ea"/>
                  </a:rPr>
                  <a:t>R</a:t>
                </a:r>
                <a:r>
                  <a:rPr lang="en-US" sz="3200" b="0" kern="0" baseline="30000" dirty="0">
                    <a:solidFill>
                      <a:schemeClr val="accent2"/>
                    </a:solidFill>
                    <a:latin typeface="+mn-lt"/>
                    <a:ea typeface="+mn-ea"/>
                  </a:rPr>
                  <a:t>2</a:t>
                </a:r>
              </a:p>
            </p:txBody>
          </p:sp>
          <p:cxnSp>
            <p:nvCxnSpPr>
              <p:cNvPr id="69641" name="Straight Connector 7">
                <a:extLst>
                  <a:ext uri="{FF2B5EF4-FFF2-40B4-BE49-F238E27FC236}">
                    <a16:creationId xmlns:a16="http://schemas.microsoft.com/office/drawing/2014/main" id="{2F891C67-9C51-2126-780D-350B8B8E1F5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429000" y="5867400"/>
                <a:ext cx="838200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>
            <a:extLst>
              <a:ext uri="{FF2B5EF4-FFF2-40B4-BE49-F238E27FC236}">
                <a16:creationId xmlns:a16="http://schemas.microsoft.com/office/drawing/2014/main" id="{F26C9494-87C0-0507-55F1-72D98FFC0C9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Sound Intensity Level</a:t>
            </a:r>
          </a:p>
        </p:txBody>
      </p:sp>
      <p:sp>
        <p:nvSpPr>
          <p:cNvPr id="71683" name="Content Placeholder 2">
            <a:extLst>
              <a:ext uri="{FF2B5EF4-FFF2-40B4-BE49-F238E27FC236}">
                <a16:creationId xmlns:a16="http://schemas.microsoft.com/office/drawing/2014/main" id="{0B0E6529-1693-A46C-A1F7-83B5E054F0F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6482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Decibel</a:t>
            </a:r>
            <a:r>
              <a:rPr lang="en-US" altLang="en-US">
                <a:ea typeface="ＭＳ Ｐゴシック" panose="020B0600070205080204" pitchFamily="34" charset="-128"/>
              </a:rPr>
              <a:t> scale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54EA2B8-6C32-2653-4C0A-9C46CD8D52D0}"/>
              </a:ext>
            </a:extLst>
          </p:cNvPr>
          <p:cNvSpPr txBox="1">
            <a:spLocks/>
          </p:cNvSpPr>
          <p:nvPr/>
        </p:nvSpPr>
        <p:spPr bwMode="auto">
          <a:xfrm>
            <a:off x="1143000" y="3657600"/>
            <a:ext cx="655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en-US" sz="2800" b="0">
                <a:solidFill>
                  <a:schemeClr val="accent2"/>
                </a:solidFill>
              </a:rPr>
              <a:t>Reference intensity </a:t>
            </a:r>
            <a:r>
              <a:rPr lang="en-US" altLang="en-US" sz="2800" b="0" i="1">
                <a:solidFill>
                  <a:schemeClr val="accent2"/>
                </a:solidFill>
                <a:latin typeface="Verdana" panose="020B0604030504040204" pitchFamily="34" charset="0"/>
              </a:rPr>
              <a:t>I</a:t>
            </a:r>
            <a:r>
              <a:rPr lang="en-US" altLang="en-US" sz="2800" b="0" baseline="-25000">
                <a:solidFill>
                  <a:schemeClr val="accent2"/>
                </a:solidFill>
              </a:rPr>
              <a:t>0</a:t>
            </a:r>
            <a:r>
              <a:rPr lang="en-US" altLang="en-US" sz="2800" b="0">
                <a:solidFill>
                  <a:srgbClr val="003366"/>
                </a:solidFill>
              </a:rPr>
              <a:t> = 10</a:t>
            </a:r>
            <a:r>
              <a:rPr lang="en-US" altLang="en-US" sz="2800" b="0" baseline="30000">
                <a:solidFill>
                  <a:srgbClr val="003366"/>
                </a:solidFill>
                <a:cs typeface="Arial" panose="020B0604020202020204" pitchFamily="34" charset="0"/>
              </a:rPr>
              <a:t>–12</a:t>
            </a:r>
            <a:r>
              <a:rPr lang="en-US" altLang="en-US" sz="2800" b="0">
                <a:solidFill>
                  <a:srgbClr val="003366"/>
                </a:solidFill>
                <a:cs typeface="Arial" panose="020B0604020202020204" pitchFamily="34" charset="0"/>
              </a:rPr>
              <a:t> W/m</a:t>
            </a:r>
            <a:r>
              <a:rPr lang="en-US" altLang="en-US" sz="2800" b="0" baseline="30000">
                <a:solidFill>
                  <a:srgbClr val="003366"/>
                </a:solidFill>
                <a:cs typeface="Arial" panose="020B0604020202020204" pitchFamily="34" charset="0"/>
              </a:rPr>
              <a:t>2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en-US" sz="2800" b="0">
                <a:solidFill>
                  <a:srgbClr val="003366"/>
                </a:solidFill>
                <a:cs typeface="Arial" panose="020B0604020202020204" pitchFamily="34" charset="0"/>
              </a:rPr>
              <a:t>Audibility threshold at 1000 Hz </a:t>
            </a:r>
          </a:p>
        </p:txBody>
      </p:sp>
      <p:grpSp>
        <p:nvGrpSpPr>
          <p:cNvPr id="71685" name="Group 11">
            <a:extLst>
              <a:ext uri="{FF2B5EF4-FFF2-40B4-BE49-F238E27FC236}">
                <a16:creationId xmlns:a16="http://schemas.microsoft.com/office/drawing/2014/main" id="{68E97EBD-8F00-D387-1AA0-5046452E3BB5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362200"/>
            <a:ext cx="3733800" cy="1066800"/>
            <a:chOff x="457200" y="2743200"/>
            <a:chExt cx="3733800" cy="1066800"/>
          </a:xfrm>
        </p:grpSpPr>
        <p:sp>
          <p:nvSpPr>
            <p:cNvPr id="71686" name="Content Placeholder 2">
              <a:extLst>
                <a:ext uri="{FF2B5EF4-FFF2-40B4-BE49-F238E27FC236}">
                  <a16:creationId xmlns:a16="http://schemas.microsoft.com/office/drawing/2014/main" id="{A65FEBC2-DAEB-BC6E-DF6E-281641C38F9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7200" y="2971800"/>
              <a:ext cx="33528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>
                <a:spcBef>
                  <a:spcPct val="20000"/>
                </a:spcBef>
              </a:pPr>
              <a:r>
                <a:rPr lang="en-US" altLang="en-US" sz="3200" b="0" i="1">
                  <a:solidFill>
                    <a:schemeClr val="accent2"/>
                  </a:solidFill>
                  <a:latin typeface="Symbol" panose="05050102010706020507" pitchFamily="18" charset="2"/>
                </a:rPr>
                <a:t>b</a:t>
              </a:r>
              <a:r>
                <a:rPr lang="en-US" altLang="en-US" sz="3200" b="0">
                  <a:solidFill>
                    <a:srgbClr val="003366"/>
                  </a:solidFill>
                </a:rPr>
                <a:t> = (</a:t>
              </a:r>
              <a:r>
                <a:rPr lang="en-US" altLang="en-US" sz="3200" b="0">
                  <a:solidFill>
                    <a:schemeClr val="accent2"/>
                  </a:solidFill>
                </a:rPr>
                <a:t>10 dB</a:t>
              </a:r>
              <a:r>
                <a:rPr lang="en-US" altLang="en-US" sz="3200" b="0">
                  <a:solidFill>
                    <a:srgbClr val="003366"/>
                  </a:solidFill>
                </a:rPr>
                <a:t>) </a:t>
              </a:r>
              <a:r>
                <a:rPr lang="en-US" altLang="en-US" sz="3200" b="0">
                  <a:solidFill>
                    <a:schemeClr val="accent2"/>
                  </a:solidFill>
                </a:rPr>
                <a:t>log</a:t>
              </a:r>
              <a:r>
                <a:rPr lang="en-US" altLang="en-US" sz="3200" b="0" baseline="-25000">
                  <a:solidFill>
                    <a:schemeClr val="accent2"/>
                  </a:solidFill>
                </a:rPr>
                <a:t>10</a:t>
              </a:r>
              <a:endParaRPr lang="en-US" altLang="en-US" sz="3200" b="0">
                <a:solidFill>
                  <a:schemeClr val="accent2"/>
                </a:solidFill>
              </a:endParaRPr>
            </a:p>
          </p:txBody>
        </p:sp>
        <p:grpSp>
          <p:nvGrpSpPr>
            <p:cNvPr id="71687" name="Group 9">
              <a:extLst>
                <a:ext uri="{FF2B5EF4-FFF2-40B4-BE49-F238E27FC236}">
                  <a16:creationId xmlns:a16="http://schemas.microsoft.com/office/drawing/2014/main" id="{B198EFCF-AEF1-01E4-73B6-F6F4F1CF13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1400" y="2743200"/>
              <a:ext cx="609600" cy="1066800"/>
              <a:chOff x="4038600" y="3657600"/>
              <a:chExt cx="609600" cy="1066800"/>
            </a:xfrm>
          </p:grpSpPr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AD3314CE-551E-3CD7-BC39-1BA47CBBACC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038600" y="4114800"/>
                <a:ext cx="609600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l" eaLnBrk="0" hangingPunct="0">
                  <a:spcBef>
                    <a:spcPct val="20000"/>
                  </a:spcBef>
                  <a:defRPr/>
                </a:pPr>
                <a:r>
                  <a:rPr lang="en-US" sz="3200" b="0" i="1" kern="0" dirty="0">
                    <a:solidFill>
                      <a:schemeClr val="accent2"/>
                    </a:solidFill>
                    <a:latin typeface="Verdana" pitchFamily="34" charset="0"/>
                    <a:ea typeface="+mn-ea"/>
                  </a:rPr>
                  <a:t>I</a:t>
                </a:r>
                <a:r>
                  <a:rPr lang="en-US" sz="3200" b="0" kern="0" baseline="-25000" dirty="0">
                    <a:solidFill>
                      <a:schemeClr val="accent2"/>
                    </a:solidFill>
                    <a:latin typeface="+mn-lt"/>
                    <a:ea typeface="+mn-ea"/>
                  </a:rPr>
                  <a:t>0</a:t>
                </a:r>
              </a:p>
            </p:txBody>
          </p:sp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55E47D7-78C9-0AD3-6A05-023EC230C49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114800" y="3657600"/>
                <a:ext cx="381000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l" eaLnBrk="0" hangingPunct="0">
                  <a:spcBef>
                    <a:spcPct val="20000"/>
                  </a:spcBef>
                  <a:defRPr/>
                </a:pPr>
                <a:r>
                  <a:rPr lang="en-US" sz="3200" b="0" i="1" kern="0" dirty="0">
                    <a:solidFill>
                      <a:schemeClr val="accent2"/>
                    </a:solidFill>
                    <a:latin typeface="Verdana" pitchFamily="34" charset="0"/>
                    <a:ea typeface="+mn-ea"/>
                  </a:rPr>
                  <a:t>I</a:t>
                </a:r>
                <a:endParaRPr lang="en-US" sz="3200" b="0" kern="0" baseline="-25000" dirty="0">
                  <a:solidFill>
                    <a:schemeClr val="accent2"/>
                  </a:solidFill>
                  <a:latin typeface="+mn-lt"/>
                  <a:ea typeface="+mn-ea"/>
                </a:endParaRPr>
              </a:p>
            </p:txBody>
          </p:sp>
          <p:cxnSp>
            <p:nvCxnSpPr>
              <p:cNvPr id="71690" name="Straight Connector 8">
                <a:extLst>
                  <a:ext uri="{FF2B5EF4-FFF2-40B4-BE49-F238E27FC236}">
                    <a16:creationId xmlns:a16="http://schemas.microsoft.com/office/drawing/2014/main" id="{67F8D4E6-E205-927A-02E1-300DEBACB20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114800" y="4191000"/>
                <a:ext cx="3810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1691" name="Double Bracket 10">
              <a:extLst>
                <a:ext uri="{FF2B5EF4-FFF2-40B4-BE49-F238E27FC236}">
                  <a16:creationId xmlns:a16="http://schemas.microsoft.com/office/drawing/2014/main" id="{EF335BBF-4BF9-09CD-F16B-E041A4524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2743200"/>
              <a:ext cx="533400" cy="990600"/>
            </a:xfrm>
            <a:prstGeom prst="bracketPair">
              <a:avLst>
                <a:gd name="adj" fmla="val 16667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15B18A7-3715-0419-7867-C3ED8EDA0C0C}"/>
              </a:ext>
            </a:extLst>
          </p:cNvPr>
          <p:cNvSpPr txBox="1">
            <a:spLocks/>
          </p:cNvSpPr>
          <p:nvPr/>
        </p:nvSpPr>
        <p:spPr bwMode="auto">
          <a:xfrm>
            <a:off x="381000" y="4953000"/>
            <a:ext cx="7543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800" b="0" kern="0" dirty="0">
                <a:solidFill>
                  <a:schemeClr val="tx2"/>
                </a:solidFill>
                <a:latin typeface="+mj-lt"/>
                <a:ea typeface="+mn-ea"/>
              </a:rPr>
              <a:t>A </a:t>
            </a:r>
            <a:r>
              <a:rPr lang="en-US" sz="2800" b="0" kern="0" dirty="0">
                <a:solidFill>
                  <a:schemeClr val="accent2"/>
                </a:solidFill>
                <a:latin typeface="+mj-lt"/>
                <a:ea typeface="+mn-ea"/>
              </a:rPr>
              <a:t>10-dB</a:t>
            </a:r>
            <a:r>
              <a:rPr lang="en-US" sz="2800" b="0" kern="0" dirty="0">
                <a:solidFill>
                  <a:schemeClr val="tx2"/>
                </a:solidFill>
                <a:latin typeface="+mj-lt"/>
                <a:ea typeface="+mn-ea"/>
              </a:rPr>
              <a:t> increase in intensity level represents a </a:t>
            </a:r>
            <a:r>
              <a:rPr lang="en-US" sz="2800" b="0" kern="0" dirty="0">
                <a:solidFill>
                  <a:schemeClr val="accent2"/>
                </a:solidFill>
                <a:latin typeface="+mj-lt"/>
                <a:ea typeface="+mn-ea"/>
              </a:rPr>
              <a:t>factor-of-10</a:t>
            </a:r>
            <a:r>
              <a:rPr lang="en-US" sz="2800" b="0" kern="0" dirty="0">
                <a:solidFill>
                  <a:schemeClr val="tx2"/>
                </a:solidFill>
                <a:latin typeface="+mj-lt"/>
                <a:ea typeface="+mn-ea"/>
              </a:rPr>
              <a:t> increase in sound intensity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FDD5793C-9C96-F5DC-C2D6-5ED1776BD91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Decibel Differences</a:t>
            </a:r>
          </a:p>
        </p:txBody>
      </p:sp>
      <p:grpSp>
        <p:nvGrpSpPr>
          <p:cNvPr id="73731" name="Group 29">
            <a:extLst>
              <a:ext uri="{FF2B5EF4-FFF2-40B4-BE49-F238E27FC236}">
                <a16:creationId xmlns:a16="http://schemas.microsoft.com/office/drawing/2014/main" id="{E0CE06BC-96F7-B581-1FC6-8756E2665608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514600"/>
            <a:ext cx="4724400" cy="1143000"/>
            <a:chOff x="768" y="1440"/>
            <a:chExt cx="2976" cy="720"/>
          </a:xfrm>
        </p:grpSpPr>
        <p:sp>
          <p:nvSpPr>
            <p:cNvPr id="73732" name="Content Placeholder 2">
              <a:extLst>
                <a:ext uri="{FF2B5EF4-FFF2-40B4-BE49-F238E27FC236}">
                  <a16:creationId xmlns:a16="http://schemas.microsoft.com/office/drawing/2014/main" id="{FFF38B2D-CCBF-FF2E-215B-57D2FD70943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68" y="1632"/>
              <a:ext cx="264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>
                <a:spcBef>
                  <a:spcPct val="20000"/>
                </a:spcBef>
                <a:spcAft>
                  <a:spcPct val="20000"/>
                </a:spcAft>
              </a:pPr>
              <a:r>
                <a:rPr lang="en-US" altLang="en-US" sz="3200" b="0" i="1">
                  <a:solidFill>
                    <a:schemeClr val="accent2"/>
                  </a:solidFill>
                  <a:latin typeface="Symbol" panose="05050102010706020507" pitchFamily="18" charset="2"/>
                </a:rPr>
                <a:t>b</a:t>
              </a:r>
              <a:r>
                <a:rPr lang="en-US" altLang="en-US" sz="3200" b="0" baseline="-25000">
                  <a:solidFill>
                    <a:schemeClr val="accent2"/>
                  </a:solidFill>
                </a:rPr>
                <a:t>2</a:t>
              </a:r>
              <a:r>
                <a:rPr lang="en-US" altLang="en-US" sz="3200" b="0">
                  <a:solidFill>
                    <a:schemeClr val="accent2"/>
                  </a:solidFill>
                </a:rPr>
                <a:t> – </a:t>
              </a:r>
              <a:r>
                <a:rPr lang="en-US" altLang="en-US" sz="3200" b="0" i="1">
                  <a:solidFill>
                    <a:schemeClr val="accent2"/>
                  </a:solidFill>
                  <a:latin typeface="Symbol" panose="05050102010706020507" pitchFamily="18" charset="2"/>
                </a:rPr>
                <a:t>b</a:t>
              </a:r>
              <a:r>
                <a:rPr lang="en-US" altLang="en-US" sz="3200" b="0" baseline="-25000">
                  <a:solidFill>
                    <a:schemeClr val="accent2"/>
                  </a:solidFill>
                </a:rPr>
                <a:t>1</a:t>
              </a:r>
              <a:r>
                <a:rPr lang="en-US" altLang="en-US" sz="3200" b="0">
                  <a:solidFill>
                    <a:srgbClr val="003366"/>
                  </a:solidFill>
                </a:rPr>
                <a:t> = (</a:t>
              </a:r>
              <a:r>
                <a:rPr lang="en-US" altLang="en-US" sz="3200" b="0">
                  <a:solidFill>
                    <a:schemeClr val="accent2"/>
                  </a:solidFill>
                </a:rPr>
                <a:t>10 dB</a:t>
              </a:r>
              <a:r>
                <a:rPr lang="en-US" altLang="en-US" sz="3200" b="0">
                  <a:solidFill>
                    <a:srgbClr val="003366"/>
                  </a:solidFill>
                </a:rPr>
                <a:t>) </a:t>
              </a:r>
              <a:r>
                <a:rPr lang="en-US" altLang="en-US" sz="3200" b="0">
                  <a:solidFill>
                    <a:schemeClr val="accent2"/>
                  </a:solidFill>
                </a:rPr>
                <a:t>log</a:t>
              </a:r>
              <a:r>
                <a:rPr lang="en-US" altLang="en-US" sz="3200" b="0" baseline="-25000">
                  <a:solidFill>
                    <a:schemeClr val="accent2"/>
                  </a:solidFill>
                </a:rPr>
                <a:t>10</a:t>
              </a:r>
            </a:p>
          </p:txBody>
        </p:sp>
        <p:grpSp>
          <p:nvGrpSpPr>
            <p:cNvPr id="73733" name="Group 11">
              <a:extLst>
                <a:ext uri="{FF2B5EF4-FFF2-40B4-BE49-F238E27FC236}">
                  <a16:creationId xmlns:a16="http://schemas.microsoft.com/office/drawing/2014/main" id="{9458C6F6-EA18-D90F-DD78-7222D886BE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0" y="1440"/>
              <a:ext cx="384" cy="720"/>
              <a:chOff x="4200" y="1440"/>
              <a:chExt cx="384" cy="720"/>
            </a:xfrm>
          </p:grpSpPr>
          <p:sp>
            <p:nvSpPr>
              <p:cNvPr id="73734" name="Content Placeholder 2">
                <a:extLst>
                  <a:ext uri="{FF2B5EF4-FFF2-40B4-BE49-F238E27FC236}">
                    <a16:creationId xmlns:a16="http://schemas.microsoft.com/office/drawing/2014/main" id="{DBB2E258-E832-6A48-F9C3-C4AA86D168F4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200" y="1776"/>
                <a:ext cx="38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US" altLang="en-US" sz="3200" b="0" i="1">
                    <a:solidFill>
                      <a:schemeClr val="accent2"/>
                    </a:solidFill>
                    <a:latin typeface="Verdana" panose="020B0604030504040204" pitchFamily="34" charset="0"/>
                  </a:rPr>
                  <a:t>I</a:t>
                </a:r>
                <a:r>
                  <a:rPr lang="en-US" altLang="en-US" sz="3200" b="0" baseline="-25000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73735" name="Content Placeholder 2">
                <a:extLst>
                  <a:ext uri="{FF2B5EF4-FFF2-40B4-BE49-F238E27FC236}">
                    <a16:creationId xmlns:a16="http://schemas.microsoft.com/office/drawing/2014/main" id="{D047A5D8-AFAD-84A5-90AC-8C4AEE82489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200" y="1440"/>
                <a:ext cx="38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US" altLang="en-US" sz="3200" b="0" i="1">
                    <a:solidFill>
                      <a:schemeClr val="accent2"/>
                    </a:solidFill>
                    <a:latin typeface="Verdana" panose="020B0604030504040204" pitchFamily="34" charset="0"/>
                  </a:rPr>
                  <a:t>I</a:t>
                </a:r>
                <a:r>
                  <a:rPr lang="en-US" altLang="en-US" sz="3200" b="0" baseline="-25000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cxnSp>
            <p:nvCxnSpPr>
              <p:cNvPr id="73736" name="Straight Connector 8">
                <a:extLst>
                  <a:ext uri="{FF2B5EF4-FFF2-40B4-BE49-F238E27FC236}">
                    <a16:creationId xmlns:a16="http://schemas.microsoft.com/office/drawing/2014/main" id="{7482B70C-1D3C-7D17-FFC7-7C4EBE04792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272" y="1824"/>
                <a:ext cx="24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3737" name="Double Bracket 10">
                <a:extLst>
                  <a:ext uri="{FF2B5EF4-FFF2-40B4-BE49-F238E27FC236}">
                    <a16:creationId xmlns:a16="http://schemas.microsoft.com/office/drawing/2014/main" id="{E52A8DC4-1348-CCCF-B341-172A8C12C3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36" cy="624"/>
              </a:xfrm>
              <a:prstGeom prst="bracketPair">
                <a:avLst>
                  <a:gd name="adj" fmla="val 16667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73738" name="Group 28">
            <a:extLst>
              <a:ext uri="{FF2B5EF4-FFF2-40B4-BE49-F238E27FC236}">
                <a16:creationId xmlns:a16="http://schemas.microsoft.com/office/drawing/2014/main" id="{03D575E0-DB90-49A3-A28B-5BF3B63DD945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733800"/>
            <a:ext cx="4191000" cy="1219200"/>
            <a:chOff x="1632" y="2208"/>
            <a:chExt cx="2352" cy="768"/>
          </a:xfrm>
        </p:grpSpPr>
        <p:sp>
          <p:nvSpPr>
            <p:cNvPr id="73739" name="Content Placeholder 2">
              <a:extLst>
                <a:ext uri="{FF2B5EF4-FFF2-40B4-BE49-F238E27FC236}">
                  <a16:creationId xmlns:a16="http://schemas.microsoft.com/office/drawing/2014/main" id="{418FCE68-2BD9-12DF-787D-607B4F3F59F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632" y="2400"/>
              <a:ext cx="177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>
                <a:spcBef>
                  <a:spcPct val="20000"/>
                </a:spcBef>
                <a:spcAft>
                  <a:spcPct val="20000"/>
                </a:spcAft>
              </a:pPr>
              <a:r>
                <a:rPr lang="en-US" altLang="en-US" sz="3200" b="0">
                  <a:solidFill>
                    <a:srgbClr val="003366"/>
                  </a:solidFill>
                </a:rPr>
                <a:t>= (</a:t>
              </a:r>
              <a:r>
                <a:rPr lang="en-US" altLang="en-US" sz="3200" b="0">
                  <a:solidFill>
                    <a:schemeClr val="accent2"/>
                  </a:solidFill>
                </a:rPr>
                <a:t>10 dB</a:t>
              </a:r>
              <a:r>
                <a:rPr lang="en-US" altLang="en-US" sz="3200" b="0">
                  <a:solidFill>
                    <a:srgbClr val="003366"/>
                  </a:solidFill>
                </a:rPr>
                <a:t>) </a:t>
              </a:r>
              <a:r>
                <a:rPr lang="en-US" altLang="en-US" sz="3200" b="0">
                  <a:solidFill>
                    <a:schemeClr val="accent2"/>
                  </a:solidFill>
                </a:rPr>
                <a:t>log</a:t>
              </a:r>
              <a:r>
                <a:rPr lang="en-US" altLang="en-US" sz="3200" b="0" baseline="-25000">
                  <a:solidFill>
                    <a:schemeClr val="accent2"/>
                  </a:solidFill>
                </a:rPr>
                <a:t>10</a:t>
              </a:r>
            </a:p>
          </p:txBody>
        </p:sp>
        <p:grpSp>
          <p:nvGrpSpPr>
            <p:cNvPr id="73740" name="Group 19">
              <a:extLst>
                <a:ext uri="{FF2B5EF4-FFF2-40B4-BE49-F238E27FC236}">
                  <a16:creationId xmlns:a16="http://schemas.microsoft.com/office/drawing/2014/main" id="{DFEAAB36-19EC-9760-7E56-3896141DA3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4" y="2208"/>
              <a:ext cx="600" cy="768"/>
              <a:chOff x="3384" y="2208"/>
              <a:chExt cx="600" cy="768"/>
            </a:xfrm>
          </p:grpSpPr>
          <p:sp>
            <p:nvSpPr>
              <p:cNvPr id="73741" name="Content Placeholder 2">
                <a:extLst>
                  <a:ext uri="{FF2B5EF4-FFF2-40B4-BE49-F238E27FC236}">
                    <a16:creationId xmlns:a16="http://schemas.microsoft.com/office/drawing/2014/main" id="{2CA02F3F-D6B9-6C3C-915D-D9815818FB4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384" y="2208"/>
                <a:ext cx="57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US" altLang="en-US" sz="3200" b="0" i="1">
                    <a:solidFill>
                      <a:schemeClr val="accent2"/>
                    </a:solidFill>
                  </a:rPr>
                  <a:t>R</a:t>
                </a:r>
                <a:r>
                  <a:rPr lang="en-US" altLang="en-US" sz="3200" b="0" baseline="-25000">
                    <a:solidFill>
                      <a:schemeClr val="accent2"/>
                    </a:solidFill>
                  </a:rPr>
                  <a:t>1</a:t>
                </a:r>
                <a:r>
                  <a:rPr lang="en-US" altLang="en-US" sz="3200" b="0" baseline="30000">
                    <a:solidFill>
                      <a:schemeClr val="accent2"/>
                    </a:solidFill>
                  </a:rPr>
                  <a:t>2</a:t>
                </a:r>
                <a:endParaRPr lang="en-US" altLang="en-US" sz="3200" b="0" baseline="-25000">
                  <a:solidFill>
                    <a:schemeClr val="accent2"/>
                  </a:solidFill>
                </a:endParaRPr>
              </a:p>
            </p:txBody>
          </p:sp>
          <p:cxnSp>
            <p:nvCxnSpPr>
              <p:cNvPr id="73742" name="Straight Connector 8">
                <a:extLst>
                  <a:ext uri="{FF2B5EF4-FFF2-40B4-BE49-F238E27FC236}">
                    <a16:creationId xmlns:a16="http://schemas.microsoft.com/office/drawing/2014/main" id="{2AA5EDAA-11B2-9E14-0504-F864C4F066E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444" y="2592"/>
                <a:ext cx="456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3743" name="Double Bracket 10">
                <a:extLst>
                  <a:ext uri="{FF2B5EF4-FFF2-40B4-BE49-F238E27FC236}">
                    <a16:creationId xmlns:a16="http://schemas.microsoft.com/office/drawing/2014/main" id="{5CD79AB0-AD53-ED02-3527-500EEDCC07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8" y="2265"/>
                <a:ext cx="596" cy="663"/>
              </a:xfrm>
              <a:prstGeom prst="bracketPair">
                <a:avLst>
                  <a:gd name="adj" fmla="val 16667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3744" name="Content Placeholder 2">
                <a:extLst>
                  <a:ext uri="{FF2B5EF4-FFF2-40B4-BE49-F238E27FC236}">
                    <a16:creationId xmlns:a16="http://schemas.microsoft.com/office/drawing/2014/main" id="{522701AB-E650-B082-2046-CA1372C1F6F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384" y="2592"/>
                <a:ext cx="57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US" altLang="en-US" sz="3200" b="0" i="1">
                    <a:solidFill>
                      <a:schemeClr val="accent2"/>
                    </a:solidFill>
                  </a:rPr>
                  <a:t>R</a:t>
                </a:r>
                <a:r>
                  <a:rPr lang="en-US" altLang="en-US" sz="3200" b="0" baseline="-25000">
                    <a:solidFill>
                      <a:schemeClr val="accent2"/>
                    </a:solidFill>
                  </a:rPr>
                  <a:t>2</a:t>
                </a:r>
                <a:r>
                  <a:rPr lang="en-US" altLang="en-US" sz="3200" b="0" baseline="30000">
                    <a:solidFill>
                      <a:schemeClr val="accent2"/>
                    </a:solidFill>
                  </a:rPr>
                  <a:t>2</a:t>
                </a:r>
                <a:endParaRPr lang="en-US" altLang="en-US" sz="3200" b="0" baseline="-25000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73745" name="Group 27">
            <a:extLst>
              <a:ext uri="{FF2B5EF4-FFF2-40B4-BE49-F238E27FC236}">
                <a16:creationId xmlns:a16="http://schemas.microsoft.com/office/drawing/2014/main" id="{04E4D0F3-573A-5414-DDFC-3926A616734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029200"/>
            <a:ext cx="4191000" cy="1219200"/>
            <a:chOff x="1632" y="3024"/>
            <a:chExt cx="2304" cy="768"/>
          </a:xfrm>
        </p:grpSpPr>
        <p:sp>
          <p:nvSpPr>
            <p:cNvPr id="73746" name="Content Placeholder 2">
              <a:extLst>
                <a:ext uri="{FF2B5EF4-FFF2-40B4-BE49-F238E27FC236}">
                  <a16:creationId xmlns:a16="http://schemas.microsoft.com/office/drawing/2014/main" id="{C168086D-1B7A-A8E9-622F-6C94BCE621E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632" y="3216"/>
              <a:ext cx="177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>
                <a:spcBef>
                  <a:spcPct val="20000"/>
                </a:spcBef>
                <a:spcAft>
                  <a:spcPct val="20000"/>
                </a:spcAft>
              </a:pPr>
              <a:r>
                <a:rPr lang="en-US" altLang="en-US" sz="3200" b="0">
                  <a:solidFill>
                    <a:srgbClr val="003366"/>
                  </a:solidFill>
                </a:rPr>
                <a:t>= (</a:t>
              </a:r>
              <a:r>
                <a:rPr lang="en-US" altLang="en-US" sz="3200" b="0">
                  <a:solidFill>
                    <a:schemeClr val="accent2"/>
                  </a:solidFill>
                </a:rPr>
                <a:t>20 dB</a:t>
              </a:r>
              <a:r>
                <a:rPr lang="en-US" altLang="en-US" sz="3200" b="0">
                  <a:solidFill>
                    <a:srgbClr val="003366"/>
                  </a:solidFill>
                </a:rPr>
                <a:t>) </a:t>
              </a:r>
              <a:r>
                <a:rPr lang="en-US" altLang="en-US" sz="3200" b="0">
                  <a:solidFill>
                    <a:schemeClr val="accent2"/>
                  </a:solidFill>
                </a:rPr>
                <a:t>log</a:t>
              </a:r>
              <a:r>
                <a:rPr lang="en-US" altLang="en-US" sz="3200" b="0" baseline="-25000">
                  <a:solidFill>
                    <a:schemeClr val="accent2"/>
                  </a:solidFill>
                </a:rPr>
                <a:t>10</a:t>
              </a:r>
            </a:p>
          </p:txBody>
        </p:sp>
        <p:grpSp>
          <p:nvGrpSpPr>
            <p:cNvPr id="73747" name="Group 26">
              <a:extLst>
                <a:ext uri="{FF2B5EF4-FFF2-40B4-BE49-F238E27FC236}">
                  <a16:creationId xmlns:a16="http://schemas.microsoft.com/office/drawing/2014/main" id="{0A8C03EC-29DF-487F-0F24-866C3F2442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0" y="3024"/>
              <a:ext cx="576" cy="768"/>
              <a:chOff x="3384" y="3024"/>
              <a:chExt cx="576" cy="768"/>
            </a:xfrm>
          </p:grpSpPr>
          <p:sp>
            <p:nvSpPr>
              <p:cNvPr id="73748" name="Content Placeholder 2">
                <a:extLst>
                  <a:ext uri="{FF2B5EF4-FFF2-40B4-BE49-F238E27FC236}">
                    <a16:creationId xmlns:a16="http://schemas.microsoft.com/office/drawing/2014/main" id="{09849C3D-BDF2-661E-F968-0C35B009489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384" y="3024"/>
                <a:ext cx="57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US" altLang="en-US" sz="3200" b="0" i="1">
                    <a:solidFill>
                      <a:schemeClr val="accent2"/>
                    </a:solidFill>
                  </a:rPr>
                  <a:t>R</a:t>
                </a:r>
                <a:r>
                  <a:rPr lang="en-US" altLang="en-US" sz="3200" b="0" baseline="-25000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cxnSp>
            <p:nvCxnSpPr>
              <p:cNvPr id="73749" name="Straight Connector 8">
                <a:extLst>
                  <a:ext uri="{FF2B5EF4-FFF2-40B4-BE49-F238E27FC236}">
                    <a16:creationId xmlns:a16="http://schemas.microsoft.com/office/drawing/2014/main" id="{2398B80B-6426-A3AD-FE88-C32327E9239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498" y="3408"/>
                <a:ext cx="348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3750" name="Double Bracket 10">
                <a:extLst>
                  <a:ext uri="{FF2B5EF4-FFF2-40B4-BE49-F238E27FC236}">
                    <a16:creationId xmlns:a16="http://schemas.microsoft.com/office/drawing/2014/main" id="{F2262F28-D1E5-3B92-F942-5040D1CB83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0" y="3081"/>
                <a:ext cx="508" cy="663"/>
              </a:xfrm>
              <a:prstGeom prst="bracketPair">
                <a:avLst>
                  <a:gd name="adj" fmla="val 16667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3751" name="Content Placeholder 2">
                <a:extLst>
                  <a:ext uri="{FF2B5EF4-FFF2-40B4-BE49-F238E27FC236}">
                    <a16:creationId xmlns:a16="http://schemas.microsoft.com/office/drawing/2014/main" id="{5CC2BE8E-8CFE-9B84-8991-5EE67959C7C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384" y="3408"/>
                <a:ext cx="57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US" altLang="en-US" sz="3200" b="0" i="1">
                    <a:solidFill>
                      <a:schemeClr val="accent2"/>
                    </a:solidFill>
                  </a:rPr>
                  <a:t>R</a:t>
                </a:r>
                <a:r>
                  <a:rPr lang="en-US" altLang="en-US" sz="3200" b="0" baseline="-25000">
                    <a:solidFill>
                      <a:schemeClr val="accent2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73752" name="Group 11">
            <a:extLst>
              <a:ext uri="{FF2B5EF4-FFF2-40B4-BE49-F238E27FC236}">
                <a16:creationId xmlns:a16="http://schemas.microsoft.com/office/drawing/2014/main" id="{EDD80109-6064-C885-E703-DD4E1BC6DEF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447800"/>
            <a:ext cx="3733800" cy="1066800"/>
            <a:chOff x="457200" y="2743200"/>
            <a:chExt cx="3733800" cy="1066800"/>
          </a:xfrm>
        </p:grpSpPr>
        <p:sp>
          <p:nvSpPr>
            <p:cNvPr id="73753" name="Content Placeholder 2">
              <a:extLst>
                <a:ext uri="{FF2B5EF4-FFF2-40B4-BE49-F238E27FC236}">
                  <a16:creationId xmlns:a16="http://schemas.microsoft.com/office/drawing/2014/main" id="{DB816545-EB35-C798-737B-06B176C3946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7200" y="2971800"/>
              <a:ext cx="33528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>
                <a:spcBef>
                  <a:spcPct val="20000"/>
                </a:spcBef>
              </a:pPr>
              <a:r>
                <a:rPr lang="en-US" altLang="en-US" sz="3200" b="0" i="1">
                  <a:latin typeface="Symbol" panose="05050102010706020507" pitchFamily="18" charset="2"/>
                </a:rPr>
                <a:t>b</a:t>
              </a:r>
              <a:r>
                <a:rPr lang="en-US" altLang="en-US" sz="3200" b="0"/>
                <a:t> = (10 dB) log</a:t>
              </a:r>
              <a:r>
                <a:rPr lang="en-US" altLang="en-US" sz="3200" b="0" baseline="-25000"/>
                <a:t>10</a:t>
              </a:r>
              <a:endParaRPr lang="en-US" altLang="en-US" sz="3200" b="0"/>
            </a:p>
          </p:txBody>
        </p:sp>
        <p:grpSp>
          <p:nvGrpSpPr>
            <p:cNvPr id="73754" name="Group 9">
              <a:extLst>
                <a:ext uri="{FF2B5EF4-FFF2-40B4-BE49-F238E27FC236}">
                  <a16:creationId xmlns:a16="http://schemas.microsoft.com/office/drawing/2014/main" id="{306127BC-FA5F-BD74-5743-20915FA4E3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1400" y="2743200"/>
              <a:ext cx="609600" cy="1066800"/>
              <a:chOff x="4038600" y="3657600"/>
              <a:chExt cx="609600" cy="1066800"/>
            </a:xfrm>
          </p:grpSpPr>
          <p:sp>
            <p:nvSpPr>
              <p:cNvPr id="73755" name="Content Placeholder 2">
                <a:extLst>
                  <a:ext uri="{FF2B5EF4-FFF2-40B4-BE49-F238E27FC236}">
                    <a16:creationId xmlns:a16="http://schemas.microsoft.com/office/drawing/2014/main" id="{F9E78612-15D9-829C-766D-F72296043BF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038600" y="4114800"/>
                <a:ext cx="609600" cy="609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l">
                  <a:spcBef>
                    <a:spcPct val="20000"/>
                  </a:spcBef>
                </a:pPr>
                <a:r>
                  <a:rPr lang="en-US" altLang="en-US" sz="3200" b="0" i="1">
                    <a:latin typeface="Verdana" panose="020B0604030504040204" pitchFamily="34" charset="0"/>
                  </a:rPr>
                  <a:t>I</a:t>
                </a:r>
                <a:r>
                  <a:rPr lang="en-US" altLang="en-US" sz="3200" b="0" baseline="-25000"/>
                  <a:t>0</a:t>
                </a:r>
                <a:endParaRPr lang="en-US" altLang="en-US" sz="3200" b="0" baseline="-25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73756" name="Content Placeholder 2">
                <a:extLst>
                  <a:ext uri="{FF2B5EF4-FFF2-40B4-BE49-F238E27FC236}">
                    <a16:creationId xmlns:a16="http://schemas.microsoft.com/office/drawing/2014/main" id="{17B4AA64-7E7C-CB06-C779-A9CB5949DC3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114800" y="3657600"/>
                <a:ext cx="381000" cy="609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l">
                  <a:spcBef>
                    <a:spcPct val="20000"/>
                  </a:spcBef>
                </a:pPr>
                <a:r>
                  <a:rPr lang="en-US" altLang="en-US" sz="3200" b="0" i="1">
                    <a:latin typeface="Verdana" panose="020B0604030504040204" pitchFamily="34" charset="0"/>
                  </a:rPr>
                  <a:t>I</a:t>
                </a:r>
                <a:endParaRPr lang="en-US" altLang="en-US" sz="3200" b="0" baseline="-25000">
                  <a:solidFill>
                    <a:schemeClr val="accent2"/>
                  </a:solidFill>
                </a:endParaRPr>
              </a:p>
            </p:txBody>
          </p:sp>
          <p:cxnSp>
            <p:nvCxnSpPr>
              <p:cNvPr id="73757" name="Straight Connector 8">
                <a:extLst>
                  <a:ext uri="{FF2B5EF4-FFF2-40B4-BE49-F238E27FC236}">
                    <a16:creationId xmlns:a16="http://schemas.microsoft.com/office/drawing/2014/main" id="{E0ABDA96-0FEE-D8F9-62B2-617ACDAFDC3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114800" y="4191000"/>
                <a:ext cx="3810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3758" name="Double Bracket 10">
              <a:extLst>
                <a:ext uri="{FF2B5EF4-FFF2-40B4-BE49-F238E27FC236}">
                  <a16:creationId xmlns:a16="http://schemas.microsoft.com/office/drawing/2014/main" id="{7F87378A-B960-C215-8AED-A30D6C618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2743200"/>
              <a:ext cx="533400" cy="990600"/>
            </a:xfrm>
            <a:prstGeom prst="bracketPair">
              <a:avLst>
                <a:gd name="adj" fmla="val 16667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>
            <a:extLst>
              <a:ext uri="{FF2B5EF4-FFF2-40B4-BE49-F238E27FC236}">
                <a16:creationId xmlns:a16="http://schemas.microsoft.com/office/drawing/2014/main" id="{776D0C3D-5477-B903-55B8-9CFD2081270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Problem</a:t>
            </a:r>
          </a:p>
        </p:txBody>
      </p:sp>
      <p:sp>
        <p:nvSpPr>
          <p:cNvPr id="75779" name="Content Placeholder 2">
            <a:extLst>
              <a:ext uri="{FF2B5EF4-FFF2-40B4-BE49-F238E27FC236}">
                <a16:creationId xmlns:a16="http://schemas.microsoft.com/office/drawing/2014/main" id="{4D839D89-FED0-441B-0407-20E2257A56C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30 m</a:t>
            </a:r>
            <a:r>
              <a:rPr lang="en-US" altLang="en-US">
                <a:ea typeface="ＭＳ Ｐゴシック" panose="020B0600070205080204" pitchFamily="34" charset="-128"/>
              </a:rPr>
              <a:t> from an outdoor concert stage, the sound intensity level is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80 dB</a:t>
            </a:r>
            <a:r>
              <a:rPr lang="en-US" altLang="en-US">
                <a:ea typeface="ＭＳ Ｐゴシック" panose="020B0600070205080204" pitchFamily="34" charset="-128"/>
              </a:rPr>
              <a:t>.   What is the </a:t>
            </a:r>
            <a:r>
              <a:rPr lang="en-US" altLang="en-US">
                <a:solidFill>
                  <a:srgbClr val="3239F4"/>
                </a:solidFill>
                <a:ea typeface="ＭＳ Ｐゴシック" panose="020B0600070205080204" pitchFamily="34" charset="-128"/>
              </a:rPr>
              <a:t>sound intensity level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40 m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 from the stage</a:t>
            </a:r>
            <a:r>
              <a:rPr lang="en-US" altLang="en-US">
                <a:ea typeface="ＭＳ Ｐゴシック" panose="020B0600070205080204" pitchFamily="34" charset="-128"/>
              </a:rPr>
              <a:t>?</a:t>
            </a:r>
          </a:p>
        </p:txBody>
      </p:sp>
      <p:sp>
        <p:nvSpPr>
          <p:cNvPr id="75780" name="Content Placeholder 2">
            <a:extLst>
              <a:ext uri="{FF2B5EF4-FFF2-40B4-BE49-F238E27FC236}">
                <a16:creationId xmlns:a16="http://schemas.microsoft.com/office/drawing/2014/main" id="{5928199D-C9D0-F739-403D-D57CD060F6A2}"/>
              </a:ext>
            </a:extLst>
          </p:cNvPr>
          <p:cNvSpPr>
            <a:spLocks/>
          </p:cNvSpPr>
          <p:nvPr/>
        </p:nvSpPr>
        <p:spPr bwMode="auto">
          <a:xfrm>
            <a:off x="457200" y="3429000"/>
            <a:ext cx="8229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5938" indent="-515938" algn="l"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5988" indent="-285750" algn="l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8888" indent="-228600" algn="l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1788" indent="-228600" algn="l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b="0" i="1">
                <a:latin typeface="Symbol" panose="05050102010706020507" pitchFamily="18" charset="2"/>
              </a:rPr>
              <a:t>b</a:t>
            </a:r>
            <a:r>
              <a:rPr lang="en-US" altLang="en-US" b="0" baseline="-25000"/>
              <a:t>2</a:t>
            </a:r>
            <a:r>
              <a:rPr lang="en-US" altLang="en-US" b="0"/>
              <a:t> – </a:t>
            </a:r>
            <a:r>
              <a:rPr lang="en-US" altLang="en-US" b="0" i="1">
                <a:latin typeface="Symbol" panose="05050102010706020507" pitchFamily="18" charset="2"/>
              </a:rPr>
              <a:t>b</a:t>
            </a:r>
            <a:r>
              <a:rPr lang="en-US" altLang="en-US" b="0" baseline="-25000"/>
              <a:t>1</a:t>
            </a:r>
            <a:r>
              <a:rPr lang="en-US" altLang="en-US" b="0"/>
              <a:t> = (20 dB) log</a:t>
            </a:r>
            <a:r>
              <a:rPr lang="en-US" altLang="en-US" b="0" baseline="-25000"/>
              <a:t>10</a:t>
            </a:r>
            <a:r>
              <a:rPr lang="en-US" altLang="en-US" b="0"/>
              <a:t>(</a:t>
            </a:r>
            <a:r>
              <a:rPr lang="en-US" altLang="en-US" b="0" i="1"/>
              <a:t>R</a:t>
            </a:r>
            <a:r>
              <a:rPr lang="en-US" altLang="en-US" b="0" baseline="-25000"/>
              <a:t>1</a:t>
            </a:r>
            <a:r>
              <a:rPr lang="en-US" altLang="en-US" b="0"/>
              <a:t>/</a:t>
            </a:r>
            <a:r>
              <a:rPr lang="en-US" altLang="en-US" b="0" i="1"/>
              <a:t>R</a:t>
            </a:r>
            <a:r>
              <a:rPr lang="en-US" altLang="en-US" b="0" baseline="-25000"/>
              <a:t>2</a:t>
            </a:r>
            <a:r>
              <a:rPr lang="en-US" altLang="en-US" b="0"/>
              <a:t>)</a:t>
            </a:r>
          </a:p>
          <a:p>
            <a:pPr>
              <a:buFontTx/>
              <a:buNone/>
            </a:pPr>
            <a:r>
              <a:rPr lang="en-US" altLang="en-US" b="0" i="1">
                <a:latin typeface="Symbol" panose="05050102010706020507" pitchFamily="18" charset="2"/>
              </a:rPr>
              <a:t>b</a:t>
            </a:r>
            <a:r>
              <a:rPr lang="en-US" altLang="en-US" b="0" baseline="-25000"/>
              <a:t>2</a:t>
            </a:r>
            <a:r>
              <a:rPr lang="en-US" altLang="en-US" b="0"/>
              <a:t> = </a:t>
            </a:r>
            <a:r>
              <a:rPr lang="en-US" altLang="en-US" b="0" i="1">
                <a:latin typeface="Symbol" panose="05050102010706020507" pitchFamily="18" charset="2"/>
              </a:rPr>
              <a:t>b</a:t>
            </a:r>
            <a:r>
              <a:rPr lang="en-US" altLang="en-US" b="0" baseline="-25000"/>
              <a:t>1</a:t>
            </a:r>
            <a:r>
              <a:rPr lang="en-US" altLang="en-US" b="0"/>
              <a:t> + (20 dB) log</a:t>
            </a:r>
            <a:r>
              <a:rPr lang="en-US" altLang="en-US" b="0" baseline="-25000"/>
              <a:t>10</a:t>
            </a:r>
            <a:r>
              <a:rPr lang="en-US" altLang="en-US" b="0"/>
              <a:t>(</a:t>
            </a:r>
            <a:r>
              <a:rPr lang="en-US" altLang="en-US" b="0" i="1"/>
              <a:t>R</a:t>
            </a:r>
            <a:r>
              <a:rPr lang="en-US" altLang="en-US" b="0" baseline="-25000"/>
              <a:t>1</a:t>
            </a:r>
            <a:r>
              <a:rPr lang="en-US" altLang="en-US" b="0"/>
              <a:t>/</a:t>
            </a:r>
            <a:r>
              <a:rPr lang="en-US" altLang="en-US" b="0" i="1"/>
              <a:t>R</a:t>
            </a:r>
            <a:r>
              <a:rPr lang="en-US" altLang="en-US" b="0" baseline="-25000"/>
              <a:t>2</a:t>
            </a:r>
            <a:r>
              <a:rPr lang="en-US" altLang="en-US" b="0"/>
              <a:t>)</a:t>
            </a:r>
          </a:p>
          <a:p>
            <a:pPr>
              <a:buFontTx/>
              <a:buNone/>
            </a:pPr>
            <a:r>
              <a:rPr lang="en-US" altLang="en-US" b="0" i="1">
                <a:latin typeface="Symbol" panose="05050102010706020507" pitchFamily="18" charset="2"/>
              </a:rPr>
              <a:t>	</a:t>
            </a:r>
            <a:r>
              <a:rPr lang="en-US" altLang="en-US" b="0"/>
              <a:t>= 80 dB + (20 dB) log</a:t>
            </a:r>
            <a:r>
              <a:rPr lang="en-US" altLang="en-US" b="0" baseline="-25000"/>
              <a:t>10</a:t>
            </a:r>
            <a:r>
              <a:rPr lang="en-US" altLang="en-US" b="0"/>
              <a:t>(30/40)</a:t>
            </a:r>
          </a:p>
          <a:p>
            <a:pPr>
              <a:buFontTx/>
              <a:buNone/>
            </a:pPr>
            <a:r>
              <a:rPr lang="en-US" altLang="en-US" b="0"/>
              <a:t>	= 80 dB + (20 dB) (–0.125) </a:t>
            </a:r>
          </a:p>
          <a:p>
            <a:pPr>
              <a:buFontTx/>
              <a:buNone/>
            </a:pPr>
            <a:r>
              <a:rPr lang="en-US" altLang="en-US" b="0"/>
              <a:t>	= 80 dB – 2.50 dB = </a:t>
            </a:r>
            <a:r>
              <a:rPr lang="en-US" altLang="en-US" b="0">
                <a:solidFill>
                  <a:srgbClr val="3239F4"/>
                </a:solidFill>
              </a:rPr>
              <a:t>77.5 dB</a:t>
            </a:r>
            <a:endParaRPr lang="en-US" alt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CAF9A5B-FE39-E097-AE04-042FB7CEA0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Longitudinal Waves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1449572B-82B2-0F4F-B062-3ACC7899D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en-US" sz="3200" b="0">
                <a:solidFill>
                  <a:srgbClr val="003366"/>
                </a:solidFill>
              </a:rPr>
              <a:t>§ 16.1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>
            <a:extLst>
              <a:ext uri="{FF2B5EF4-FFF2-40B4-BE49-F238E27FC236}">
                <a16:creationId xmlns:a16="http://schemas.microsoft.com/office/drawing/2014/main" id="{C2BAEC1F-F2AC-38DD-57E2-9086A498880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Group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A343D-E8D4-D927-DAA2-D5CD4C299A79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For any wave/oscillation: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What is the particle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acceleration</a:t>
            </a:r>
            <a:r>
              <a:rPr lang="en-US" altLang="en-US" sz="2400">
                <a:ea typeface="ＭＳ Ｐゴシック" panose="020B0600070205080204" pitchFamily="34" charset="-128"/>
              </a:rPr>
              <a:t> when the particle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speed</a:t>
            </a:r>
            <a:r>
              <a:rPr lang="en-US" altLang="en-US" sz="2400">
                <a:ea typeface="ＭＳ Ｐゴシック" panose="020B0600070205080204" pitchFamily="34" charset="-128"/>
              </a:rPr>
              <a:t> is greatest?</a:t>
            </a:r>
          </a:p>
          <a:p>
            <a:pPr lvl="1">
              <a:spcAft>
                <a:spcPts val="3600"/>
              </a:spcAft>
              <a:buFontTx/>
              <a:buNone/>
            </a:pP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A.</a:t>
            </a:r>
            <a:r>
              <a:rPr lang="en-US" altLang="en-US" sz="2400">
                <a:ea typeface="ＭＳ Ｐゴシック" panose="020B0600070205080204" pitchFamily="34" charset="-128"/>
              </a:rPr>
              <a:t>  </a:t>
            </a:r>
            <a:r>
              <a:rPr lang="en-US" altLang="en-US" sz="2400">
                <a:ea typeface="ＭＳ Ｐゴシック" panose="020B0600070205080204" pitchFamily="34" charset="-128"/>
                <a:sym typeface="Symbol" panose="05050102010706020507" pitchFamily="18" charset="2"/>
              </a:rPr>
              <a:t>±</a:t>
            </a:r>
            <a:r>
              <a:rPr lang="en-US" altLang="en-US" sz="2400">
                <a:ea typeface="ＭＳ Ｐゴシック" panose="020B0600070205080204" pitchFamily="34" charset="-128"/>
              </a:rPr>
              <a:t>Maximum.	</a:t>
            </a: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B.</a:t>
            </a:r>
            <a:r>
              <a:rPr lang="en-US" altLang="en-US" sz="2400">
                <a:ea typeface="ＭＳ Ｐゴシック" panose="020B0600070205080204" pitchFamily="34" charset="-128"/>
              </a:rPr>
              <a:t>  Zero. 	</a:t>
            </a: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C.</a:t>
            </a:r>
            <a:r>
              <a:rPr lang="en-US" altLang="en-US" sz="2400">
                <a:ea typeface="ＭＳ Ｐゴシック" panose="020B0600070205080204" pitchFamily="34" charset="-128"/>
              </a:rPr>
              <a:t>  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What is the particle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speed</a:t>
            </a:r>
            <a:r>
              <a:rPr lang="en-US" altLang="en-US" sz="2400">
                <a:ea typeface="ＭＳ Ｐゴシック" panose="020B0600070205080204" pitchFamily="34" charset="-128"/>
              </a:rPr>
              <a:t> when the particle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acceleration</a:t>
            </a:r>
            <a:r>
              <a:rPr lang="en-US" altLang="en-US" sz="2400">
                <a:ea typeface="ＭＳ Ｐゴシック" panose="020B0600070205080204" pitchFamily="34" charset="-128"/>
              </a:rPr>
              <a:t> is greatest?</a:t>
            </a:r>
          </a:p>
          <a:p>
            <a:pPr lvl="1">
              <a:buFontTx/>
              <a:buNone/>
            </a:pP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A.</a:t>
            </a:r>
            <a:r>
              <a:rPr lang="en-US" altLang="en-US" sz="2400">
                <a:ea typeface="ＭＳ Ｐゴシック" panose="020B0600070205080204" pitchFamily="34" charset="-128"/>
              </a:rPr>
              <a:t> Maximum.	</a:t>
            </a: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B.</a:t>
            </a:r>
            <a:r>
              <a:rPr lang="en-US" altLang="en-US" sz="2400">
                <a:ea typeface="ＭＳ Ｐゴシック" panose="020B0600070205080204" pitchFamily="34" charset="-128"/>
              </a:rPr>
              <a:t>  Zero. 	</a:t>
            </a:r>
            <a:r>
              <a:rPr lang="en-US" altLang="en-US" sz="2400">
                <a:solidFill>
                  <a:srgbClr val="4597A0"/>
                </a:solidFill>
                <a:ea typeface="ＭＳ Ｐゴシック" panose="020B0600070205080204" pitchFamily="34" charset="-128"/>
              </a:rPr>
              <a:t>C.</a:t>
            </a:r>
            <a:r>
              <a:rPr lang="en-US" altLang="en-US" sz="2400">
                <a:ea typeface="ＭＳ Ｐゴシック" panose="020B0600070205080204" pitchFamily="34" charset="-128"/>
              </a:rPr>
              <a:t> 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CCE74984-CEF6-E0CC-921E-531864C990B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Longitudinal Waves</a:t>
            </a:r>
          </a:p>
        </p:txBody>
      </p:sp>
      <p:grpSp>
        <p:nvGrpSpPr>
          <p:cNvPr id="2" name="Group 32">
            <a:extLst>
              <a:ext uri="{FF2B5EF4-FFF2-40B4-BE49-F238E27FC236}">
                <a16:creationId xmlns:a16="http://schemas.microsoft.com/office/drawing/2014/main" id="{B184045D-DF87-A07E-5960-75416E6D479B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1219200"/>
            <a:ext cx="8223250" cy="658813"/>
            <a:chOff x="289" y="816"/>
            <a:chExt cx="5180" cy="415"/>
          </a:xfrm>
        </p:grpSpPr>
        <p:pic>
          <p:nvPicPr>
            <p:cNvPr id="86020" name="Picture 15">
              <a:extLst>
                <a:ext uri="{FF2B5EF4-FFF2-40B4-BE49-F238E27FC236}">
                  <a16:creationId xmlns:a16="http://schemas.microsoft.com/office/drawing/2014/main" id="{E7D4D34B-F738-C78C-9B5C-F55D6D7ED42B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816"/>
              <a:ext cx="518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021" name="Text Box 24">
              <a:extLst>
                <a:ext uri="{FF2B5EF4-FFF2-40B4-BE49-F238E27FC236}">
                  <a16:creationId xmlns:a16="http://schemas.microsoft.com/office/drawing/2014/main" id="{C78FA6F8-FD33-8554-561A-4F36CB6D77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" y="891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000" b="0"/>
                <a:t>0</a:t>
              </a:r>
              <a:endParaRPr lang="en-US" altLang="en-US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8E2E3E47-2C59-E0F2-AE77-08C0086D3135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1822450"/>
            <a:ext cx="8223250" cy="658813"/>
            <a:chOff x="289" y="1196"/>
            <a:chExt cx="5180" cy="415"/>
          </a:xfrm>
        </p:grpSpPr>
        <p:pic>
          <p:nvPicPr>
            <p:cNvPr id="86023" name="Picture 16">
              <a:extLst>
                <a:ext uri="{FF2B5EF4-FFF2-40B4-BE49-F238E27FC236}">
                  <a16:creationId xmlns:a16="http://schemas.microsoft.com/office/drawing/2014/main" id="{60914BC8-7AD6-AF83-674F-9902F7F474BA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1196"/>
              <a:ext cx="518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024" name="Text Box 25">
              <a:extLst>
                <a:ext uri="{FF2B5EF4-FFF2-40B4-BE49-F238E27FC236}">
                  <a16:creationId xmlns:a16="http://schemas.microsoft.com/office/drawing/2014/main" id="{0214D213-8236-A42C-F736-81718182ED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" y="1296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000" b="0"/>
                <a:t>1/8 </a:t>
              </a:r>
              <a:r>
                <a:rPr lang="en-US" altLang="en-US" sz="2000" b="0" i="1"/>
                <a:t>T</a:t>
              </a:r>
              <a:endParaRPr lang="en-US" altLang="en-US"/>
            </a:p>
          </p:txBody>
        </p:sp>
      </p:grpSp>
      <p:grpSp>
        <p:nvGrpSpPr>
          <p:cNvPr id="4" name="Group 34">
            <a:extLst>
              <a:ext uri="{FF2B5EF4-FFF2-40B4-BE49-F238E27FC236}">
                <a16:creationId xmlns:a16="http://schemas.microsoft.com/office/drawing/2014/main" id="{FFA64370-45EE-77F2-ACD3-6B504CF400FF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2425700"/>
            <a:ext cx="8223250" cy="658813"/>
            <a:chOff x="289" y="1576"/>
            <a:chExt cx="5180" cy="415"/>
          </a:xfrm>
        </p:grpSpPr>
        <p:pic>
          <p:nvPicPr>
            <p:cNvPr id="86026" name="Picture 17">
              <a:extLst>
                <a:ext uri="{FF2B5EF4-FFF2-40B4-BE49-F238E27FC236}">
                  <a16:creationId xmlns:a16="http://schemas.microsoft.com/office/drawing/2014/main" id="{4634777A-DEBD-28EA-73A2-C739EF4D2D5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1576"/>
              <a:ext cx="518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027" name="Text Box 26">
              <a:extLst>
                <a:ext uri="{FF2B5EF4-FFF2-40B4-BE49-F238E27FC236}">
                  <a16:creationId xmlns:a16="http://schemas.microsoft.com/office/drawing/2014/main" id="{3D43EADD-3D3A-9597-F8BC-C779A3CF26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" y="1632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000" b="0"/>
                <a:t>2/8 </a:t>
              </a:r>
              <a:r>
                <a:rPr lang="en-US" altLang="en-US" sz="2000" b="0" i="1"/>
                <a:t>T</a:t>
              </a:r>
              <a:endParaRPr lang="en-US" altLang="en-US"/>
            </a:p>
          </p:txBody>
        </p:sp>
      </p:grpSp>
      <p:grpSp>
        <p:nvGrpSpPr>
          <p:cNvPr id="5" name="Group 35">
            <a:extLst>
              <a:ext uri="{FF2B5EF4-FFF2-40B4-BE49-F238E27FC236}">
                <a16:creationId xmlns:a16="http://schemas.microsoft.com/office/drawing/2014/main" id="{7F51A244-6857-EC8E-492E-5CE2E703D6DB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3027363"/>
            <a:ext cx="8223250" cy="658812"/>
            <a:chOff x="289" y="1955"/>
            <a:chExt cx="5180" cy="415"/>
          </a:xfrm>
        </p:grpSpPr>
        <p:pic>
          <p:nvPicPr>
            <p:cNvPr id="86029" name="Picture 19">
              <a:extLst>
                <a:ext uri="{FF2B5EF4-FFF2-40B4-BE49-F238E27FC236}">
                  <a16:creationId xmlns:a16="http://schemas.microsoft.com/office/drawing/2014/main" id="{9441DDA8-9E6B-B1B6-DC14-A7A920CE4A3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1955"/>
              <a:ext cx="518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030" name="Text Box 27">
              <a:extLst>
                <a:ext uri="{FF2B5EF4-FFF2-40B4-BE49-F238E27FC236}">
                  <a16:creationId xmlns:a16="http://schemas.microsoft.com/office/drawing/2014/main" id="{82C0E233-3D08-2842-8DD8-9BC47AE6D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" y="2035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000" b="0"/>
                <a:t>3/8 </a:t>
              </a:r>
              <a:r>
                <a:rPr lang="en-US" altLang="en-US" sz="2000" b="0" i="1"/>
                <a:t>T</a:t>
              </a:r>
              <a:endParaRPr lang="en-US" altLang="en-US"/>
            </a:p>
          </p:txBody>
        </p:sp>
      </p:grpSp>
      <p:grpSp>
        <p:nvGrpSpPr>
          <p:cNvPr id="6" name="Group 36">
            <a:extLst>
              <a:ext uri="{FF2B5EF4-FFF2-40B4-BE49-F238E27FC236}">
                <a16:creationId xmlns:a16="http://schemas.microsoft.com/office/drawing/2014/main" id="{891F5AF5-18A8-D4E9-DA84-C26ED413F919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3630613"/>
            <a:ext cx="8223250" cy="658812"/>
            <a:chOff x="289" y="2335"/>
            <a:chExt cx="5180" cy="415"/>
          </a:xfrm>
        </p:grpSpPr>
        <p:pic>
          <p:nvPicPr>
            <p:cNvPr id="86032" name="Picture 20">
              <a:extLst>
                <a:ext uri="{FF2B5EF4-FFF2-40B4-BE49-F238E27FC236}">
                  <a16:creationId xmlns:a16="http://schemas.microsoft.com/office/drawing/2014/main" id="{4184208D-FA99-56ED-E72C-C6AC64E8084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335"/>
              <a:ext cx="518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033" name="Text Box 28">
              <a:extLst>
                <a:ext uri="{FF2B5EF4-FFF2-40B4-BE49-F238E27FC236}">
                  <a16:creationId xmlns:a16="http://schemas.microsoft.com/office/drawing/2014/main" id="{7BBAD038-DA04-FEFC-AFD9-0CBF08194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" y="2400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000" b="0"/>
                <a:t>4/8 </a:t>
              </a:r>
              <a:r>
                <a:rPr lang="en-US" altLang="en-US" sz="2000" b="0" i="1"/>
                <a:t>T</a:t>
              </a:r>
              <a:endParaRPr lang="en-US" altLang="en-US"/>
            </a:p>
          </p:txBody>
        </p:sp>
      </p:grpSp>
      <p:grpSp>
        <p:nvGrpSpPr>
          <p:cNvPr id="7" name="Group 37">
            <a:extLst>
              <a:ext uri="{FF2B5EF4-FFF2-40B4-BE49-F238E27FC236}">
                <a16:creationId xmlns:a16="http://schemas.microsoft.com/office/drawing/2014/main" id="{3EE9A732-D6CF-43E3-B04B-D68D087357BF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4232275"/>
            <a:ext cx="8223250" cy="658813"/>
            <a:chOff x="289" y="2714"/>
            <a:chExt cx="5180" cy="415"/>
          </a:xfrm>
        </p:grpSpPr>
        <p:pic>
          <p:nvPicPr>
            <p:cNvPr id="86035" name="Picture 21">
              <a:extLst>
                <a:ext uri="{FF2B5EF4-FFF2-40B4-BE49-F238E27FC236}">
                  <a16:creationId xmlns:a16="http://schemas.microsoft.com/office/drawing/2014/main" id="{50A855A2-8705-7BC5-61B2-53D8AD616647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714"/>
              <a:ext cx="518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036" name="Text Box 29">
              <a:extLst>
                <a:ext uri="{FF2B5EF4-FFF2-40B4-BE49-F238E27FC236}">
                  <a16:creationId xmlns:a16="http://schemas.microsoft.com/office/drawing/2014/main" id="{96D30FCB-58C0-9BE7-A258-17A9B48A59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" y="2784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000" b="0"/>
                <a:t>5/8 </a:t>
              </a:r>
              <a:r>
                <a:rPr lang="en-US" altLang="en-US" sz="2000" b="0" i="1"/>
                <a:t>T</a:t>
              </a:r>
              <a:endParaRPr lang="en-US" altLang="en-US"/>
            </a:p>
          </p:txBody>
        </p:sp>
      </p:grpSp>
      <p:grpSp>
        <p:nvGrpSpPr>
          <p:cNvPr id="8" name="Group 38">
            <a:extLst>
              <a:ext uri="{FF2B5EF4-FFF2-40B4-BE49-F238E27FC236}">
                <a16:creationId xmlns:a16="http://schemas.microsoft.com/office/drawing/2014/main" id="{76ECABAB-F3FB-42BC-F94B-8AA463C3A862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4835525"/>
            <a:ext cx="8223250" cy="658813"/>
            <a:chOff x="289" y="3094"/>
            <a:chExt cx="5180" cy="415"/>
          </a:xfrm>
        </p:grpSpPr>
        <p:pic>
          <p:nvPicPr>
            <p:cNvPr id="86038" name="Picture 22">
              <a:extLst>
                <a:ext uri="{FF2B5EF4-FFF2-40B4-BE49-F238E27FC236}">
                  <a16:creationId xmlns:a16="http://schemas.microsoft.com/office/drawing/2014/main" id="{9933DB49-B5C5-0DF1-375C-42160AADCD14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3094"/>
              <a:ext cx="518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039" name="Text Box 30">
              <a:extLst>
                <a:ext uri="{FF2B5EF4-FFF2-40B4-BE49-F238E27FC236}">
                  <a16:creationId xmlns:a16="http://schemas.microsoft.com/office/drawing/2014/main" id="{0D0C9F1D-11B3-5527-B4A4-1DB2DAA5B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" y="3168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000" b="0"/>
                <a:t>6/8 </a:t>
              </a:r>
              <a:r>
                <a:rPr lang="en-US" altLang="en-US" sz="2000" b="0" i="1"/>
                <a:t>T</a:t>
              </a:r>
              <a:endParaRPr lang="en-US" altLang="en-US"/>
            </a:p>
          </p:txBody>
        </p:sp>
      </p:grpSp>
      <p:grpSp>
        <p:nvGrpSpPr>
          <p:cNvPr id="9" name="Group 39">
            <a:extLst>
              <a:ext uri="{FF2B5EF4-FFF2-40B4-BE49-F238E27FC236}">
                <a16:creationId xmlns:a16="http://schemas.microsoft.com/office/drawing/2014/main" id="{6FBF439E-F96C-2D23-DAD2-E8A7AFBA6EAA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5437188"/>
            <a:ext cx="8223250" cy="658812"/>
            <a:chOff x="289" y="3473"/>
            <a:chExt cx="5180" cy="415"/>
          </a:xfrm>
        </p:grpSpPr>
        <p:pic>
          <p:nvPicPr>
            <p:cNvPr id="86041" name="Picture 23">
              <a:extLst>
                <a:ext uri="{FF2B5EF4-FFF2-40B4-BE49-F238E27FC236}">
                  <a16:creationId xmlns:a16="http://schemas.microsoft.com/office/drawing/2014/main" id="{F5AF9ECA-6758-0DAD-38AC-40F64FCB6FE4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3473"/>
              <a:ext cx="518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042" name="Text Box 31">
              <a:extLst>
                <a:ext uri="{FF2B5EF4-FFF2-40B4-BE49-F238E27FC236}">
                  <a16:creationId xmlns:a16="http://schemas.microsoft.com/office/drawing/2014/main" id="{ECB569A5-A1EC-24A3-3921-BA51F96CD8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" y="3552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000" b="0"/>
                <a:t>7/8 </a:t>
              </a:r>
              <a:r>
                <a:rPr lang="en-US" altLang="en-US" sz="2000" b="0" i="1"/>
                <a:t>T</a:t>
              </a:r>
              <a:endParaRPr lang="en-US" altLang="en-US"/>
            </a:p>
          </p:txBody>
        </p:sp>
      </p:grpSp>
      <p:sp>
        <p:nvSpPr>
          <p:cNvPr id="86043" name="Text Box 40">
            <a:extLst>
              <a:ext uri="{FF2B5EF4-FFF2-40B4-BE49-F238E27FC236}">
                <a16:creationId xmlns:a16="http://schemas.microsoft.com/office/drawing/2014/main" id="{A32AD28A-CA8B-5D5F-B0F2-39BA4960D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19800"/>
            <a:ext cx="8218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 b="0"/>
              <a:t>Where are crests and troughs?  Which way is acceleration?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33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2D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514</Words>
  <Application>Microsoft Office PowerPoint</Application>
  <PresentationFormat>On-screen Show (4:3)</PresentationFormat>
  <Paragraphs>92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Symbol</vt:lpstr>
      <vt:lpstr>Verdana</vt:lpstr>
      <vt:lpstr>Default Design</vt:lpstr>
      <vt:lpstr>Sound Intensity</vt:lpstr>
      <vt:lpstr>Sound Intensity</vt:lpstr>
      <vt:lpstr>Intensity and Distance</vt:lpstr>
      <vt:lpstr>Sound Intensity Level</vt:lpstr>
      <vt:lpstr>Decibel Differences</vt:lpstr>
      <vt:lpstr>Example Problem</vt:lpstr>
      <vt:lpstr>Longitudinal Waves</vt:lpstr>
      <vt:lpstr>Group Poll</vt:lpstr>
      <vt:lpstr>Longitudinal Waves</vt:lpstr>
      <vt:lpstr>Board Work</vt:lpstr>
      <vt:lpstr>Group Poll</vt:lpstr>
      <vt:lpstr>End Result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Waves</dc:title>
  <dc:subject/>
  <dc:creator>Richard Barrans</dc:creator>
  <cp:keywords/>
  <dc:description/>
  <cp:lastModifiedBy>Richard Barrans</cp:lastModifiedBy>
  <cp:revision>123</cp:revision>
  <cp:lastPrinted>2024-04-10T16:00:55Z</cp:lastPrinted>
  <dcterms:created xsi:type="dcterms:W3CDTF">2005-10-26T06:17:29Z</dcterms:created>
  <dcterms:modified xsi:type="dcterms:W3CDTF">2025-03-31T02:56:22Z</dcterms:modified>
  <cp:category/>
</cp:coreProperties>
</file>