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37" r:id="rId2"/>
    <p:sldId id="365" r:id="rId3"/>
    <p:sldId id="360" r:id="rId4"/>
    <p:sldId id="381" r:id="rId5"/>
    <p:sldId id="366" r:id="rId6"/>
    <p:sldId id="361" r:id="rId7"/>
    <p:sldId id="362" r:id="rId8"/>
    <p:sldId id="363" r:id="rId9"/>
    <p:sldId id="364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82" r:id="rId18"/>
    <p:sldId id="374" r:id="rId19"/>
    <p:sldId id="375" r:id="rId20"/>
    <p:sldId id="376" r:id="rId21"/>
    <p:sldId id="383" r:id="rId22"/>
    <p:sldId id="377" r:id="rId23"/>
    <p:sldId id="378" r:id="rId24"/>
    <p:sldId id="379" r:id="rId25"/>
    <p:sldId id="380" r:id="rId26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8">
          <p15:clr>
            <a:srgbClr val="A4A3A4"/>
          </p15:clr>
        </p15:guide>
        <p15:guide id="2" pos="29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73"/>
    <p:restoredTop sz="94609"/>
  </p:normalViewPr>
  <p:slideViewPr>
    <p:cSldViewPr>
      <p:cViewPr varScale="1">
        <p:scale>
          <a:sx n="88" d="100"/>
          <a:sy n="88" d="100"/>
        </p:scale>
        <p:origin x="8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304"/>
    </p:cViewPr>
  </p:sorterViewPr>
  <p:notesViewPr>
    <p:cSldViewPr>
      <p:cViewPr varScale="1">
        <p:scale>
          <a:sx n="46" d="100"/>
          <a:sy n="46" d="100"/>
        </p:scale>
        <p:origin x="-894" y="-102"/>
      </p:cViewPr>
      <p:guideLst>
        <p:guide orient="horz" pos="216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32BA93F0-58C7-FE45-B998-36876DCB64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5C1C4160-42AE-524F-B172-F743BF1158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0" name="Rectangle 4">
            <a:extLst>
              <a:ext uri="{FF2B5EF4-FFF2-40B4-BE49-F238E27FC236}">
                <a16:creationId xmlns:a16="http://schemas.microsoft.com/office/drawing/2014/main" id="{89DD5A55-EAC8-8B46-B5E3-D9AE70EE4C3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5738"/>
            <a:ext cx="4027488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1" name="Rectangle 5">
            <a:extLst>
              <a:ext uri="{FF2B5EF4-FFF2-40B4-BE49-F238E27FC236}">
                <a16:creationId xmlns:a16="http://schemas.microsoft.com/office/drawing/2014/main" id="{39626569-8CDA-854D-9481-F77CCBD3A9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/>
            </a:lvl1pPr>
          </a:lstStyle>
          <a:p>
            <a:pPr>
              <a:defRPr/>
            </a:pPr>
            <a:fld id="{C891172B-CEE6-2343-995F-E875D84307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99C4A106-6F58-2244-9CB9-6EDFF78A74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604BA1CB-AD67-7F49-A6E7-B96719F244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2748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BA3CDE2-44EB-B044-8D69-E56E5CD990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5938"/>
            <a:ext cx="3441700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4A0D2C64-6B2D-F349-81DB-794268EAAE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68663"/>
            <a:ext cx="681672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8B1F6A38-2E95-C347-BDF0-2652D42D3D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325"/>
            <a:ext cx="402748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7E8654F5-8BB8-BA46-97F1-9D67651EF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37325"/>
            <a:ext cx="402748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/>
            </a:lvl1pPr>
          </a:lstStyle>
          <a:p>
            <a:pPr>
              <a:defRPr/>
            </a:pPr>
            <a:fld id="{E66C5D4C-6C71-A441-8B61-E03141400C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D0BA2D-2768-084B-B671-5682004A5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A5318B-A9B3-454E-98F4-745D994541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0DDDD0-5768-154D-86E2-26245DBBE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E77D9-26D1-B842-8B4D-4A3950A9DB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62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E947D-FEBB-C249-9611-8EB5ADDB8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0C0B86-4781-8442-95D0-2C49247C1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E3183-B6B2-1F49-AD99-EF54C68CA7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2D3C-EB85-3C48-A7C8-AF7D92232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30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953FAF-38C5-3043-955E-92FD0F8736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96F2C0-E8CE-7B48-A5C8-08A680FF22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EC6A83-2969-754E-8B1A-7056AAFEB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E6CF9-3591-464A-9FD6-30E2C2FA4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17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214E8F-0AF3-9541-8166-0185019DB1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DF7D4-B39E-704C-A9F4-9AE95052E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E6C18C-C463-7944-B655-0EE6F4BBB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BE6A2-8E1F-CB49-A727-1000F51F2A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9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523B08-5BC9-4241-A93E-AAE2464F3B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81BA37-55EA-C24E-B3DA-E1D09D013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F759E-22B7-FC44-AFE2-2CA72B8F04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AB74-4F02-EF42-89F7-CC73F20752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76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3E030-0A51-084A-851E-649AB58EB9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B85C8F-D3AB-254A-A1E6-B66B9EBBDF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39070-F0B1-934C-B529-95B93C1DD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3F222-3F30-9E4A-8078-1E929CB26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2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5CDFE9-C1D8-9442-8F42-C8BB5E127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43A925-C37D-0944-A232-D0319D555F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248868-AF82-2641-9964-CD1621C353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E4BB2-7D1C-264D-A61B-88A6D34CC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13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BB5407-B631-3A4F-A013-F770AED5F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D1393A-B856-8345-9694-BD26D3C644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4402FA9-AF65-314F-AE81-170297947C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5485E-9E23-8144-9493-DA215C1C6F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8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2A67DA5-C185-EE4F-B0AA-C8473C9612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C90EC1-A2E5-BD4C-9415-7D76AAFE5F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439C3B-E3D7-804D-AAEA-80AD7D68A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C8BC0-77AC-944A-88C3-6FDE45FE3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42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26ABF8-8FF4-0E4A-B9EA-16D9BE57A6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00ADF-72E1-0A4E-AA45-A42A5C9F9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7D59EC-9676-5D46-AD49-46B128AFE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26A01-BC45-6345-82BE-3E8F9AE16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01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602513-85F1-F247-8915-26221769E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C56E14-546C-5D41-89EC-9A158862C3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549A83-C355-EE43-AD08-F08D66171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44618-F749-5A45-A205-B127AEB64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13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B9C392-30D3-A349-B257-6EE9848CB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26C460-EA1E-FF4E-97BA-D7E5254A5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8496B4-53E8-0346-AF31-05A07B260E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085ACA-D267-EA42-B6B6-E6A5CEE2C9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13922E-33E8-124D-B9DD-C36D601C76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D165BF8-DB7D-3042-AD53-FE53CEB0D5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0AA0C45-1C06-0F4C-B138-E19BD23666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Temperature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BE51FD9-1F76-E040-9E3B-5E5C4FA15E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Related to energy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915F110-64EA-2C46-8276-0B5125F6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§17.1–4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CFBBCCC8-3DBE-C748-BA0F-8A49C8233F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Kelvin Scale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F9861090-75C1-CE42-8EB2-54D68F450E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Absolute temperature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99E0AC3-B553-5345-8C59-B72FD4E85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17.3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C1F598E6-04B8-FE4C-A96C-CF65A588C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Temperature and Gas Pressure</a:t>
            </a:r>
          </a:p>
        </p:txBody>
      </p:sp>
      <p:pic>
        <p:nvPicPr>
          <p:cNvPr id="25602" name="Picture 3">
            <a:extLst>
              <a:ext uri="{FF2B5EF4-FFF2-40B4-BE49-F238E27FC236}">
                <a16:creationId xmlns:a16="http://schemas.microsoft.com/office/drawing/2014/main" id="{66CE5E0B-D0B1-E445-8450-DD8BC07CA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489700" cy="3433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B2FBAAAB-7EEC-2E4A-B2BC-1F4F58EA8E2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048000"/>
            <a:ext cx="2362200" cy="1828800"/>
            <a:chOff x="1296" y="1920"/>
            <a:chExt cx="1488" cy="1152"/>
          </a:xfrm>
        </p:grpSpPr>
        <p:sp>
          <p:nvSpPr>
            <p:cNvPr id="25611" name="Text Box 5">
              <a:extLst>
                <a:ext uri="{FF2B5EF4-FFF2-40B4-BE49-F238E27FC236}">
                  <a16:creationId xmlns:a16="http://schemas.microsoft.com/office/drawing/2014/main" id="{BD64C15A-F4C7-F843-9F3E-C1003C9FBE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1920"/>
              <a:ext cx="1248" cy="294"/>
            </a:xfrm>
            <a:prstGeom prst="rect">
              <a:avLst/>
            </a:prstGeom>
            <a:solidFill>
              <a:srgbClr val="FCE65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i="1">
                  <a:solidFill>
                    <a:schemeClr val="tx1"/>
                  </a:solidFill>
                  <a:latin typeface="Times" pitchFamily="2" charset="0"/>
                </a:rPr>
                <a:t>Absolute zero</a:t>
              </a:r>
            </a:p>
          </p:txBody>
        </p:sp>
        <p:sp>
          <p:nvSpPr>
            <p:cNvPr id="25612" name="Line 6">
              <a:extLst>
                <a:ext uri="{FF2B5EF4-FFF2-40B4-BE49-F238E27FC236}">
                  <a16:creationId xmlns:a16="http://schemas.microsoft.com/office/drawing/2014/main" id="{43904E7F-838A-354F-AD3D-2DA3FDAC1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304"/>
              <a:ext cx="624" cy="76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4" name="Text Box 7">
            <a:extLst>
              <a:ext uri="{FF2B5EF4-FFF2-40B4-BE49-F238E27FC236}">
                <a16:creationId xmlns:a16="http://schemas.microsoft.com/office/drawing/2014/main" id="{3287452A-E257-EB45-ACA0-EBC6EFB5C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1219200"/>
            <a:ext cx="3162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(constant volume)</a:t>
            </a:r>
          </a:p>
        </p:txBody>
      </p:sp>
      <p:grpSp>
        <p:nvGrpSpPr>
          <p:cNvPr id="25605" name="Group 8">
            <a:extLst>
              <a:ext uri="{FF2B5EF4-FFF2-40B4-BE49-F238E27FC236}">
                <a16:creationId xmlns:a16="http://schemas.microsoft.com/office/drawing/2014/main" id="{0EFE089A-87A1-934B-930A-6E82957CD7D5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1676400"/>
            <a:ext cx="2687638" cy="2643188"/>
            <a:chOff x="3888" y="1056"/>
            <a:chExt cx="1693" cy="1665"/>
          </a:xfrm>
        </p:grpSpPr>
        <p:sp>
          <p:nvSpPr>
            <p:cNvPr id="25607" name="Text Box 9">
              <a:extLst>
                <a:ext uri="{FF2B5EF4-FFF2-40B4-BE49-F238E27FC236}">
                  <a16:creationId xmlns:a16="http://schemas.microsoft.com/office/drawing/2014/main" id="{7DCF1D51-0EFD-274F-9A4C-FE6297BD0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1056"/>
              <a:ext cx="1584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chemeClr val="tx1"/>
                  </a:solidFill>
                  <a:latin typeface="Times" pitchFamily="2" charset="0"/>
                </a:rPr>
                <a:t>different samples</a:t>
              </a:r>
            </a:p>
          </p:txBody>
        </p:sp>
        <p:sp>
          <p:nvSpPr>
            <p:cNvPr id="25608" name="Freeform 10">
              <a:extLst>
                <a:ext uri="{FF2B5EF4-FFF2-40B4-BE49-F238E27FC236}">
                  <a16:creationId xmlns:a16="http://schemas.microsoft.com/office/drawing/2014/main" id="{1E5CEA9E-CABB-4F4D-8616-1363E16B7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1440"/>
              <a:ext cx="637" cy="1281"/>
            </a:xfrm>
            <a:custGeom>
              <a:avLst/>
              <a:gdLst>
                <a:gd name="T0" fmla="*/ 42699 w 498"/>
                <a:gd name="T1" fmla="*/ 0 h 1281"/>
                <a:gd name="T2" fmla="*/ 0 w 498"/>
                <a:gd name="T3" fmla="*/ 1281 h 1281"/>
                <a:gd name="T4" fmla="*/ 0 60000 65536"/>
                <a:gd name="T5" fmla="*/ 0 60000 65536"/>
                <a:gd name="T6" fmla="*/ 0 w 498"/>
                <a:gd name="T7" fmla="*/ 0 h 1281"/>
                <a:gd name="T8" fmla="*/ 498 w 498"/>
                <a:gd name="T9" fmla="*/ 1281 h 12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8" h="1281">
                  <a:moveTo>
                    <a:pt x="310" y="0"/>
                  </a:moveTo>
                  <a:cubicBezTo>
                    <a:pt x="498" y="677"/>
                    <a:pt x="310" y="1175"/>
                    <a:pt x="0" y="128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Freeform 11">
              <a:extLst>
                <a:ext uri="{FF2B5EF4-FFF2-40B4-BE49-F238E27FC236}">
                  <a16:creationId xmlns:a16="http://schemas.microsoft.com/office/drawing/2014/main" id="{8513ECF8-546F-9C44-8E5C-47E315BBB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1392"/>
              <a:ext cx="288" cy="576"/>
            </a:xfrm>
            <a:custGeom>
              <a:avLst/>
              <a:gdLst>
                <a:gd name="T0" fmla="*/ 1 w 498"/>
                <a:gd name="T1" fmla="*/ 0 h 1281"/>
                <a:gd name="T2" fmla="*/ 0 w 498"/>
                <a:gd name="T3" fmla="*/ 0 h 1281"/>
                <a:gd name="T4" fmla="*/ 0 60000 65536"/>
                <a:gd name="T5" fmla="*/ 0 60000 65536"/>
                <a:gd name="T6" fmla="*/ 0 w 498"/>
                <a:gd name="T7" fmla="*/ 0 h 1281"/>
                <a:gd name="T8" fmla="*/ 498 w 498"/>
                <a:gd name="T9" fmla="*/ 1281 h 12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8" h="1281">
                  <a:moveTo>
                    <a:pt x="310" y="0"/>
                  </a:moveTo>
                  <a:cubicBezTo>
                    <a:pt x="498" y="677"/>
                    <a:pt x="310" y="1175"/>
                    <a:pt x="0" y="128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Freeform 12">
              <a:extLst>
                <a:ext uri="{FF2B5EF4-FFF2-40B4-BE49-F238E27FC236}">
                  <a16:creationId xmlns:a16="http://schemas.microsoft.com/office/drawing/2014/main" id="{23044EFD-1C9D-DD41-A7AE-5D8487C6D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5" y="1415"/>
              <a:ext cx="476" cy="917"/>
            </a:xfrm>
            <a:custGeom>
              <a:avLst/>
              <a:gdLst>
                <a:gd name="T0" fmla="*/ 125 w 498"/>
                <a:gd name="T1" fmla="*/ 0 h 1281"/>
                <a:gd name="T2" fmla="*/ 0 w 498"/>
                <a:gd name="T3" fmla="*/ 1 h 1281"/>
                <a:gd name="T4" fmla="*/ 0 60000 65536"/>
                <a:gd name="T5" fmla="*/ 0 60000 65536"/>
                <a:gd name="T6" fmla="*/ 0 w 498"/>
                <a:gd name="T7" fmla="*/ 0 h 1281"/>
                <a:gd name="T8" fmla="*/ 498 w 498"/>
                <a:gd name="T9" fmla="*/ 1281 h 12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98" h="1281">
                  <a:moveTo>
                    <a:pt x="310" y="0"/>
                  </a:moveTo>
                  <a:cubicBezTo>
                    <a:pt x="498" y="677"/>
                    <a:pt x="310" y="1175"/>
                    <a:pt x="0" y="128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6" name="Text Box 13">
            <a:extLst>
              <a:ext uri="{FF2B5EF4-FFF2-40B4-BE49-F238E27FC236}">
                <a16:creationId xmlns:a16="http://schemas.microsoft.com/office/drawing/2014/main" id="{29F92EEB-CEB2-8147-A2EA-375DCCE25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5675313"/>
            <a:ext cx="620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Source:</a:t>
            </a:r>
            <a:r>
              <a:rPr lang="en-US" altLang="en-US" sz="1800">
                <a:solidFill>
                  <a:srgbClr val="000000"/>
                </a:solidFill>
              </a:rPr>
              <a:t> Griffith, </a:t>
            </a:r>
            <a:r>
              <a:rPr lang="en-US" altLang="en-US" sz="1800" i="1">
                <a:solidFill>
                  <a:srgbClr val="000000"/>
                </a:solidFill>
              </a:rPr>
              <a:t>Physics of Everyday Phenomena</a:t>
            </a:r>
            <a:r>
              <a:rPr lang="en-US" altLang="en-US" sz="1800">
                <a:solidFill>
                  <a:srgbClr val="000000"/>
                </a:solidFill>
              </a:rPr>
              <a:t>, Fig. 10.6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72CA1891-ACA3-934F-A9A4-E0B3AE202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Absolute Zero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EC662014-2146-FE46-8AE2-EFCD3B4C8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Gas </a:t>
            </a:r>
            <a:r>
              <a:rPr lang="en-US" altLang="en-US" i="1">
                <a:ea typeface="ＭＳ Ｐゴシック" panose="020B0600070205080204" pitchFamily="34" charset="-128"/>
              </a:rPr>
              <a:t>p</a:t>
            </a:r>
            <a:r>
              <a:rPr lang="en-US" altLang="en-US">
                <a:ea typeface="ＭＳ Ｐゴシック" panose="020B0600070205080204" pitchFamily="34" charset="-128"/>
              </a:rPr>
              <a:t> decreases with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3572" name="Rectangle 4">
            <a:extLst>
              <a:ext uri="{FF2B5EF4-FFF2-40B4-BE49-F238E27FC236}">
                <a16:creationId xmlns:a16="http://schemas.microsoft.com/office/drawing/2014/main" id="{052F7709-2F1D-7D44-A0FD-0CE6F48EF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82813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Absolute zero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 </a:t>
            </a:r>
            <a:r>
              <a:rPr lang="en-US" altLang="en-US" i="1">
                <a:sym typeface="Symbol" pitchFamily="2" charset="2"/>
              </a:rPr>
              <a:t>T</a:t>
            </a:r>
            <a:r>
              <a:rPr lang="en-US" altLang="en-US">
                <a:sym typeface="Symbol" pitchFamily="2" charset="2"/>
              </a:rPr>
              <a:t> at which </a:t>
            </a:r>
            <a:r>
              <a:rPr lang="en-US" altLang="en-US" i="1">
                <a:sym typeface="Symbol" pitchFamily="2" charset="2"/>
              </a:rPr>
              <a:t>p</a:t>
            </a:r>
            <a:r>
              <a:rPr lang="en-US" altLang="en-US">
                <a:sym typeface="Symbol" pitchFamily="2" charset="2"/>
              </a:rPr>
              <a:t> = 0</a:t>
            </a:r>
          </a:p>
          <a:p>
            <a:pPr eaLnBrk="1" hangingPunct="1"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>
                <a:sym typeface="Symbol" pitchFamily="2" charset="2"/>
              </a:rPr>
              <a:t>Minimum total molecular kinetic energy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A503073B-624F-9A46-9E76-67A3A7E20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Kelvin scale</a:t>
            </a:r>
          </a:p>
        </p:txBody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FFF95A56-F583-644B-A403-C0554D2A6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Unit: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K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K = same size as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but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0 K = absolute zero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in K</a:t>
            </a:r>
            <a:r>
              <a:rPr lang="en-US" altLang="en-US">
                <a:ea typeface="ＭＳ Ｐゴシック" panose="020B0600070205080204" pitchFamily="34" charset="-128"/>
              </a:rPr>
              <a:t>) =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273.15</a:t>
            </a:r>
            <a:r>
              <a:rPr lang="en-US" altLang="en-US">
                <a:ea typeface="ＭＳ Ｐゴシック" panose="020B0600070205080204" pitchFamily="34" charset="-128"/>
              </a:rPr>
              <a:t> + (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in </a:t>
            </a:r>
            <a:r>
              <a:rPr lang="en-US" altLang="en-US">
                <a:solidFill>
                  <a:schemeClr val="accent2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659C1E85-6C62-9C49-826F-ED5812D5B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42B2FD99-60DD-2142-925F-6BBAF70FE9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How do the temperatures 273.15 </a:t>
            </a:r>
            <a:r>
              <a:rPr lang="en-US" altLang="en-US">
                <a:solidFill>
                  <a:schemeClr val="accent2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and 273.15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compare?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7367412-6223-104B-A726-92317F29CEF7}"/>
              </a:ext>
            </a:extLst>
          </p:cNvPr>
          <p:cNvSpPr txBox="1">
            <a:spLocks/>
          </p:cNvSpPr>
          <p:nvPr/>
        </p:nvSpPr>
        <p:spPr bwMode="auto">
          <a:xfrm>
            <a:off x="457200" y="2743200"/>
            <a:ext cx="8229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5475" indent="-625475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273.15 </a:t>
            </a:r>
            <a:r>
              <a:rPr lang="en-US" altLang="en-US">
                <a:latin typeface="Verdana" panose="020B0604030504040204" pitchFamily="34" charset="0"/>
              </a:rPr>
              <a:t>°</a:t>
            </a:r>
            <a:r>
              <a:rPr lang="en-US" altLang="en-US"/>
              <a:t>C is the </a:t>
            </a:r>
            <a:r>
              <a:rPr lang="en-US" altLang="en-US">
                <a:solidFill>
                  <a:schemeClr val="accent2"/>
                </a:solidFill>
              </a:rPr>
              <a:t>same</a:t>
            </a:r>
            <a:r>
              <a:rPr lang="en-US" altLang="en-US"/>
              <a:t> as 273.15 K.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273.15 </a:t>
            </a:r>
            <a:r>
              <a:rPr lang="en-US" altLang="en-US">
                <a:latin typeface="Verdana" panose="020B0604030504040204" pitchFamily="34" charset="0"/>
              </a:rPr>
              <a:t>°</a:t>
            </a:r>
            <a:r>
              <a:rPr lang="en-US" altLang="en-US"/>
              <a:t>C is </a:t>
            </a:r>
            <a:r>
              <a:rPr lang="en-US" altLang="en-US">
                <a:solidFill>
                  <a:schemeClr val="accent2"/>
                </a:solidFill>
              </a:rPr>
              <a:t>half</a:t>
            </a:r>
            <a:r>
              <a:rPr lang="en-US" altLang="en-US"/>
              <a:t> 273.15 K.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273.15 </a:t>
            </a:r>
            <a:r>
              <a:rPr lang="en-US" altLang="en-US">
                <a:latin typeface="Verdana" panose="020B0604030504040204" pitchFamily="34" charset="0"/>
              </a:rPr>
              <a:t>°</a:t>
            </a:r>
            <a:r>
              <a:rPr lang="en-US" altLang="en-US"/>
              <a:t>C is </a:t>
            </a:r>
            <a:r>
              <a:rPr lang="en-US" altLang="en-US">
                <a:solidFill>
                  <a:schemeClr val="accent2"/>
                </a:solidFill>
              </a:rPr>
              <a:t>twice</a:t>
            </a:r>
            <a:r>
              <a:rPr lang="en-US" altLang="en-US"/>
              <a:t> 273.15 K.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273.15 </a:t>
            </a:r>
            <a:r>
              <a:rPr lang="en-US" altLang="en-US">
                <a:latin typeface="Verdana" panose="020B0604030504040204" pitchFamily="34" charset="0"/>
              </a:rPr>
              <a:t>°</a:t>
            </a:r>
            <a:r>
              <a:rPr lang="en-US" altLang="en-US"/>
              <a:t>C is </a:t>
            </a:r>
            <a:r>
              <a:rPr lang="en-US" altLang="en-US">
                <a:solidFill>
                  <a:schemeClr val="accent2"/>
                </a:solidFill>
              </a:rPr>
              <a:t>absolute zero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EC8472C7-26E1-544C-AF24-E69DB57A1C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Thermal Expansion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2D18FC3D-2133-0946-A715-DB0404B24D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9510716-303B-5C4A-B0CB-F2742290A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895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17.4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4256342-9931-3643-BD4A-0CBBAB44A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Linear Expansion</a:t>
            </a:r>
          </a:p>
        </p:txBody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400E0C5E-EE86-FF4E-A7F7-A7D434444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1143000"/>
          </a:xfrm>
        </p:spPr>
        <p:txBody>
          <a:bodyPr/>
          <a:lstStyle/>
          <a:p>
            <a:pPr marL="287338" indent="-287338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coefficient of linear expansion</a:t>
            </a:r>
          </a:p>
          <a:p>
            <a:pPr marL="287338" indent="-287338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 ~constant for small </a:t>
            </a:r>
            <a:r>
              <a:rPr lang="en-US" altLang="en-US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30723" name="Group 15">
            <a:extLst>
              <a:ext uri="{FF2B5EF4-FFF2-40B4-BE49-F238E27FC236}">
                <a16:creationId xmlns:a16="http://schemas.microsoft.com/office/drawing/2014/main" id="{A59A5021-8991-FC49-A0B7-364906E4577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524000"/>
            <a:ext cx="4419600" cy="1036638"/>
            <a:chOff x="336" y="960"/>
            <a:chExt cx="2784" cy="653"/>
          </a:xfrm>
        </p:grpSpPr>
        <p:sp>
          <p:nvSpPr>
            <p:cNvPr id="30733" name="Rectangle 4">
              <a:extLst>
                <a:ext uri="{FF2B5EF4-FFF2-40B4-BE49-F238E27FC236}">
                  <a16:creationId xmlns:a16="http://schemas.microsoft.com/office/drawing/2014/main" id="{EBD1C6A9-CFA4-4F42-B6C9-DFB183B8B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358"/>
              <a:ext cx="2016" cy="14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0734" name="Text Box 5">
              <a:extLst>
                <a:ext uri="{FF2B5EF4-FFF2-40B4-BE49-F238E27FC236}">
                  <a16:creationId xmlns:a16="http://schemas.microsoft.com/office/drawing/2014/main" id="{468C408A-5FE9-0F40-A968-C32F82C7A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7" y="960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L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0735" name="Text Box 6">
              <a:extLst>
                <a:ext uri="{FF2B5EF4-FFF2-40B4-BE49-F238E27FC236}">
                  <a16:creationId xmlns:a16="http://schemas.microsoft.com/office/drawing/2014/main" id="{A9E8CC0F-B091-6341-9144-B0F36A184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6" y="1248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6">
            <a:extLst>
              <a:ext uri="{FF2B5EF4-FFF2-40B4-BE49-F238E27FC236}">
                <a16:creationId xmlns:a16="http://schemas.microsoft.com/office/drawing/2014/main" id="{4D3A1C0A-D48F-BE43-8295-A6828A63BA1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43200"/>
            <a:ext cx="5470525" cy="974725"/>
            <a:chOff x="336" y="1728"/>
            <a:chExt cx="3446" cy="614"/>
          </a:xfrm>
        </p:grpSpPr>
        <p:sp>
          <p:nvSpPr>
            <p:cNvPr id="30730" name="Text Box 7">
              <a:extLst>
                <a:ext uri="{FF2B5EF4-FFF2-40B4-BE49-F238E27FC236}">
                  <a16:creationId xmlns:a16="http://schemas.microsoft.com/office/drawing/2014/main" id="{41383431-60C3-F148-B95F-5FD727B93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8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L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L</a:t>
              </a:r>
              <a:r>
                <a:rPr lang="en-US" altLang="en-US" baseline="-25000">
                  <a:solidFill>
                    <a:schemeClr val="tx1"/>
                  </a:solidFill>
                </a:rPr>
                <a:t>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0731" name="Text Box 8">
              <a:extLst>
                <a:ext uri="{FF2B5EF4-FFF2-40B4-BE49-F238E27FC236}">
                  <a16:creationId xmlns:a16="http://schemas.microsoft.com/office/drawing/2014/main" id="{575F58E9-DE6B-4646-8239-8EAD0D8A6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6" y="1977"/>
              <a:ext cx="10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0732" name="Rectangle 9">
              <a:extLst>
                <a:ext uri="{FF2B5EF4-FFF2-40B4-BE49-F238E27FC236}">
                  <a16:creationId xmlns:a16="http://schemas.microsoft.com/office/drawing/2014/main" id="{6C765E42-48AD-0A48-A732-A96EF65F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088"/>
              <a:ext cx="2304" cy="14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4">
            <a:extLst>
              <a:ext uri="{FF2B5EF4-FFF2-40B4-BE49-F238E27FC236}">
                <a16:creationId xmlns:a16="http://schemas.microsoft.com/office/drawing/2014/main" id="{4EE06665-D11B-C840-9A80-F165987F1B2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992563"/>
            <a:ext cx="2279650" cy="1036637"/>
            <a:chOff x="2486" y="2496"/>
            <a:chExt cx="1436" cy="653"/>
          </a:xfrm>
        </p:grpSpPr>
        <p:sp>
          <p:nvSpPr>
            <p:cNvPr id="30726" name="Text Box 10">
              <a:extLst>
                <a:ext uri="{FF2B5EF4-FFF2-40B4-BE49-F238E27FC236}">
                  <a16:creationId xmlns:a16="http://schemas.microsoft.com/office/drawing/2014/main" id="{3F244821-53F2-C84A-9ED4-4DE76541B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" y="2784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accent2"/>
                  </a:solidFill>
                </a:rPr>
                <a:t>L</a:t>
              </a:r>
              <a:r>
                <a:rPr lang="en-US" altLang="en-US" baseline="-25000">
                  <a:solidFill>
                    <a:schemeClr val="accent2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0727" name="Text Box 11">
              <a:extLst>
                <a:ext uri="{FF2B5EF4-FFF2-40B4-BE49-F238E27FC236}">
                  <a16:creationId xmlns:a16="http://schemas.microsoft.com/office/drawing/2014/main" id="{999E4396-0E00-9B41-A00D-3703167B5F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2496"/>
              <a:ext cx="49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L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9704" name="Text Box 12">
              <a:extLst>
                <a:ext uri="{FF2B5EF4-FFF2-40B4-BE49-F238E27FC236}">
                  <a16:creationId xmlns:a16="http://schemas.microsoft.com/office/drawing/2014/main" id="{C6C569E9-859E-E744-B8F3-F0566AB8A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2" y="2657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dirty="0">
                  <a:solidFill>
                    <a:schemeClr val="tx1"/>
                  </a:solidFill>
                </a:rPr>
                <a:t>= </a:t>
              </a:r>
              <a:r>
                <a:rPr lang="en-US" altLang="en-US" i="1" dirty="0">
                  <a:solidFill>
                    <a:schemeClr val="accent2"/>
                  </a:solidFill>
                  <a:latin typeface="Symbol" pitchFamily="2" charset="2"/>
                </a:rPr>
                <a:t>a</a:t>
              </a:r>
              <a:r>
                <a:rPr lang="en-US" altLang="en-US" dirty="0">
                  <a:solidFill>
                    <a:schemeClr val="accent2"/>
                  </a:solidFill>
                </a:rPr>
                <a:t> </a:t>
              </a:r>
              <a:r>
                <a:rPr lang="en-US" altLang="en-US" dirty="0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 dirty="0">
                  <a:solidFill>
                    <a:schemeClr val="accent2"/>
                  </a:solidFill>
                </a:rPr>
                <a:t>T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0729" name="Line 13">
              <a:extLst>
                <a:ext uri="{FF2B5EF4-FFF2-40B4-BE49-F238E27FC236}">
                  <a16:creationId xmlns:a16="http://schemas.microsoft.com/office/drawing/2014/main" id="{7C78998F-DA8B-2441-931E-A8054A17A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5" y="2817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79A7747D-3118-084F-9DE3-7EAAEC590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Some </a:t>
            </a:r>
            <a:r>
              <a:rPr lang="en-US" altLang="en-US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values</a:t>
            </a: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326C5D66-48FD-1446-8DC7-D5D798FE9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Aluminum	2.4×10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Brass	2.0×10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Copper	1.7×10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Steel	1.2×10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Glass	0.4–0.9×10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Quartz	0.04×10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HDPE	10–20×10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</a:t>
            </a:r>
          </a:p>
          <a:p>
            <a:pPr marL="0" indent="0">
              <a:buFontTx/>
              <a:buNone/>
              <a:tabLst>
                <a:tab pos="22796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Wood	0.3, 3.0×10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–5</a:t>
            </a:r>
            <a:r>
              <a:rPr lang="en-US" altLang="en-US" dirty="0">
                <a:ea typeface="ＭＳ Ｐゴシック" panose="020B0600070205080204" pitchFamily="34" charset="-128"/>
              </a:rPr>
              <a:t> /K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DC6F074A-2D9E-884B-A213-FA36ED82B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F1ED343E-8C3A-9949-8DED-3DB42C8AF0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 metal ring is </a:t>
            </a:r>
            <a:r>
              <a:rPr lang="en-US" altLang="en-US">
                <a:solidFill>
                  <a:srgbClr val="006600"/>
                </a:solidFill>
                <a:ea typeface="ＭＳ Ｐゴシック" panose="020B0600070205080204" pitchFamily="34" charset="-128"/>
              </a:rPr>
              <a:t>heated</a:t>
            </a:r>
            <a:r>
              <a:rPr lang="en-US" altLang="en-US">
                <a:ea typeface="ＭＳ Ｐゴシック" panose="020B0600070205080204" pitchFamily="34" charset="-128"/>
              </a:rPr>
              <a:t>.  What happens to its </a:t>
            </a:r>
            <a:r>
              <a:rPr lang="en-US" altLang="en-US">
                <a:solidFill>
                  <a:srgbClr val="3239F4"/>
                </a:solidFill>
                <a:ea typeface="ＭＳ Ｐゴシック" panose="020B0600070205080204" pitchFamily="34" charset="-128"/>
              </a:rPr>
              <a:t>outer diameter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254B829-961A-2C49-B788-C935D9BCFA81}"/>
              </a:ext>
            </a:extLst>
          </p:cNvPr>
          <p:cNvSpPr/>
          <p:nvPr/>
        </p:nvSpPr>
        <p:spPr>
          <a:xfrm>
            <a:off x="5715000" y="2590800"/>
            <a:ext cx="1447800" cy="1447800"/>
          </a:xfrm>
          <a:prstGeom prst="ellipse">
            <a:avLst/>
          </a:prstGeom>
          <a:noFill/>
          <a:ln w="2540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7C1AF73-2BBA-8B45-B2F8-948FB47C7A68}"/>
              </a:ext>
            </a:extLst>
          </p:cNvPr>
          <p:cNvCxnSpPr/>
          <p:nvPr/>
        </p:nvCxnSpPr>
        <p:spPr>
          <a:xfrm>
            <a:off x="5562600" y="3276600"/>
            <a:ext cx="1752600" cy="1588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9" name="Content Placeholder 2">
            <a:extLst>
              <a:ext uri="{FF2B5EF4-FFF2-40B4-BE49-F238E27FC236}">
                <a16:creationId xmlns:a16="http://schemas.microsoft.com/office/drawing/2014/main" id="{FE8AA8BE-5571-064F-827B-846F5F734FA1}"/>
              </a:ext>
            </a:extLst>
          </p:cNvPr>
          <p:cNvSpPr txBox="1">
            <a:spLocks/>
          </p:cNvSpPr>
          <p:nvPr/>
        </p:nvSpPr>
        <p:spPr bwMode="auto">
          <a:xfrm>
            <a:off x="457200" y="2819400"/>
            <a:ext cx="822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23875" indent="-523875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</a:t>
            </a:r>
            <a:r>
              <a:rPr lang="en-US" altLang="en-US">
                <a:solidFill>
                  <a:srgbClr val="3239F4"/>
                </a:solidFill>
              </a:rPr>
              <a:t>increases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stays the </a:t>
            </a:r>
            <a:r>
              <a:rPr lang="en-US" altLang="en-US">
                <a:solidFill>
                  <a:srgbClr val="3239F4"/>
                </a:solidFill>
              </a:rPr>
              <a:t>same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</a:t>
            </a:r>
            <a:r>
              <a:rPr lang="en-US" altLang="en-US">
                <a:solidFill>
                  <a:srgbClr val="3239F4"/>
                </a:solidFill>
              </a:rPr>
              <a:t>decreases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Impossible to determine.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3E85F470-5A90-264F-821C-9E887F62A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0181D520-EAF8-354F-A861-2779D0C77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 metal ring is </a:t>
            </a:r>
            <a:r>
              <a:rPr lang="en-US" altLang="en-US">
                <a:solidFill>
                  <a:srgbClr val="006600"/>
                </a:solidFill>
                <a:ea typeface="ＭＳ Ｐゴシック" panose="020B0600070205080204" pitchFamily="34" charset="-128"/>
              </a:rPr>
              <a:t>heated</a:t>
            </a:r>
            <a:r>
              <a:rPr lang="en-US" altLang="en-US">
                <a:ea typeface="ＭＳ Ｐゴシック" panose="020B0600070205080204" pitchFamily="34" charset="-128"/>
              </a:rPr>
              <a:t>.  What happens to its </a:t>
            </a:r>
            <a:r>
              <a:rPr lang="en-US" altLang="en-US">
                <a:solidFill>
                  <a:srgbClr val="3239F4"/>
                </a:solidFill>
                <a:ea typeface="ＭＳ Ｐゴシック" panose="020B0600070205080204" pitchFamily="34" charset="-128"/>
              </a:rPr>
              <a:t>inner </a:t>
            </a:r>
            <a:r>
              <a:rPr lang="en-US" altLang="en-US">
                <a:solidFill>
                  <a:schemeClr val="tx2"/>
                </a:solidFill>
                <a:ea typeface="ＭＳ Ｐゴシック" panose="020B0600070205080204" pitchFamily="34" charset="-128"/>
              </a:rPr>
              <a:t>diameter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455AAE-D0A2-664E-8368-8826BD2478EE}"/>
              </a:ext>
            </a:extLst>
          </p:cNvPr>
          <p:cNvSpPr/>
          <p:nvPr/>
        </p:nvSpPr>
        <p:spPr>
          <a:xfrm>
            <a:off x="5715000" y="2590800"/>
            <a:ext cx="1447800" cy="1447800"/>
          </a:xfrm>
          <a:prstGeom prst="ellipse">
            <a:avLst/>
          </a:prstGeom>
          <a:noFill/>
          <a:ln w="2540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16CA1D-D387-2945-A911-2B3EB92B45D6}"/>
              </a:ext>
            </a:extLst>
          </p:cNvPr>
          <p:cNvCxnSpPr/>
          <p:nvPr/>
        </p:nvCxnSpPr>
        <p:spPr>
          <a:xfrm>
            <a:off x="5843588" y="3295650"/>
            <a:ext cx="1219200" cy="1588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3" name="Content Placeholder 2">
            <a:extLst>
              <a:ext uri="{FF2B5EF4-FFF2-40B4-BE49-F238E27FC236}">
                <a16:creationId xmlns:a16="http://schemas.microsoft.com/office/drawing/2014/main" id="{E0E73DA1-AF23-664F-85E6-B1B4376CAF7F}"/>
              </a:ext>
            </a:extLst>
          </p:cNvPr>
          <p:cNvSpPr txBox="1">
            <a:spLocks/>
          </p:cNvSpPr>
          <p:nvPr/>
        </p:nvSpPr>
        <p:spPr bwMode="auto">
          <a:xfrm>
            <a:off x="457200" y="2819400"/>
            <a:ext cx="822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23875" indent="-523875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</a:t>
            </a:r>
            <a:r>
              <a:rPr lang="en-US" altLang="en-US">
                <a:solidFill>
                  <a:srgbClr val="3239F4"/>
                </a:solidFill>
              </a:rPr>
              <a:t>increases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stays the </a:t>
            </a:r>
            <a:r>
              <a:rPr lang="en-US" altLang="en-US">
                <a:solidFill>
                  <a:srgbClr val="3239F4"/>
                </a:solidFill>
              </a:rPr>
              <a:t>same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It </a:t>
            </a:r>
            <a:r>
              <a:rPr lang="en-US" altLang="en-US">
                <a:solidFill>
                  <a:srgbClr val="3239F4"/>
                </a:solidFill>
              </a:rPr>
              <a:t>decreases</a:t>
            </a:r>
            <a:r>
              <a:rPr lang="en-US" altLang="en-US"/>
              <a:t>.</a:t>
            </a:r>
          </a:p>
          <a:p>
            <a:pPr>
              <a:buClr>
                <a:srgbClr val="3239F4"/>
              </a:buClr>
              <a:buFontTx/>
              <a:buAutoNum type="alphaUcPeriod"/>
            </a:pPr>
            <a:r>
              <a:rPr lang="en-US" altLang="en-US"/>
              <a:t>Impossible to determine.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A4578461-DCDF-7D4B-8379-30E8B8C24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Heat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384845C4-0EAC-BE4C-AE68-B309C510D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Energy transferred because of a temperature difference</a:t>
            </a:r>
          </a:p>
        </p:txBody>
      </p:sp>
      <p:grpSp>
        <p:nvGrpSpPr>
          <p:cNvPr id="16387" name="Group 14">
            <a:extLst>
              <a:ext uri="{FF2B5EF4-FFF2-40B4-BE49-F238E27FC236}">
                <a16:creationId xmlns:a16="http://schemas.microsoft.com/office/drawing/2014/main" id="{C92EDE8D-D1FD-E14A-B90A-C5A15CEB173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124200"/>
            <a:ext cx="2286000" cy="1981200"/>
            <a:chOff x="960" y="1968"/>
            <a:chExt cx="1440" cy="1248"/>
          </a:xfrm>
        </p:grpSpPr>
        <p:sp>
          <p:nvSpPr>
            <p:cNvPr id="16396" name="Rectangle 4">
              <a:extLst>
                <a:ext uri="{FF2B5EF4-FFF2-40B4-BE49-F238E27FC236}">
                  <a16:creationId xmlns:a16="http://schemas.microsoft.com/office/drawing/2014/main" id="{21A00347-193D-C342-BFE6-FE0368A80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968"/>
              <a:ext cx="1440" cy="1248"/>
            </a:xfrm>
            <a:prstGeom prst="rect">
              <a:avLst/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7" name="Text Box 7">
              <a:extLst>
                <a:ext uri="{FF2B5EF4-FFF2-40B4-BE49-F238E27FC236}">
                  <a16:creationId xmlns:a16="http://schemas.microsoft.com/office/drawing/2014/main" id="{26CC7B6C-442D-3A46-AD23-4FB35BDE5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00"/>
              <a:ext cx="8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high </a:t>
              </a: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388" name="Group 11">
            <a:extLst>
              <a:ext uri="{FF2B5EF4-FFF2-40B4-BE49-F238E27FC236}">
                <a16:creationId xmlns:a16="http://schemas.microsoft.com/office/drawing/2014/main" id="{6B41F820-0BDA-8A42-885E-B6AB88B66DEB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2057400" cy="1524000"/>
            <a:chOff x="3504" y="2448"/>
            <a:chExt cx="1296" cy="960"/>
          </a:xfrm>
        </p:grpSpPr>
        <p:sp>
          <p:nvSpPr>
            <p:cNvPr id="16394" name="Rectangle 5">
              <a:extLst>
                <a:ext uri="{FF2B5EF4-FFF2-40B4-BE49-F238E27FC236}">
                  <a16:creationId xmlns:a16="http://schemas.microsoft.com/office/drawing/2014/main" id="{5D9136F7-32D7-6B40-ACD5-A132D0201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48"/>
              <a:ext cx="1296" cy="9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5" name="Text Box 8">
              <a:extLst>
                <a:ext uri="{FF2B5EF4-FFF2-40B4-BE49-F238E27FC236}">
                  <a16:creationId xmlns:a16="http://schemas.microsoft.com/office/drawing/2014/main" id="{7C3949DF-93E1-9342-84DA-ACD414658D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736"/>
              <a:ext cx="7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low </a:t>
              </a: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endParaRPr lang="en-US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id="{F4C7275D-C556-0648-999D-0028C387D838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543300"/>
            <a:ext cx="1371600" cy="1143000"/>
            <a:chOff x="2448" y="2232"/>
            <a:chExt cx="864" cy="720"/>
          </a:xfrm>
        </p:grpSpPr>
        <p:sp>
          <p:nvSpPr>
            <p:cNvPr id="16392" name="AutoShape 6">
              <a:extLst>
                <a:ext uri="{FF2B5EF4-FFF2-40B4-BE49-F238E27FC236}">
                  <a16:creationId xmlns:a16="http://schemas.microsoft.com/office/drawing/2014/main" id="{3D777FE6-52D4-6C4A-8B26-91B0D6653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232"/>
              <a:ext cx="864" cy="720"/>
            </a:xfrm>
            <a:prstGeom prst="rightArrow">
              <a:avLst>
                <a:gd name="adj1" fmla="val 50000"/>
                <a:gd name="adj2" fmla="val 30000"/>
              </a:avLst>
            </a:prstGeom>
            <a:solidFill>
              <a:srgbClr val="FF0000"/>
            </a:solidFill>
            <a:ln w="2857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3" name="Text Box 9">
              <a:extLst>
                <a:ext uri="{FF2B5EF4-FFF2-40B4-BE49-F238E27FC236}">
                  <a16:creationId xmlns:a16="http://schemas.microsoft.com/office/drawing/2014/main" id="{B88D1DEA-1469-454D-B79E-96AD89FAD4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408"/>
              <a:ext cx="61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heat</a:t>
              </a:r>
            </a:p>
          </p:txBody>
        </p:sp>
      </p:grpSp>
      <p:sp>
        <p:nvSpPr>
          <p:cNvPr id="501773" name="Rectangle 13">
            <a:extLst>
              <a:ext uri="{FF2B5EF4-FFF2-40B4-BE49-F238E27FC236}">
                <a16:creationId xmlns:a16="http://schemas.microsoft.com/office/drawing/2014/main" id="{AF924F7C-A345-F24F-926F-51F2F67E7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562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Zero heat flow at thermal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7CF95E-3A10-B949-ADF7-85F44F928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495800"/>
            <a:ext cx="657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i="1">
                <a:solidFill>
                  <a:srgbClr val="FF0000"/>
                </a:solidFill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3" grpId="0" autoUpdateAnimBg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>
            <a:extLst>
              <a:ext uri="{FF2B5EF4-FFF2-40B4-BE49-F238E27FC236}">
                <a16:creationId xmlns:a16="http://schemas.microsoft.com/office/drawing/2014/main" id="{07293729-5389-9242-9338-3D33343BE745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447800"/>
            <a:ext cx="4648200" cy="2209800"/>
            <a:chOff x="1248" y="912"/>
            <a:chExt cx="2928" cy="1392"/>
          </a:xfrm>
        </p:grpSpPr>
        <p:sp>
          <p:nvSpPr>
            <p:cNvPr id="33805" name="Rectangle 17">
              <a:extLst>
                <a:ext uri="{FF2B5EF4-FFF2-40B4-BE49-F238E27FC236}">
                  <a16:creationId xmlns:a16="http://schemas.microsoft.com/office/drawing/2014/main" id="{B457EB15-7CDF-0F49-A765-1D731250C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12"/>
              <a:ext cx="1824" cy="1392"/>
            </a:xfrm>
            <a:prstGeom prst="rec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6" name="Text Box 9">
              <a:extLst>
                <a:ext uri="{FF2B5EF4-FFF2-40B4-BE49-F238E27FC236}">
                  <a16:creationId xmlns:a16="http://schemas.microsoft.com/office/drawing/2014/main" id="{A9502104-2C40-0540-9DF2-B75281B4B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912"/>
              <a:ext cx="10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7" name="Text Box 10">
              <a:extLst>
                <a:ext uri="{FF2B5EF4-FFF2-40B4-BE49-F238E27FC236}">
                  <a16:creationId xmlns:a16="http://schemas.microsoft.com/office/drawing/2014/main" id="{6FFE438C-0E5C-C240-AD0C-873E24476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912"/>
              <a:ext cx="10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V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r>
                <a:rPr lang="en-US" altLang="en-US">
                  <a:solidFill>
                    <a:schemeClr val="tx1"/>
                  </a:solidFill>
                </a:rPr>
                <a:t> + </a:t>
              </a: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V</a:t>
              </a:r>
              <a:r>
                <a:rPr lang="en-US" altLang="en-US" baseline="-25000">
                  <a:solidFill>
                    <a:schemeClr val="tx1"/>
                  </a:solidFill>
                </a:rPr>
                <a:t>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7C05F46-A697-324D-8349-3C2B4A077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Volume Expansion</a:t>
            </a:r>
          </a:p>
        </p:txBody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8EB668AB-2470-3245-9482-513BD0013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229600" cy="1600200"/>
          </a:xfrm>
        </p:spPr>
        <p:txBody>
          <a:bodyPr/>
          <a:lstStyle/>
          <a:p>
            <a:pPr marL="287338" indent="-287338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solidFill>
                  <a:schemeClr val="tx1"/>
                </a:solidFill>
                <a:ea typeface="ＭＳ Ｐゴシック" panose="020B0600070205080204" pitchFamily="34" charset="-128"/>
              </a:rPr>
              <a:t>If expansion is isotropic, </a:t>
            </a:r>
          </a:p>
          <a:p>
            <a:pPr marL="287338" indent="-287338"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tx1"/>
                </a:solidFill>
                <a:ea typeface="ＭＳ Ｐゴシック" panose="020B0600070205080204" pitchFamily="34" charset="-128"/>
              </a:rPr>
              <a:t> and </a:t>
            </a:r>
            <a:r>
              <a:rPr lang="en-US" altLang="en-US" sz="2800">
                <a:solidFill>
                  <a:schemeClr val="tx1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solidFill>
                  <a:schemeClr val="tx1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solidFill>
                  <a:schemeClr val="tx1"/>
                </a:solidFill>
                <a:ea typeface="ＭＳ Ｐゴシック" panose="020B0600070205080204" pitchFamily="34" charset="-128"/>
              </a:rPr>
              <a:t> is small,</a:t>
            </a:r>
          </a:p>
          <a:p>
            <a:pPr marL="287338" indent="-287338" eaLnBrk="1" hangingPunct="1">
              <a:lnSpc>
                <a:spcPct val="90000"/>
              </a:lnSpc>
            </a:pP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b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 i="1">
                <a:solidFill>
                  <a:schemeClr val="accent2"/>
                </a:solidFill>
                <a:latin typeface="Symbol" pitchFamily="2" charset="2"/>
                <a:ea typeface="ＭＳ Ｐゴシック" panose="020B0600070205080204" pitchFamily="34" charset="-128"/>
              </a:rPr>
              <a:t>a</a:t>
            </a:r>
            <a:endParaRPr lang="en-US" alt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grpSp>
        <p:nvGrpSpPr>
          <p:cNvPr id="33796" name="Group 19">
            <a:extLst>
              <a:ext uri="{FF2B5EF4-FFF2-40B4-BE49-F238E27FC236}">
                <a16:creationId xmlns:a16="http://schemas.microsoft.com/office/drawing/2014/main" id="{C358BD8F-B309-7641-AE77-E5D050F7982F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079625"/>
            <a:ext cx="2759075" cy="1577975"/>
            <a:chOff x="1776" y="1310"/>
            <a:chExt cx="1738" cy="994"/>
          </a:xfrm>
        </p:grpSpPr>
        <p:sp>
          <p:nvSpPr>
            <p:cNvPr id="33802" name="Rectangle 5">
              <a:extLst>
                <a:ext uri="{FF2B5EF4-FFF2-40B4-BE49-F238E27FC236}">
                  <a16:creationId xmlns:a16="http://schemas.microsoft.com/office/drawing/2014/main" id="{F61AE19D-57F6-084E-A81A-F81C2BDC4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310"/>
              <a:ext cx="1296" cy="994"/>
            </a:xfrm>
            <a:prstGeom prst="rect">
              <a:avLst/>
            </a:prstGeom>
            <a:solidFill>
              <a:srgbClr val="C0C0C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3" name="Text Box 6">
              <a:extLst>
                <a:ext uri="{FF2B5EF4-FFF2-40B4-BE49-F238E27FC236}">
                  <a16:creationId xmlns:a16="http://schemas.microsoft.com/office/drawing/2014/main" id="{F7D0BEA1-8600-1F4B-84AC-F2CEB51859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" y="1795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V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4" name="Text Box 7">
              <a:extLst>
                <a:ext uri="{FF2B5EF4-FFF2-40B4-BE49-F238E27FC236}">
                  <a16:creationId xmlns:a16="http://schemas.microsoft.com/office/drawing/2014/main" id="{A08F8E02-8BD1-154E-89AA-59574FE11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1795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T</a:t>
              </a:r>
              <a:r>
                <a:rPr lang="en-US" altLang="en-US" baseline="-25000">
                  <a:solidFill>
                    <a:schemeClr val="tx1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D29CCF2C-D863-5044-9A11-9C7D41E7E52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657600"/>
            <a:ext cx="2279650" cy="1036638"/>
            <a:chOff x="432" y="2515"/>
            <a:chExt cx="1436" cy="653"/>
          </a:xfrm>
        </p:grpSpPr>
        <p:sp>
          <p:nvSpPr>
            <p:cNvPr id="33798" name="Text Box 13">
              <a:extLst>
                <a:ext uri="{FF2B5EF4-FFF2-40B4-BE49-F238E27FC236}">
                  <a16:creationId xmlns:a16="http://schemas.microsoft.com/office/drawing/2014/main" id="{1F995CF7-0AC0-6449-967C-5271276F6C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803"/>
              <a:ext cx="39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accent2"/>
                  </a:solidFill>
                </a:rPr>
                <a:t>V</a:t>
              </a:r>
              <a:r>
                <a:rPr lang="en-US" altLang="en-US" baseline="-25000">
                  <a:solidFill>
                    <a:schemeClr val="accent2"/>
                  </a:solidFill>
                </a:rPr>
                <a:t>0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799" name="Text Box 14">
              <a:extLst>
                <a:ext uri="{FF2B5EF4-FFF2-40B4-BE49-F238E27FC236}">
                  <a16:creationId xmlns:a16="http://schemas.microsoft.com/office/drawing/2014/main" id="{1AA89205-159A-8F4B-AE3F-B19CCADC8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515"/>
              <a:ext cx="49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  <a:latin typeface="Symbol" pitchFamily="2" charset="2"/>
                </a:rPr>
                <a:t>D</a:t>
              </a:r>
              <a:r>
                <a:rPr lang="en-US" altLang="en-US" i="1">
                  <a:solidFill>
                    <a:schemeClr val="accent2"/>
                  </a:solidFill>
                </a:rPr>
                <a:t>V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76" name="Text Box 15">
              <a:extLst>
                <a:ext uri="{FF2B5EF4-FFF2-40B4-BE49-F238E27FC236}">
                  <a16:creationId xmlns:a16="http://schemas.microsoft.com/office/drawing/2014/main" id="{00529EBB-977B-6F4A-BA47-670E38470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8" y="2676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dirty="0">
                  <a:solidFill>
                    <a:schemeClr val="tx1"/>
                  </a:solidFill>
                </a:rPr>
                <a:t>= </a:t>
              </a:r>
              <a:r>
                <a:rPr lang="en-US" altLang="en-US" i="1" dirty="0">
                  <a:solidFill>
                    <a:schemeClr val="accent2"/>
                  </a:solidFill>
                  <a:latin typeface="Symbol" pitchFamily="2" charset="2"/>
                </a:rPr>
                <a:t>b</a:t>
              </a:r>
              <a:r>
                <a:rPr lang="en-US" altLang="en-US" dirty="0">
                  <a:solidFill>
                    <a:schemeClr val="accent2"/>
                  </a:solidFill>
                </a:rPr>
                <a:t> </a:t>
              </a:r>
              <a:r>
                <a:rPr lang="en-US" altLang="en-US" i="1" dirty="0">
                  <a:solidFill>
                    <a:schemeClr val="accent2"/>
                  </a:solidFill>
                  <a:latin typeface="+mn-lt"/>
                </a:rPr>
                <a:t>d</a:t>
              </a:r>
              <a:r>
                <a:rPr lang="en-US" altLang="en-US" i="1" dirty="0">
                  <a:solidFill>
                    <a:schemeClr val="accent2"/>
                  </a:solidFill>
                </a:rPr>
                <a:t>T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3801" name="Line 16">
              <a:extLst>
                <a:ext uri="{FF2B5EF4-FFF2-40B4-BE49-F238E27FC236}">
                  <a16:creationId xmlns:a16="http://schemas.microsoft.com/office/drawing/2014/main" id="{C887D0B4-ED2E-2444-AF48-40A1E5529E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" y="283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221696" presetClass="entr" presetSubtype="7827617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FDD85DCE-6006-8D42-BD55-46251934D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Some </a:t>
            </a:r>
            <a:r>
              <a:rPr lang="en-US" altLang="en-US" i="1">
                <a:latin typeface="Symbol" pitchFamily="2" charset="2"/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 values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9E9DA69E-C6EC-F844-9C48-0FBF6CCC63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ethanol	1.40 × 10</a:t>
            </a:r>
            <a:r>
              <a:rPr lang="en-US" altLang="en-US" baseline="30000">
                <a:ea typeface="ＭＳ Ｐゴシック" panose="020B0600070205080204" pitchFamily="34" charset="-128"/>
              </a:rPr>
              <a:t>–3</a:t>
            </a:r>
            <a:r>
              <a:rPr lang="en-US" altLang="en-US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methanol	1.49 × 10</a:t>
            </a:r>
            <a:r>
              <a:rPr lang="en-US" altLang="en-US" baseline="30000">
                <a:ea typeface="ＭＳ Ｐゴシック" panose="020B0600070205080204" pitchFamily="34" charset="-128"/>
              </a:rPr>
              <a:t>–3</a:t>
            </a:r>
            <a:r>
              <a:rPr lang="en-US" altLang="en-US">
                <a:ea typeface="ＭＳ Ｐゴシック" panose="020B0600070205080204" pitchFamily="34" charset="-128"/>
              </a:rPr>
              <a:t> /K </a:t>
            </a:r>
          </a:p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gasoline	 1.1 × 10</a:t>
            </a:r>
            <a:r>
              <a:rPr lang="en-US" altLang="en-US" baseline="30000">
                <a:ea typeface="ＭＳ Ｐゴシック" panose="020B0600070205080204" pitchFamily="34" charset="-128"/>
              </a:rPr>
              <a:t>–3</a:t>
            </a:r>
            <a:r>
              <a:rPr lang="en-US" altLang="en-US">
                <a:ea typeface="ＭＳ Ｐゴシック" panose="020B0600070205080204" pitchFamily="34" charset="-128"/>
              </a:rPr>
              <a:t> /K</a:t>
            </a:r>
          </a:p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water	varies with temperature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A39F9E2D-6853-D648-9C66-648DFC4C2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7150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>
                <a:ea typeface="ＭＳ Ｐゴシック" panose="020B0600070205080204" pitchFamily="34" charset="-128"/>
              </a:rPr>
              <a:t> =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x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z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400" i="1">
                <a:ea typeface="ＭＳ Ｐゴシック" panose="020B0600070205080204" pitchFamily="34" charset="-128"/>
              </a:rPr>
              <a:t>V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=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 i="1">
                <a:ea typeface="ＭＳ Ｐゴシック" panose="020B0600070205080204" pitchFamily="34" charset="-128"/>
              </a:rPr>
              <a:t>V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>
                <a:ea typeface="ＭＳ Ｐゴシック" panose="020B0600070205080204" pitchFamily="34" charset="-128"/>
              </a:rPr>
              <a:t> + </a:t>
            </a:r>
            <a:r>
              <a:rPr lang="en-US" altLang="en-US" sz="2400" i="1">
                <a:ea typeface="ＭＳ Ｐゴシック" panose="020B0600070205080204" pitchFamily="34" charset="-128"/>
              </a:rPr>
              <a:t>dV</a:t>
            </a:r>
            <a:r>
              <a:rPr lang="en-US" altLang="en-US" sz="2400">
                <a:ea typeface="ＭＳ Ｐゴシック" panose="020B0600070205080204" pitchFamily="34" charset="-128"/>
              </a:rPr>
              <a:t> =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(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x</a:t>
            </a:r>
            <a:r>
              <a:rPr lang="en-US" altLang="en-US" sz="2400">
                <a:ea typeface="ＭＳ Ｐゴシック" panose="020B0600070205080204" pitchFamily="34" charset="-128"/>
              </a:rPr>
              <a:t> + 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x</a:t>
            </a:r>
            <a:r>
              <a:rPr lang="en-US" altLang="en-US" sz="24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400" i="1">
                <a:ea typeface="ＭＳ Ｐゴシック" panose="020B0600070205080204" pitchFamily="34" charset="-128"/>
              </a:rPr>
              <a:t>T</a:t>
            </a:r>
            <a:r>
              <a:rPr lang="en-US" altLang="en-US" sz="2400">
                <a:ea typeface="ＭＳ Ｐゴシック" panose="020B0600070205080204" pitchFamily="34" charset="-128"/>
              </a:rPr>
              <a:t>) (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y</a:t>
            </a:r>
            <a:r>
              <a:rPr lang="en-US" altLang="en-US" sz="2400">
                <a:ea typeface="ＭＳ Ｐゴシック" panose="020B0600070205080204" pitchFamily="34" charset="-128"/>
              </a:rPr>
              <a:t> + 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y</a:t>
            </a:r>
            <a:r>
              <a:rPr lang="en-US" altLang="en-US" sz="24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400" i="1">
                <a:ea typeface="ＭＳ Ｐゴシック" panose="020B0600070205080204" pitchFamily="34" charset="-128"/>
              </a:rPr>
              <a:t>T</a:t>
            </a:r>
            <a:r>
              <a:rPr lang="en-US" altLang="en-US" sz="2400">
                <a:ea typeface="ＭＳ Ｐゴシック" panose="020B0600070205080204" pitchFamily="34" charset="-128"/>
              </a:rPr>
              <a:t>) (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z</a:t>
            </a:r>
            <a:r>
              <a:rPr lang="en-US" altLang="en-US" sz="2400">
                <a:ea typeface="ＭＳ Ｐゴシック" panose="020B0600070205080204" pitchFamily="34" charset="-128"/>
              </a:rPr>
              <a:t> + </a:t>
            </a:r>
            <a:r>
              <a:rPr lang="en-US" altLang="en-US" sz="2400" i="1">
                <a:ea typeface="ＭＳ Ｐゴシック" panose="020B0600070205080204" pitchFamily="34" charset="-128"/>
              </a:rPr>
              <a:t>L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z</a:t>
            </a:r>
            <a:r>
              <a:rPr lang="en-US" altLang="en-US" sz="24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400" i="1">
                <a:ea typeface="ＭＳ Ｐゴシック" panose="020B0600070205080204" pitchFamily="34" charset="-128"/>
              </a:rPr>
              <a:t>T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=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x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y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 i="1">
                <a:ea typeface="ＭＳ Ｐゴシック" panose="020B0600070205080204" pitchFamily="34" charset="-128"/>
              </a:rPr>
              <a:t>L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z </a:t>
            </a:r>
            <a:r>
              <a:rPr lang="en-US" altLang="en-US" sz="2800">
                <a:ea typeface="ＭＳ Ｐゴシック" panose="020B0600070205080204" pitchFamily="34" charset="-128"/>
              </a:rPr>
              <a:t>(1 + 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=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(1 + 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 =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 –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>
                <a:ea typeface="ＭＳ Ｐゴシック" panose="020B0600070205080204" pitchFamily="34" charset="-128"/>
              </a:rPr>
              <a:t> =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 i="1" baseline="-25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(1 + 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ea typeface="ＭＳ Ｐゴシック" panose="020B0600070205080204" pitchFamily="34" charset="-128"/>
              </a:rPr>
              <a:t> –  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endParaRPr lang="en-US" altLang="en-US" sz="2800" i="1" baseline="-2500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/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>
                <a:ea typeface="ＭＳ Ｐゴシック" panose="020B0600070205080204" pitchFamily="34" charset="-128"/>
              </a:rPr>
              <a:t> = (1 + 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ea typeface="ＭＳ Ｐゴシック" panose="020B0600070205080204" pitchFamily="34" charset="-128"/>
              </a:rPr>
              <a:t>)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ea typeface="ＭＳ Ｐゴシック" panose="020B0600070205080204" pitchFamily="34" charset="-128"/>
              </a:rPr>
              <a:t> – 1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/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>
                <a:ea typeface="ＭＳ Ｐゴシック" panose="020B0600070205080204" pitchFamily="34" charset="-128"/>
              </a:rPr>
              <a:t> = 1 + 3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>
                <a:ea typeface="ＭＳ Ｐゴシック" panose="020B0600070205080204" pitchFamily="34" charset="-128"/>
              </a:rPr>
              <a:t> + 3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2</a:t>
            </a:r>
            <a:r>
              <a:rPr lang="en-US" altLang="en-US" sz="2800">
                <a:ea typeface="ＭＳ Ｐゴシック" panose="020B0600070205080204" pitchFamily="34" charset="-128"/>
              </a:rPr>
              <a:t> + 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</a:t>
            </a:r>
            <a:r>
              <a:rPr lang="en-US" altLang="en-US" sz="2800" baseline="30000">
                <a:ea typeface="ＭＳ Ｐゴシック" panose="020B0600070205080204" pitchFamily="34" charset="-128"/>
              </a:rPr>
              <a:t>3 </a:t>
            </a:r>
            <a:r>
              <a:rPr lang="en-US" altLang="en-US" sz="2800">
                <a:ea typeface="ＭＳ Ｐゴシック" panose="020B0600070205080204" pitchFamily="34" charset="-128"/>
              </a:rPr>
              <a:t>– 1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>
                <a:ea typeface="ＭＳ Ｐゴシック" panose="020B0600070205080204" pitchFamily="34" charset="-128"/>
              </a:rPr>
              <a:t>/</a:t>
            </a:r>
            <a:r>
              <a:rPr lang="en-US" altLang="en-US" sz="2800" i="1">
                <a:ea typeface="ＭＳ Ｐゴシック" panose="020B0600070205080204" pitchFamily="34" charset="-128"/>
              </a:rPr>
              <a:t>V</a:t>
            </a:r>
            <a:r>
              <a:rPr lang="en-US" altLang="en-US" sz="2800" baseline="-25000">
                <a:ea typeface="ＭＳ Ｐゴシック" panose="020B0600070205080204" pitchFamily="34" charset="-128"/>
              </a:rPr>
              <a:t>0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 </a:t>
            </a:r>
            <a:r>
              <a:rPr lang="en-US" altLang="en-US" sz="2800">
                <a:ea typeface="ＭＳ Ｐゴシック" panose="020B0600070205080204" pitchFamily="34" charset="-128"/>
              </a:rPr>
              <a:t>3</a:t>
            </a:r>
            <a:r>
              <a:rPr lang="en-US" altLang="en-US" sz="2800" i="1"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800" i="1">
                <a:ea typeface="ＭＳ Ｐゴシック" panose="020B0600070205080204" pitchFamily="34" charset="-128"/>
              </a:rPr>
              <a:t>T </a:t>
            </a:r>
            <a:r>
              <a:rPr lang="en-US" altLang="en-US" sz="2400">
                <a:solidFill>
                  <a:srgbClr val="666666"/>
                </a:solidFill>
                <a:ea typeface="ＭＳ Ｐゴシック" panose="020B0600070205080204" pitchFamily="34" charset="-128"/>
              </a:rPr>
              <a:t>when </a:t>
            </a:r>
            <a:r>
              <a:rPr lang="en-US" altLang="en-US" sz="2400" i="1">
                <a:solidFill>
                  <a:srgbClr val="666666"/>
                </a:solidFill>
                <a:latin typeface="Symbol" pitchFamily="2" charset="2"/>
                <a:ea typeface="ＭＳ Ｐゴシック" panose="020B0600070205080204" pitchFamily="34" charset="-128"/>
              </a:rPr>
              <a:t>a</a:t>
            </a:r>
            <a:r>
              <a:rPr lang="en-US" altLang="en-US" sz="2400">
                <a:solidFill>
                  <a:srgbClr val="666666"/>
                </a:solidFill>
                <a:ea typeface="ＭＳ Ｐゴシック" panose="020B0600070205080204" pitchFamily="34" charset="-128"/>
              </a:rPr>
              <a:t> and </a:t>
            </a:r>
            <a:r>
              <a:rPr lang="en-US" altLang="en-US" sz="2400">
                <a:solidFill>
                  <a:srgbClr val="666666"/>
                </a:solidFill>
                <a:latin typeface="Symbol" pitchFamily="2" charset="2"/>
                <a:ea typeface="ＭＳ Ｐゴシック" panose="020B0600070205080204" pitchFamily="34" charset="-128"/>
              </a:rPr>
              <a:t>D</a:t>
            </a:r>
            <a:r>
              <a:rPr lang="en-US" altLang="en-US" sz="2400" i="1">
                <a:solidFill>
                  <a:srgbClr val="666666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400">
                <a:solidFill>
                  <a:srgbClr val="666666"/>
                </a:solidFill>
                <a:ea typeface="ＭＳ Ｐゴシック" panose="020B0600070205080204" pitchFamily="34" charset="-128"/>
              </a:rPr>
              <a:t> are small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ea typeface="ＭＳ Ｐゴシック" panose="020B0600070205080204" pitchFamily="34" charset="-128"/>
              </a:rPr>
              <a:t>	</a:t>
            </a:r>
            <a:r>
              <a:rPr lang="en-US" altLang="en-US" sz="2800" i="1">
                <a:solidFill>
                  <a:schemeClr val="folHlink"/>
                </a:solidFill>
                <a:ea typeface="ＭＳ Ｐゴシック" panose="020B0600070205080204" pitchFamily="34" charset="-128"/>
              </a:rPr>
              <a:t>Q.E.D.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A5CD9DD9-CB49-464C-B46B-AAE57AE2A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Water is Weird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21730E0F-38EF-B840-87D5-6A63DCB60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Density maximum disappears above ~2.5% salt</a:t>
            </a:r>
          </a:p>
        </p:txBody>
      </p:sp>
      <p:pic>
        <p:nvPicPr>
          <p:cNvPr id="35843" name="Picture 4">
            <a:extLst>
              <a:ext uri="{FF2B5EF4-FFF2-40B4-BE49-F238E27FC236}">
                <a16:creationId xmlns:a16="http://schemas.microsoft.com/office/drawing/2014/main" id="{0B13B769-22BA-A24A-A695-4CEE9AB62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1552575"/>
            <a:ext cx="5072062" cy="37544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5">
            <a:extLst>
              <a:ext uri="{FF2B5EF4-FFF2-40B4-BE49-F238E27FC236}">
                <a16:creationId xmlns:a16="http://schemas.microsoft.com/office/drawing/2014/main" id="{96DE519D-BADD-F543-8307-5F495684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294313"/>
            <a:ext cx="465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Source:</a:t>
            </a:r>
            <a:r>
              <a:rPr lang="en-US" altLang="en-US" sz="1800">
                <a:solidFill>
                  <a:srgbClr val="000000"/>
                </a:solidFill>
              </a:rPr>
              <a:t> Young and Freedman, Figure 17.12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2AB40ACB-C985-854A-8743-79A3676BC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45E2DAE3-A2C0-0448-B507-015A77C89A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Between 0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 and 4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C, warmer fresh water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455EA223-D53F-2645-B6AE-88B77F71A07E}"/>
              </a:ext>
            </a:extLst>
          </p:cNvPr>
          <p:cNvSpPr txBox="1">
            <a:spLocks/>
          </p:cNvSpPr>
          <p:nvPr/>
        </p:nvSpPr>
        <p:spPr bwMode="auto">
          <a:xfrm>
            <a:off x="457200" y="2819400"/>
            <a:ext cx="8229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65150" indent="-56515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Rises above colder water.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Sinks beneath colder water.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Has neutral buoyancy.</a:t>
            </a:r>
          </a:p>
          <a:p>
            <a:pPr eaLnBrk="1" hangingPunct="1"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It is impossible to determine.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A59E93E5-54E3-7242-A144-D8E17D8CA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Thermal Stress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47E6457-D80F-2249-B796-85AF0D7F8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Results from:</a:t>
            </a:r>
          </a:p>
        </p:txBody>
      </p:sp>
      <p:sp>
        <p:nvSpPr>
          <p:cNvPr id="500740" name="Rectangle 4">
            <a:extLst>
              <a:ext uri="{FF2B5EF4-FFF2-40B4-BE49-F238E27FC236}">
                <a16:creationId xmlns:a16="http://schemas.microsoft.com/office/drawing/2014/main" id="{FE805812-F621-4449-876B-1DB77835B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71700"/>
            <a:ext cx="83820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Uneven composition</a:t>
            </a:r>
          </a:p>
          <a:p>
            <a:pPr eaLnBrk="1" hangingPunct="1"/>
            <a:r>
              <a:rPr lang="en-US" altLang="en-US"/>
              <a:t>Uneven temperature</a:t>
            </a:r>
          </a:p>
          <a:p>
            <a:pPr eaLnBrk="1" hangingPunct="1"/>
            <a:r>
              <a:rPr lang="en-US" altLang="en-US"/>
              <a:t>Exacerbated by large expansion coefficient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>
            <a:extLst>
              <a:ext uri="{FF2B5EF4-FFF2-40B4-BE49-F238E27FC236}">
                <a16:creationId xmlns:a16="http://schemas.microsoft.com/office/drawing/2014/main" id="{E5973522-82A1-3841-9DBD-75B524DA494E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600200"/>
            <a:ext cx="5029200" cy="3200400"/>
            <a:chOff x="1296" y="1008"/>
            <a:chExt cx="3168" cy="2016"/>
          </a:xfrm>
        </p:grpSpPr>
        <p:sp>
          <p:nvSpPr>
            <p:cNvPr id="17419" name="Rectangle 6" descr="Newsprint">
              <a:extLst>
                <a:ext uri="{FF2B5EF4-FFF2-40B4-BE49-F238E27FC236}">
                  <a16:creationId xmlns:a16="http://schemas.microsoft.com/office/drawing/2014/main" id="{342C7760-5053-2E44-92C2-F0AE0EB47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008"/>
              <a:ext cx="3168" cy="201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420" name="Rectangle 10">
              <a:extLst>
                <a:ext uri="{FF2B5EF4-FFF2-40B4-BE49-F238E27FC236}">
                  <a16:creationId xmlns:a16="http://schemas.microsoft.com/office/drawing/2014/main" id="{B7D02390-F363-0D49-B2D0-C0873BBAD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2640"/>
              <a:ext cx="121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Insulation</a:t>
              </a:r>
            </a:p>
          </p:txBody>
        </p:sp>
      </p:grpSp>
      <p:sp>
        <p:nvSpPr>
          <p:cNvPr id="17410" name="Rectangle 2">
            <a:extLst>
              <a:ext uri="{FF2B5EF4-FFF2-40B4-BE49-F238E27FC236}">
                <a16:creationId xmlns:a16="http://schemas.microsoft.com/office/drawing/2014/main" id="{56E07C12-CD57-FE43-911C-2AA819F19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Thermal Equilibrium</a:t>
            </a:r>
          </a:p>
        </p:txBody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BBE08364-24FF-5044-9618-0092A44D0E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5257800"/>
            <a:ext cx="44196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At equilibrium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 baseline="-25000"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T</a:t>
            </a:r>
            <a:r>
              <a:rPr lang="en-US" altLang="en-US" baseline="-25000">
                <a:ea typeface="ＭＳ Ｐゴシック" panose="020B0600070205080204" pitchFamily="34" charset="-128"/>
              </a:rPr>
              <a:t>B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3" name="Group 11">
            <a:extLst>
              <a:ext uri="{FF2B5EF4-FFF2-40B4-BE49-F238E27FC236}">
                <a16:creationId xmlns:a16="http://schemas.microsoft.com/office/drawing/2014/main" id="{8AF6FDE1-5E4A-D548-A059-8FEFF0618A68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286000"/>
            <a:ext cx="2133600" cy="1828800"/>
            <a:chOff x="1776" y="1440"/>
            <a:chExt cx="1344" cy="1152"/>
          </a:xfrm>
        </p:grpSpPr>
        <p:sp>
          <p:nvSpPr>
            <p:cNvPr id="17417" name="Rectangle 4">
              <a:extLst>
                <a:ext uri="{FF2B5EF4-FFF2-40B4-BE49-F238E27FC236}">
                  <a16:creationId xmlns:a16="http://schemas.microsoft.com/office/drawing/2014/main" id="{84216AE9-6058-044C-A112-82EF9EBA5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440"/>
              <a:ext cx="1344" cy="1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418" name="Text Box 8">
              <a:extLst>
                <a:ext uri="{FF2B5EF4-FFF2-40B4-BE49-F238E27FC236}">
                  <a16:creationId xmlns:a16="http://schemas.microsoft.com/office/drawing/2014/main" id="{75C1F41F-92AA-F74D-804D-3871D9783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0" y="1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A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2">
            <a:extLst>
              <a:ext uri="{FF2B5EF4-FFF2-40B4-BE49-F238E27FC236}">
                <a16:creationId xmlns:a16="http://schemas.microsoft.com/office/drawing/2014/main" id="{D31B3145-6B58-D740-BAD9-5C069829DE0D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971800"/>
            <a:ext cx="1371600" cy="1143000"/>
            <a:chOff x="3120" y="1872"/>
            <a:chExt cx="864" cy="720"/>
          </a:xfrm>
        </p:grpSpPr>
        <p:sp>
          <p:nvSpPr>
            <p:cNvPr id="17415" name="Rectangle 5">
              <a:extLst>
                <a:ext uri="{FF2B5EF4-FFF2-40B4-BE49-F238E27FC236}">
                  <a16:creationId xmlns:a16="http://schemas.microsoft.com/office/drawing/2014/main" id="{457E740B-A117-E641-BB1C-CA7602200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872"/>
              <a:ext cx="864" cy="72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7416" name="Rectangle 9">
              <a:extLst>
                <a:ext uri="{FF2B5EF4-FFF2-40B4-BE49-F238E27FC236}">
                  <a16:creationId xmlns:a16="http://schemas.microsoft.com/office/drawing/2014/main" id="{6C7D76E9-5029-EA43-A2CA-ADE080703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2043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B</a:t>
              </a:r>
            </a:p>
          </p:txBody>
        </p:sp>
      </p:grpSp>
      <p:sp>
        <p:nvSpPr>
          <p:cNvPr id="13" name="Rectangle 3">
            <a:extLst>
              <a:ext uri="{FF2B5EF4-FFF2-40B4-BE49-F238E27FC236}">
                <a16:creationId xmlns:a16="http://schemas.microsoft.com/office/drawing/2014/main" id="{9F84CE0F-AA62-884A-A528-380CCB53D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867400"/>
            <a:ext cx="594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/>
              <a:t>“0</a:t>
            </a:r>
            <a:r>
              <a:rPr lang="en-US" altLang="en-US" baseline="30000"/>
              <a:t>th</a:t>
            </a:r>
            <a:r>
              <a:rPr lang="en-US" altLang="en-US"/>
              <a:t> Law of Thermodynamics”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build="p" autoUpdateAnimBg="0"/>
      <p:bldP spid="1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ADDBA0FB-8E03-2748-BEB5-61A4E5D6C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Thermodynamic Definition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2223D7F3-A2D4-3E4F-A227-C68F825E83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solidFill>
                  <a:srgbClr val="C00000"/>
                </a:solidFill>
                <a:ea typeface="ＭＳ Ｐゴシック" panose="020B0600070205080204" pitchFamily="34" charset="-128"/>
              </a:rPr>
              <a:t>Temperature</a:t>
            </a:r>
            <a:r>
              <a:rPr lang="en-US" altLang="en-US">
                <a:ea typeface="ＭＳ Ｐゴシック" panose="020B0600070205080204" pitchFamily="34" charset="-128"/>
              </a:rPr>
              <a:t> is the quantity that is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same</a:t>
            </a:r>
            <a:r>
              <a:rPr lang="en-US" altLang="en-US">
                <a:ea typeface="ＭＳ Ｐゴシック" panose="020B0600070205080204" pitchFamily="34" charset="-128"/>
              </a:rPr>
              <a:t> for bodies in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thermal equilibrium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7055DB54-D102-FB41-AA57-4AC49D8463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Temperature Scales</a:t>
            </a:r>
          </a:p>
        </p:txBody>
      </p:sp>
      <p:sp>
        <p:nvSpPr>
          <p:cNvPr id="19458" name="Subtitle 2">
            <a:extLst>
              <a:ext uri="{FF2B5EF4-FFF2-40B4-BE49-F238E27FC236}">
                <a16:creationId xmlns:a16="http://schemas.microsoft.com/office/drawing/2014/main" id="{FD89A11D-E012-5640-9754-D1B5F8B8E1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 could measure it before we knew</a:t>
            </a:r>
            <a:r>
              <a:rPr lang="fr-FR" altLang="en-US">
                <a:ea typeface="ＭＳ Ｐゴシック" panose="020B0600070205080204" pitchFamily="34" charset="-128"/>
              </a:rPr>
              <a:t> what it was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C3531A1-9E5E-A34E-A0CD-001E6CBDE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17.2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DF3D1DCF-DC1B-7D4C-A52E-25CBB2210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Fahrenheit Scale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ECF08BE8-B87F-D940-8780-A1CEA7838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F: salt-ice slush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100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F: body temperature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FEC43E95-6FEB-3A4D-AE21-983478EBF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Celsius Scale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3154EEB2-2C22-B942-8465-D79A7EE16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C: water freezes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100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C: water boils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854C28D-6778-E441-8A2C-6603F330C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Converting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804F7A25-C61E-2E44-BD19-0CFCC7309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Linear relation, 2 points known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C, 32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F), (100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C, 212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F)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F4D241D6-DC11-9E4C-897E-85D25EBB815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064000"/>
            <a:ext cx="6259513" cy="1122363"/>
            <a:chOff x="336" y="2560"/>
            <a:chExt cx="3170" cy="707"/>
          </a:xfrm>
        </p:grpSpPr>
        <p:sp>
          <p:nvSpPr>
            <p:cNvPr id="22538" name="Rectangle 4">
              <a:extLst>
                <a:ext uri="{FF2B5EF4-FFF2-40B4-BE49-F238E27FC236}">
                  <a16:creationId xmlns:a16="http://schemas.microsoft.com/office/drawing/2014/main" id="{FCDE3168-7780-484D-917E-DE5481166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720"/>
              <a:ext cx="15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Verdana" panose="020B0604030504040204" pitchFamily="34" charset="0"/>
                </a:rPr>
                <a:t>°</a:t>
              </a:r>
              <a:r>
                <a:rPr lang="en-US" altLang="en-US"/>
                <a:t>C</a:t>
              </a:r>
              <a:r>
                <a:rPr lang="en-US" altLang="en-US">
                  <a:sym typeface="Symbol" pitchFamily="2" charset="2"/>
                </a:rPr>
                <a:t></a:t>
              </a:r>
              <a:r>
                <a:rPr lang="en-US" altLang="en-US">
                  <a:latin typeface="Verdana" panose="020B0604030504040204" pitchFamily="34" charset="0"/>
                  <a:sym typeface="Symbol" pitchFamily="2" charset="2"/>
                </a:rPr>
                <a:t>°</a:t>
              </a:r>
              <a:r>
                <a:rPr lang="en-US" altLang="en-US">
                  <a:sym typeface="Symbol" pitchFamily="2" charset="2"/>
                </a:rPr>
                <a:t>F: </a:t>
              </a:r>
              <a:r>
                <a:rPr lang="en-US" altLang="en-US" i="1">
                  <a:solidFill>
                    <a:schemeClr val="accent2"/>
                  </a:solidFill>
                  <a:sym typeface="Symbol" pitchFamily="2" charset="2"/>
                </a:rPr>
                <a:t>y</a:t>
              </a:r>
              <a:r>
                <a:rPr lang="en-US" altLang="en-US">
                  <a:sym typeface="Symbol" pitchFamily="2" charset="2"/>
                </a:rPr>
                <a:t> = </a:t>
              </a:r>
            </a:p>
          </p:txBody>
        </p:sp>
        <p:sp>
          <p:nvSpPr>
            <p:cNvPr id="22539" name="Rectangle 5">
              <a:extLst>
                <a:ext uri="{FF2B5EF4-FFF2-40B4-BE49-F238E27FC236}">
                  <a16:creationId xmlns:a16="http://schemas.microsoft.com/office/drawing/2014/main" id="{C046F008-36E1-5647-ADC8-BB5DB7061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2560"/>
              <a:ext cx="5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9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</a:rPr>
                <a:t>F</a:t>
              </a:r>
              <a:endParaRPr lang="en-US" altLang="en-US">
                <a:sym typeface="Symbol" pitchFamily="2" charset="2"/>
              </a:endParaRPr>
            </a:p>
          </p:txBody>
        </p:sp>
        <p:sp>
          <p:nvSpPr>
            <p:cNvPr id="22540" name="Rectangle 6">
              <a:extLst>
                <a:ext uri="{FF2B5EF4-FFF2-40B4-BE49-F238E27FC236}">
                  <a16:creationId xmlns:a16="http://schemas.microsoft.com/office/drawing/2014/main" id="{631452DD-A0DA-F840-8136-22A1B280C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" y="2899"/>
              <a:ext cx="52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5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  <a:sym typeface="Symbol" pitchFamily="2" charset="2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  <a:sym typeface="Symbol" pitchFamily="2" charset="2"/>
                </a:rPr>
                <a:t>C</a:t>
              </a:r>
            </a:p>
          </p:txBody>
        </p:sp>
        <p:sp>
          <p:nvSpPr>
            <p:cNvPr id="22541" name="Rectangle 7">
              <a:extLst>
                <a:ext uri="{FF2B5EF4-FFF2-40B4-BE49-F238E27FC236}">
                  <a16:creationId xmlns:a16="http://schemas.microsoft.com/office/drawing/2014/main" id="{17566999-646B-D34B-8640-626879055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720"/>
              <a:ext cx="96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i="1">
                  <a:solidFill>
                    <a:schemeClr val="accent2"/>
                  </a:solidFill>
                </a:rPr>
                <a:t>x</a:t>
              </a:r>
              <a:r>
                <a:rPr lang="en-US" altLang="en-US"/>
                <a:t> + </a:t>
              </a:r>
              <a:r>
                <a:rPr lang="en-US" altLang="en-US">
                  <a:solidFill>
                    <a:schemeClr val="accent2"/>
                  </a:solidFill>
                </a:rPr>
                <a:t>32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</a:rPr>
                <a:t>F</a:t>
              </a:r>
              <a:endParaRPr lang="en-US" altLang="en-US">
                <a:sym typeface="Symbol" pitchFamily="2" charset="2"/>
              </a:endParaRPr>
            </a:p>
          </p:txBody>
        </p:sp>
        <p:sp>
          <p:nvSpPr>
            <p:cNvPr id="22542" name="Line 8">
              <a:extLst>
                <a:ext uri="{FF2B5EF4-FFF2-40B4-BE49-F238E27FC236}">
                  <a16:creationId xmlns:a16="http://schemas.microsoft.com/office/drawing/2014/main" id="{A75D49D2-354F-D145-B76B-439E92F5C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0" y="291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F5A55AEB-DA64-B546-B73E-3B21CE31DFCA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895600"/>
            <a:ext cx="6378575" cy="1071563"/>
            <a:chOff x="336" y="1824"/>
            <a:chExt cx="3265" cy="675"/>
          </a:xfrm>
        </p:grpSpPr>
        <p:sp>
          <p:nvSpPr>
            <p:cNvPr id="22533" name="Rectangle 9">
              <a:extLst>
                <a:ext uri="{FF2B5EF4-FFF2-40B4-BE49-F238E27FC236}">
                  <a16:creationId xmlns:a16="http://schemas.microsoft.com/office/drawing/2014/main" id="{31A821C2-0AF5-3944-B052-36F631626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977"/>
              <a:ext cx="15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Verdana" panose="020B0604030504040204" pitchFamily="34" charset="0"/>
                </a:rPr>
                <a:t>°</a:t>
              </a:r>
              <a:r>
                <a:rPr lang="en-US" altLang="en-US"/>
                <a:t>F</a:t>
              </a:r>
              <a:r>
                <a:rPr lang="en-US" altLang="en-US">
                  <a:sym typeface="Symbol" pitchFamily="2" charset="2"/>
                </a:rPr>
                <a:t></a:t>
              </a:r>
              <a:r>
                <a:rPr lang="en-US" altLang="en-US">
                  <a:latin typeface="Verdana" panose="020B0604030504040204" pitchFamily="34" charset="0"/>
                  <a:sym typeface="Symbol" pitchFamily="2" charset="2"/>
                </a:rPr>
                <a:t>°</a:t>
              </a:r>
              <a:r>
                <a:rPr lang="en-US" altLang="en-US">
                  <a:sym typeface="Symbol" pitchFamily="2" charset="2"/>
                </a:rPr>
                <a:t>C: </a:t>
              </a:r>
              <a:r>
                <a:rPr lang="en-US" altLang="en-US" i="1">
                  <a:solidFill>
                    <a:schemeClr val="accent2"/>
                  </a:solidFill>
                  <a:sym typeface="Symbol" pitchFamily="2" charset="2"/>
                </a:rPr>
                <a:t>x</a:t>
              </a:r>
              <a:r>
                <a:rPr lang="en-US" altLang="en-US">
                  <a:sym typeface="Symbol" pitchFamily="2" charset="2"/>
                </a:rPr>
                <a:t> = </a:t>
              </a:r>
            </a:p>
          </p:txBody>
        </p:sp>
        <p:sp>
          <p:nvSpPr>
            <p:cNvPr id="22534" name="Rectangle 10">
              <a:extLst>
                <a:ext uri="{FF2B5EF4-FFF2-40B4-BE49-F238E27FC236}">
                  <a16:creationId xmlns:a16="http://schemas.microsoft.com/office/drawing/2014/main" id="{6D239BE9-286B-5C41-8855-A5E47E109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" y="2131"/>
              <a:ext cx="51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9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</a:rPr>
                <a:t>F</a:t>
              </a:r>
              <a:endParaRPr lang="en-US" altLang="en-US">
                <a:sym typeface="Symbol" pitchFamily="2" charset="2"/>
              </a:endParaRPr>
            </a:p>
          </p:txBody>
        </p:sp>
        <p:sp>
          <p:nvSpPr>
            <p:cNvPr id="22535" name="Rectangle 11">
              <a:extLst>
                <a:ext uri="{FF2B5EF4-FFF2-40B4-BE49-F238E27FC236}">
                  <a16:creationId xmlns:a16="http://schemas.microsoft.com/office/drawing/2014/main" id="{61F5DABC-4B9C-1249-AC88-7ED02EDF4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1824"/>
              <a:ext cx="53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5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  <a:sym typeface="Symbol" pitchFamily="2" charset="2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  <a:sym typeface="Symbol" pitchFamily="2" charset="2"/>
                </a:rPr>
                <a:t>C</a:t>
              </a:r>
            </a:p>
          </p:txBody>
        </p:sp>
        <p:sp>
          <p:nvSpPr>
            <p:cNvPr id="22536" name="Rectangle 12">
              <a:extLst>
                <a:ext uri="{FF2B5EF4-FFF2-40B4-BE49-F238E27FC236}">
                  <a16:creationId xmlns:a16="http://schemas.microsoft.com/office/drawing/2014/main" id="{D6EB5889-180F-2E4C-9E95-4B5D2432C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966"/>
              <a:ext cx="110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(</a:t>
              </a:r>
              <a:r>
                <a:rPr lang="en-US" altLang="en-US" i="1">
                  <a:solidFill>
                    <a:schemeClr val="accent2"/>
                  </a:solidFill>
                </a:rPr>
                <a:t>y</a:t>
              </a:r>
              <a:r>
                <a:rPr lang="en-US" altLang="en-US"/>
                <a:t> – </a:t>
              </a:r>
              <a:r>
                <a:rPr lang="en-US" altLang="en-US">
                  <a:solidFill>
                    <a:schemeClr val="accent2"/>
                  </a:solidFill>
                </a:rPr>
                <a:t>32 </a:t>
              </a:r>
              <a:r>
                <a:rPr lang="en-US" altLang="en-US">
                  <a:solidFill>
                    <a:schemeClr val="accent2"/>
                  </a:solidFill>
                  <a:latin typeface="Verdana" panose="020B0604030504040204" pitchFamily="34" charset="0"/>
                </a:rPr>
                <a:t>°</a:t>
              </a:r>
              <a:r>
                <a:rPr lang="en-US" altLang="en-US">
                  <a:solidFill>
                    <a:schemeClr val="accent2"/>
                  </a:solidFill>
                </a:rPr>
                <a:t>F</a:t>
              </a:r>
              <a:r>
                <a:rPr lang="en-US" altLang="en-US">
                  <a:solidFill>
                    <a:schemeClr val="tx1"/>
                  </a:solidFill>
                </a:rPr>
                <a:t>)</a:t>
              </a:r>
              <a:endParaRPr lang="en-US" altLang="en-US">
                <a:sym typeface="Symbol" pitchFamily="2" charset="2"/>
              </a:endParaRPr>
            </a:p>
          </p:txBody>
        </p:sp>
        <p:sp>
          <p:nvSpPr>
            <p:cNvPr id="22537" name="Line 13">
              <a:extLst>
                <a:ext uri="{FF2B5EF4-FFF2-40B4-BE49-F238E27FC236}">
                  <a16:creationId xmlns:a16="http://schemas.microsoft.com/office/drawing/2014/main" id="{399FFB05-A072-2249-BAC7-73AB3DA29A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60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35F3144-5C66-1D41-876D-D64512F46C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92093EA9-E19D-B749-ACAC-6D303D32E6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There is a temperature at which the readings in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C and </a:t>
            </a:r>
            <a:r>
              <a:rPr lang="en-US" altLang="en-US">
                <a:latin typeface="Verdana" panose="020B0604030504040204" pitchFamily="34" charset="0"/>
                <a:ea typeface="ＭＳ Ｐゴシック" panose="020B0600070205080204" pitchFamily="34" charset="-128"/>
              </a:rPr>
              <a:t>°</a:t>
            </a:r>
            <a:r>
              <a:rPr lang="en-US" altLang="en-US">
                <a:ea typeface="ＭＳ Ｐゴシック" panose="020B0600070205080204" pitchFamily="34" charset="-128"/>
              </a:rPr>
              <a:t>F are the same.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A195002C-5B8D-D743-AAF7-8379D51AD96F}"/>
              </a:ext>
            </a:extLst>
          </p:cNvPr>
          <p:cNvSpPr txBox="1">
            <a:spLocks/>
          </p:cNvSpPr>
          <p:nvPr/>
        </p:nvSpPr>
        <p:spPr bwMode="auto">
          <a:xfrm>
            <a:off x="457200" y="28194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3550" indent="-46355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True.</a:t>
            </a:r>
          </a:p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/>
              <a:t>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53FE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4AE6"/>
      </a:accent6>
      <a:hlink>
        <a:srgbClr val="009999"/>
      </a:hlink>
      <a:folHlink>
        <a:srgbClr val="00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684</Words>
  <Application>Microsoft Macintosh PowerPoint</Application>
  <PresentationFormat>On-screen Show (4:3)</PresentationFormat>
  <Paragraphs>137</Paragraphs>
  <Slides>25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Symbol</vt:lpstr>
      <vt:lpstr>Times</vt:lpstr>
      <vt:lpstr>Verdana</vt:lpstr>
      <vt:lpstr>Default Design</vt:lpstr>
      <vt:lpstr>Temperature</vt:lpstr>
      <vt:lpstr>Heat</vt:lpstr>
      <vt:lpstr>Thermal Equilibrium</vt:lpstr>
      <vt:lpstr>Thermodynamic Definition</vt:lpstr>
      <vt:lpstr>Temperature Scales</vt:lpstr>
      <vt:lpstr>Fahrenheit Scale</vt:lpstr>
      <vt:lpstr>Celsius Scale</vt:lpstr>
      <vt:lpstr>Converting</vt:lpstr>
      <vt:lpstr>Question</vt:lpstr>
      <vt:lpstr>Kelvin Scale</vt:lpstr>
      <vt:lpstr>Temperature and Gas Pressure</vt:lpstr>
      <vt:lpstr>Absolute Zero</vt:lpstr>
      <vt:lpstr>Kelvin scale</vt:lpstr>
      <vt:lpstr>Question</vt:lpstr>
      <vt:lpstr>Thermal Expansion</vt:lpstr>
      <vt:lpstr>Linear Expansion</vt:lpstr>
      <vt:lpstr>Some a values</vt:lpstr>
      <vt:lpstr>Question</vt:lpstr>
      <vt:lpstr>Question</vt:lpstr>
      <vt:lpstr>Volume Expansion</vt:lpstr>
      <vt:lpstr>Some b values</vt:lpstr>
      <vt:lpstr>PowerPoint Presentation</vt:lpstr>
      <vt:lpstr>Water is Weird</vt:lpstr>
      <vt:lpstr>Question</vt:lpstr>
      <vt:lpstr>Thermal Stress</vt:lpstr>
    </vt:vector>
  </TitlesOfParts>
  <Manager/>
  <Company>University of Wyoming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</dc:title>
  <dc:subject/>
  <dc:creator>Richard Barrans</dc:creator>
  <cp:keywords/>
  <dc:description/>
  <cp:lastModifiedBy>Richard Barrans</cp:lastModifiedBy>
  <cp:revision>194</cp:revision>
  <dcterms:created xsi:type="dcterms:W3CDTF">2005-04-04T04:39:47Z</dcterms:created>
  <dcterms:modified xsi:type="dcterms:W3CDTF">2025-08-25T01:41:19Z</dcterms:modified>
  <cp:category/>
</cp:coreProperties>
</file>