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7" r:id="rId2"/>
    <p:sldId id="338" r:id="rId3"/>
    <p:sldId id="339" r:id="rId4"/>
    <p:sldId id="340" r:id="rId5"/>
    <p:sldId id="343" r:id="rId6"/>
    <p:sldId id="344" r:id="rId7"/>
    <p:sldId id="341" r:id="rId8"/>
    <p:sldId id="342" r:id="rId9"/>
    <p:sldId id="345" r:id="rId10"/>
  </p:sldIdLst>
  <p:sldSz cx="9144000" cy="6858000" type="screen4x3"/>
  <p:notesSz cx="9236075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6600"/>
    <a:srgbClr val="000000"/>
    <a:srgbClr val="800000"/>
    <a:srgbClr val="3239F4"/>
    <a:srgbClr val="99CC5D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51"/>
    <p:restoredTop sz="86435"/>
  </p:normalViewPr>
  <p:slideViewPr>
    <p:cSldViewPr>
      <p:cViewPr varScale="1">
        <p:scale>
          <a:sx n="71" d="100"/>
          <a:sy n="71" d="100"/>
        </p:scale>
        <p:origin x="1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3064"/>
    </p:cViewPr>
  </p:sorterViewPr>
  <p:notesViewPr>
    <p:cSldViewPr>
      <p:cViewPr varScale="1">
        <p:scale>
          <a:sx n="81" d="100"/>
          <a:sy n="81" d="100"/>
        </p:scale>
        <p:origin x="984" y="90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41246"/>
            <a:ext cx="4001354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>
            <a:lvl1pPr defTabSz="92456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P1220 L05 Error propagation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570" y="1"/>
            <a:ext cx="4002930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>
            <a:lvl1pPr algn="r" defTabSz="92456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859"/>
            <a:ext cx="4001354" cy="350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b" anchorCtr="0" compatLnSpc="1">
            <a:prstTxWarp prst="textNoShape">
              <a:avLst/>
            </a:prstTxWarp>
          </a:bodyPr>
          <a:lstStyle>
            <a:lvl1pPr defTabSz="92456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570" y="6546313"/>
            <a:ext cx="4002930" cy="350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b" anchorCtr="0" compatLnSpc="1">
            <a:prstTxWarp prst="textNoShape">
              <a:avLst/>
            </a:prstTxWarp>
          </a:bodyPr>
          <a:lstStyle>
            <a:lvl1pPr algn="r" defTabSz="924565">
              <a:defRPr sz="1200" smtClean="0"/>
            </a:lvl1pPr>
          </a:lstStyle>
          <a:p>
            <a:pPr>
              <a:defRPr/>
            </a:pPr>
            <a:fld id="{ABE66DF2-18D6-443D-9FED-5B5A323B4D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89879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01354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>
            <a:lvl1pPr defTabSz="92456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P1220 L05 Error propagation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4724" y="1"/>
            <a:ext cx="4001353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>
            <a:lvl1pPr algn="r" defTabSz="92456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793" y="3329738"/>
            <a:ext cx="6772491" cy="315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476"/>
            <a:ext cx="4001354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b" anchorCtr="0" compatLnSpc="1">
            <a:prstTxWarp prst="textNoShape">
              <a:avLst/>
            </a:prstTxWarp>
          </a:bodyPr>
          <a:lstStyle>
            <a:lvl1pPr defTabSz="92456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4724" y="6659476"/>
            <a:ext cx="4001353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b" anchorCtr="0" compatLnSpc="1">
            <a:prstTxWarp prst="textNoShape">
              <a:avLst/>
            </a:prstTxWarp>
          </a:bodyPr>
          <a:lstStyle>
            <a:lvl1pPr algn="r" defTabSz="924565">
              <a:defRPr sz="1200" smtClean="0"/>
            </a:lvl1pPr>
          </a:lstStyle>
          <a:p>
            <a:pPr>
              <a:defRPr/>
            </a:pPr>
            <a:fld id="{81FB90E9-81E2-4BFC-867E-EDAD8C4334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0592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FB90E9-81E2-4BFC-867E-EDAD8C433445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2010E28F-E445-F344-9A6A-520A576DFB8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P1220 L05 Error propagation</a:t>
            </a:r>
          </a:p>
        </p:txBody>
      </p:sp>
    </p:spTree>
    <p:extLst>
      <p:ext uri="{BB962C8B-B14F-4D97-AF65-F5344CB8AC3E}">
        <p14:creationId xmlns:p14="http://schemas.microsoft.com/office/powerpoint/2010/main" val="2852713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82DBE-9766-417C-A9CE-F9843F7470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69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B9089-B2B8-49ED-8E91-12DC06B7A8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61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0EC38-0623-4D07-BFDA-613F8BFA4F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39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EFF1B-BD8D-4353-A8E1-0C42FD3805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30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626F0-0A1B-41F2-9DA2-0D1880161E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958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8DB68-0F65-4F08-A3FA-EE030916A5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98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FEA6D-6676-49C4-99B1-0CBAAE7626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37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23062-1586-4BA2-97F1-53194D7351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98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15BBE-28C5-4BAE-B27F-D604022CB7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42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0FF6A-5D45-46B8-B2C1-7B550F9C1D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63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0B2DF-1FE5-4F7C-8FE7-63D8614D3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664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D0BFAB6-C5B8-4B99-834A-0EEC8AA052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Error Propagation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Calculations using measurements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E0FC9-3F43-274B-AADD-F347831CE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a measurement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32061F-1C1B-3A43-A74D-E8C3565F06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ba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b="0" dirty="0">
                  <a:solidFill>
                    <a:schemeClr val="accent2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measured value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bar>
                      <m:bar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“true” value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measurement error</a:t>
                </a:r>
              </a:p>
              <a:p>
                <a:pPr marL="0" indent="0">
                  <a:spcBef>
                    <a:spcPts val="2568"/>
                  </a:spcBef>
                  <a:buNone/>
                </a:pPr>
                <a:r>
                  <a:rPr lang="en-US" dirty="0"/>
                  <a:t>Let’s say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is a random variate with a </a:t>
                </a:r>
                <a:r>
                  <a:rPr lang="en-US" dirty="0">
                    <a:solidFill>
                      <a:schemeClr val="accent2"/>
                    </a:solidFill>
                  </a:rPr>
                  <a:t>mean</a:t>
                </a:r>
                <a:r>
                  <a:rPr lang="en-US" dirty="0"/>
                  <a:t> of </a:t>
                </a:r>
                <a:r>
                  <a:rPr lang="en-US" dirty="0">
                    <a:solidFill>
                      <a:schemeClr val="accent2"/>
                    </a:solidFill>
                  </a:rPr>
                  <a:t>zero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32061F-1C1B-3A43-A74D-E8C3565F06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r="-1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748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AA33A-E2E7-7D43-BA9C-527569FEC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random variates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A5A00-4DE9-354E-AB6C-82B2E3410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2057400"/>
            <a:ext cx="1371600" cy="60959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Mean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AA73615-F5DE-A84F-BA35-57E560D2D13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200400" y="1600201"/>
                <a:ext cx="3886200" cy="18287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1" kern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kern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kern="0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AA73615-F5DE-A84F-BA35-57E560D2D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0" y="1600201"/>
                <a:ext cx="3886200" cy="1828799"/>
              </a:xfrm>
              <a:prstGeom prst="rect">
                <a:avLst/>
              </a:prstGeom>
              <a:blipFill>
                <a:blip r:embed="rId2"/>
                <a:stretch>
                  <a:fillRect t="-83448" r="-2941" b="-1117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35EFC9D-4723-2A4F-817E-465149C814E2}"/>
              </a:ext>
            </a:extLst>
          </p:cNvPr>
          <p:cNvSpPr txBox="1">
            <a:spLocks/>
          </p:cNvSpPr>
          <p:nvPr/>
        </p:nvSpPr>
        <p:spPr bwMode="auto">
          <a:xfrm>
            <a:off x="762000" y="3774947"/>
            <a:ext cx="1895856" cy="609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6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schemeClr val="accent2"/>
                </a:solidFill>
              </a:rPr>
              <a:t>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35A620D-3AE0-0C4C-8D99-482600CCE8B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971800" y="3317748"/>
                <a:ext cx="4669536" cy="16489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 kern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kern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 kern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 kern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kern="0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kern="0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b="0" i="1" kern="0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b="0" i="1" kern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b="0" i="1" kern="0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b="0" i="1" kern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func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35A620D-3AE0-0C4C-8D99-482600CCE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71800" y="3317748"/>
                <a:ext cx="4669536" cy="1648967"/>
              </a:xfrm>
              <a:prstGeom prst="rect">
                <a:avLst/>
              </a:prstGeom>
              <a:blipFill>
                <a:blip r:embed="rId3"/>
                <a:stretch>
                  <a:fillRect t="-92366" b="-13358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5A1786F9-B5EA-6844-A3BE-B814442CBF4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200400" y="4970969"/>
                <a:ext cx="4288536" cy="16489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i="1" kern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kern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en-US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kern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kern="0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b="0" i="1" kern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b="0" i="1" kern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kern="0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0" i="1" kern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func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5A1786F9-B5EA-6844-A3BE-B814442CBF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0" y="4970969"/>
                <a:ext cx="4288536" cy="1648967"/>
              </a:xfrm>
              <a:prstGeom prst="rect">
                <a:avLst/>
              </a:prstGeom>
              <a:blipFill>
                <a:blip r:embed="rId4"/>
                <a:stretch>
                  <a:fillRect t="-92366" b="-1343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606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A2C60-03B6-EE48-B93F-CBF248B7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Sums of random variates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D742AA-180C-A448-879B-34B3CB3D8FF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00200" y="1600200"/>
                <a:ext cx="5943600" cy="152400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D742AA-180C-A448-879B-34B3CB3D8F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00200" y="1600200"/>
                <a:ext cx="5943600" cy="1524000"/>
              </a:xfrm>
              <a:blipFill>
                <a:blip r:embed="rId2"/>
                <a:stretch>
                  <a:fillRect t="-100000" r="-1279" b="-153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941791-DE85-9545-8998-20A5ACD3135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124200" y="3048000"/>
                <a:ext cx="2514600" cy="1524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acc>
                            <m:accPr>
                              <m:chr m:val="̅"/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941791-DE85-9545-8998-20A5ACD31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4200" y="3048000"/>
                <a:ext cx="2514600" cy="1524000"/>
              </a:xfrm>
              <a:prstGeom prst="rect">
                <a:avLst/>
              </a:prstGeom>
              <a:blipFill>
                <a:blip r:embed="rId3"/>
                <a:stretch>
                  <a:fillRect l="-15075" t="-101667" r="-8040" b="-1541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B7DCB4D1-E9D9-9245-A962-A82B5871569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124200" y="4672584"/>
                <a:ext cx="2514600" cy="1524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Sup>
                            <m:sSubSup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𝑥𝑖</m:t>
                              </m:r>
                            </m:sub>
                            <m:sup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B7DCB4D1-E9D9-9245-A962-A82B58715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4200" y="4672584"/>
                <a:ext cx="2514600" cy="1524000"/>
              </a:xfrm>
              <a:prstGeom prst="rect">
                <a:avLst/>
              </a:prstGeom>
              <a:blipFill>
                <a:blip r:embed="rId4"/>
                <a:stretch>
                  <a:fillRect l="-14573" t="-100000" r="-9045" b="-1528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F5308B-4A24-FD4D-8762-354B8C1D0B71}"/>
              </a:ext>
            </a:extLst>
          </p:cNvPr>
          <p:cNvSpPr txBox="1">
            <a:spLocks/>
          </p:cNvSpPr>
          <p:nvPr/>
        </p:nvSpPr>
        <p:spPr bwMode="auto">
          <a:xfrm>
            <a:off x="914400" y="3505201"/>
            <a:ext cx="1371600" cy="609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6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schemeClr val="accent2"/>
                </a:solidFill>
              </a:rPr>
              <a:t>Mean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41F141-251C-894E-B1DE-88D83405E3F0}"/>
              </a:ext>
            </a:extLst>
          </p:cNvPr>
          <p:cNvSpPr txBox="1">
            <a:spLocks/>
          </p:cNvSpPr>
          <p:nvPr/>
        </p:nvSpPr>
        <p:spPr bwMode="auto">
          <a:xfrm>
            <a:off x="762000" y="5105401"/>
            <a:ext cx="1895856" cy="609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6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schemeClr val="accent2"/>
                </a:solidFill>
              </a:rPr>
              <a:t>Variance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D1E5254-A586-F34D-A828-3CC40E81E1EC}"/>
              </a:ext>
            </a:extLst>
          </p:cNvPr>
          <p:cNvSpPr txBox="1">
            <a:spLocks/>
          </p:cNvSpPr>
          <p:nvPr/>
        </p:nvSpPr>
        <p:spPr bwMode="auto">
          <a:xfrm>
            <a:off x="5943600" y="3505201"/>
            <a:ext cx="2895600" cy="609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6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schemeClr val="accent2"/>
                </a:solidFill>
              </a:rPr>
              <a:t>Means add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40C0C6C-ECFE-BF44-85D2-3365117DD36B}"/>
              </a:ext>
            </a:extLst>
          </p:cNvPr>
          <p:cNvSpPr txBox="1">
            <a:spLocks/>
          </p:cNvSpPr>
          <p:nvPr/>
        </p:nvSpPr>
        <p:spPr bwMode="auto">
          <a:xfrm>
            <a:off x="5943600" y="5181601"/>
            <a:ext cx="2895600" cy="609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6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schemeClr val="accent2"/>
                </a:solidFill>
              </a:rPr>
              <a:t>Variances add</a:t>
            </a:r>
          </a:p>
        </p:txBody>
      </p:sp>
    </p:spTree>
    <p:extLst>
      <p:ext uri="{BB962C8B-B14F-4D97-AF65-F5344CB8AC3E}">
        <p14:creationId xmlns:p14="http://schemas.microsoft.com/office/powerpoint/2010/main" val="55536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2383E-8C89-2B45-944F-A68ECA6CE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of a variate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735E3C-8A75-6045-9AB6-97784CC310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3300" y="1600200"/>
                <a:ext cx="2057400" cy="68580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𝑎𝑥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735E3C-8A75-6045-9AB6-97784CC310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3300" y="1600200"/>
                <a:ext cx="2057400" cy="685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8A9601C-8EEC-BA45-849E-00C9E326B49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286000" y="2551176"/>
                <a:ext cx="4572000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  <m:r>
                        <a:rPr lang="en-US" i="1" kern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kern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i="1" ker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sSub>
                                <m:sSubPr>
                                  <m:ctrlPr>
                                    <a:rPr lang="en-US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8A9601C-8EEC-BA45-849E-00C9E326B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0" y="2551176"/>
                <a:ext cx="4572000" cy="1752600"/>
              </a:xfrm>
              <a:prstGeom prst="rect">
                <a:avLst/>
              </a:prstGeom>
              <a:blipFill>
                <a:blip r:embed="rId3"/>
                <a:stretch>
                  <a:fillRect t="-87050" b="-12014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C71F3FC-C201-9546-BD06-CD334700A07A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200400" y="4561014"/>
                <a:ext cx="4361688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kern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kern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i="1" ker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kern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kern="0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acc>
                            <m:accPr>
                              <m:chr m:val="̅"/>
                              <m:ctrlPr>
                                <a:rPr lang="en-US" b="0" i="1" kern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kern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func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C71F3FC-C201-9546-BD06-CD334700A0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0" y="4561014"/>
                <a:ext cx="4361688" cy="1752600"/>
              </a:xfrm>
              <a:prstGeom prst="rect">
                <a:avLst/>
              </a:prstGeom>
              <a:blipFill>
                <a:blip r:embed="rId4"/>
                <a:stretch>
                  <a:fillRect t="-87050" b="-12014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125C80DA-6AFE-7C41-8472-7F11609811B2}"/>
              </a:ext>
            </a:extLst>
          </p:cNvPr>
          <p:cNvSpPr txBox="1"/>
          <p:nvPr/>
        </p:nvSpPr>
        <p:spPr>
          <a:xfrm>
            <a:off x="914400" y="299662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Mean</a:t>
            </a:r>
          </a:p>
        </p:txBody>
      </p:sp>
    </p:spTree>
    <p:extLst>
      <p:ext uri="{BB962C8B-B14F-4D97-AF65-F5344CB8AC3E}">
        <p14:creationId xmlns:p14="http://schemas.microsoft.com/office/powerpoint/2010/main" val="420361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2383E-8C89-2B45-944F-A68ECA6CE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of a variate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735E3C-8A75-6045-9AB6-97784CC310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3300" y="1600200"/>
                <a:ext cx="2057400" cy="68580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𝑎𝑥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735E3C-8A75-6045-9AB6-97784CC310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3300" y="1600200"/>
                <a:ext cx="2057400" cy="685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8A9601C-8EEC-BA45-849E-00C9E326B49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286000" y="2551176"/>
                <a:ext cx="4572000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 kern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kern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i="1" ker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 ker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 ker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sSub>
                                        <m:sSubPr>
                                          <m:ctrlPr>
                                            <a:rPr lang="en-US" i="1" ker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ker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 ker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 ker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func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8A9601C-8EEC-BA45-849E-00C9E326B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0" y="2551176"/>
                <a:ext cx="4572000" cy="1752600"/>
              </a:xfrm>
              <a:prstGeom prst="rect">
                <a:avLst/>
              </a:prstGeom>
              <a:blipFill>
                <a:blip r:embed="rId3"/>
                <a:stretch>
                  <a:fillRect t="-87050" b="-12014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C71F3FC-C201-9546-BD06-CD334700A07A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267712" y="4495800"/>
                <a:ext cx="6400800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kern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kern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kern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i="1" ker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 ker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en-US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kern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kern="0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b="0" i="1" kern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nary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kern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kern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kern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en-US" b="0" i="1" kern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kern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kern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b="0" i="1" kern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func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C71F3FC-C201-9546-BD06-CD334700A0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7712" y="4495800"/>
                <a:ext cx="6400800" cy="1752600"/>
              </a:xfrm>
              <a:prstGeom prst="rect">
                <a:avLst/>
              </a:prstGeom>
              <a:blipFill>
                <a:blip r:embed="rId4"/>
                <a:stretch>
                  <a:fillRect t="-87050" b="-1208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F86ADE8-A05F-8E49-A6AC-4BD4526F53E0}"/>
              </a:ext>
            </a:extLst>
          </p:cNvPr>
          <p:cNvSpPr txBox="1"/>
          <p:nvPr/>
        </p:nvSpPr>
        <p:spPr>
          <a:xfrm>
            <a:off x="457200" y="3135088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Variance</a:t>
            </a:r>
          </a:p>
        </p:txBody>
      </p:sp>
    </p:spTree>
    <p:extLst>
      <p:ext uri="{BB962C8B-B14F-4D97-AF65-F5344CB8AC3E}">
        <p14:creationId xmlns:p14="http://schemas.microsoft.com/office/powerpoint/2010/main" val="91065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1B9B-827A-8A42-A10D-407060562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Momentum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227FB7-6723-F94D-AA75-AB6CBAE17E1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2895600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i="1" dirty="0">
                    <a:solidFill>
                      <a:schemeClr val="accent2"/>
                    </a:solidFill>
                  </a:rPr>
                  <a:t>p</a:t>
                </a:r>
                <a:r>
                  <a:rPr lang="en-US" i="1" dirty="0"/>
                  <a:t> = </a:t>
                </a:r>
                <a:r>
                  <a:rPr lang="en-US" i="1" dirty="0">
                    <a:solidFill>
                      <a:schemeClr val="accent2"/>
                    </a:solidFill>
                  </a:rPr>
                  <a:t>mv</a:t>
                </a:r>
              </a:p>
              <a:p>
                <a:pPr marL="0" indent="0">
                  <a:buNone/>
                </a:pPr>
                <a:r>
                  <a:rPr lang="en-US" dirty="0"/>
                  <a:t>Measure </a:t>
                </a:r>
                <a:r>
                  <a:rPr lang="en-US" i="1" dirty="0">
                    <a:solidFill>
                      <a:schemeClr val="accent2"/>
                    </a:solidFill>
                  </a:rPr>
                  <a:t>m</a:t>
                </a:r>
                <a:r>
                  <a:rPr lang="en-US" dirty="0"/>
                  <a:t>, measure </a:t>
                </a:r>
                <a:r>
                  <a:rPr lang="en-US" i="1" dirty="0">
                    <a:solidFill>
                      <a:schemeClr val="accent2"/>
                    </a:solidFill>
                  </a:rPr>
                  <a:t>v</a:t>
                </a:r>
                <a:r>
                  <a:rPr lang="en-US" dirty="0"/>
                  <a:t>, calculate </a:t>
                </a:r>
                <a:r>
                  <a:rPr lang="en-US" i="1" dirty="0">
                    <a:solidFill>
                      <a:schemeClr val="accent2"/>
                    </a:solidFill>
                  </a:rPr>
                  <a:t>p</a:t>
                </a:r>
              </a:p>
              <a:p>
                <a:pPr marL="0" indent="0">
                  <a:buNone/>
                </a:pPr>
                <a:r>
                  <a:rPr lang="en-US" dirty="0"/>
                  <a:t>How do measurement errors in </a:t>
                </a:r>
                <a:r>
                  <a:rPr lang="en-US" i="1" dirty="0"/>
                  <a:t>m</a:t>
                </a:r>
                <a:r>
                  <a:rPr lang="en-US" dirty="0"/>
                  <a:t> and </a:t>
                </a:r>
                <a:r>
                  <a:rPr lang="en-US" i="1" dirty="0"/>
                  <a:t>v</a:t>
                </a:r>
                <a:r>
                  <a:rPr lang="en-US" dirty="0"/>
                  <a:t> affect </a:t>
                </a:r>
                <a:r>
                  <a:rPr lang="en-US" i="1" dirty="0"/>
                  <a:t>p</a:t>
                </a:r>
                <a:r>
                  <a:rPr lang="en-US" dirty="0"/>
                  <a:t>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est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ar>
                            <m:ba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ba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ar>
                            <m:ba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ba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227FB7-6723-F94D-AA75-AB6CBAE17E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2895600"/>
              </a:xfrm>
              <a:blipFill>
                <a:blip r:embed="rId2"/>
                <a:stretch>
                  <a:fillRect l="-1852" t="-2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A0996A2-93CA-9F4F-90D4-9F67A7067EC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38200" y="4678362"/>
                <a:ext cx="6900672" cy="6556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kern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kern="0" smtClean="0">
                              <a:latin typeface="Cambria Math" panose="02040503050406030204" pitchFamily="18" charset="0"/>
                            </a:rPr>
                            <m:t>est</m:t>
                          </m:r>
                        </m:sub>
                      </m:sSub>
                      <m:r>
                        <a:rPr lang="en-US" i="1" kern="0" smtClean="0"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bar>
                      <m:bar>
                        <m:bar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ba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+</m:t>
                      </m:r>
                      <m:bar>
                        <m:barPr>
                          <m:ctrlPr>
                            <a:rPr lang="en-US" b="0" i="1" kern="0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ba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bar>
                        <m:barPr>
                          <m:ctrlP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ba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A0996A2-93CA-9F4F-90D4-9F67A7067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4678362"/>
                <a:ext cx="6900672" cy="655636"/>
              </a:xfrm>
              <a:prstGeom prst="rect">
                <a:avLst/>
              </a:prstGeom>
              <a:blipFill>
                <a:blip r:embed="rId3"/>
                <a:stretch>
                  <a:fillRect b="-18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4D38D7F3-5F12-2C4E-A93F-B0217E004D0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38200" y="5516560"/>
                <a:ext cx="6900672" cy="6556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kern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kern="0" smtClean="0">
                              <a:latin typeface="Cambria Math" panose="02040503050406030204" pitchFamily="18" charset="0"/>
                            </a:rPr>
                            <m:t>est</m:t>
                          </m:r>
                        </m:sub>
                      </m:sSub>
                      <m:r>
                        <a:rPr lang="en-US" i="1" kern="0" smtClean="0"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i="1" ker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ba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+</m:t>
                      </m:r>
                      <m:bar>
                        <m:bar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i="1" ker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bar>
                      <m:r>
                        <a:rPr lang="en-US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bar>
                        <m:barPr>
                          <m:ctrlPr>
                            <a:rPr lang="en-US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bar>
                      <m:r>
                        <a:rPr lang="en-US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ar>
                        <m:bar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ba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4D38D7F3-5F12-2C4E-A93F-B0217E004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5516560"/>
                <a:ext cx="6900672" cy="655636"/>
              </a:xfrm>
              <a:prstGeom prst="rect">
                <a:avLst/>
              </a:prstGeom>
              <a:blipFill>
                <a:blip r:embed="rId4"/>
                <a:stretch>
                  <a:fillRect b="-75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C98B2C1F-AE3F-1D44-943D-B0FCDEEE9ABA}"/>
              </a:ext>
            </a:extLst>
          </p:cNvPr>
          <p:cNvGrpSpPr/>
          <p:nvPr/>
        </p:nvGrpSpPr>
        <p:grpSpPr>
          <a:xfrm>
            <a:off x="6172200" y="4754562"/>
            <a:ext cx="1143000" cy="503238"/>
            <a:chOff x="6172200" y="4754562"/>
            <a:chExt cx="1143000" cy="503238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E20CCE2-02A3-DA41-852E-AA89BD719DC1}"/>
                </a:ext>
              </a:extLst>
            </p:cNvPr>
            <p:cNvCxnSpPr/>
            <p:nvPr/>
          </p:nvCxnSpPr>
          <p:spPr>
            <a:xfrm>
              <a:off x="6172200" y="4754562"/>
              <a:ext cx="1143000" cy="50323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7396FE8-8A13-FF4D-BC93-F5A9FCDECC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72200" y="4754562"/>
              <a:ext cx="1143000" cy="50323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175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1B9B-827A-8A42-A10D-407060562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Momentum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7FB7-6723-F94D-AA75-AB6CBAE17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do measurement errors in </a:t>
            </a:r>
            <a:r>
              <a:rPr lang="en-US" i="1" dirty="0"/>
              <a:t>m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affect </a:t>
            </a:r>
            <a:r>
              <a:rPr lang="en-US" i="1" dirty="0"/>
              <a:t>p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A0996A2-93CA-9F4F-90D4-9F67A7067EC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531364" y="2819400"/>
                <a:ext cx="4081272" cy="6556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i="1" kern="0" smtClean="0"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ctrlPr>
                            <a:rPr lang="en-US" b="0" i="1" kern="0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ba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bar>
                        <m:barPr>
                          <m:ctrlP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ba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A0996A2-93CA-9F4F-90D4-9F67A7067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31364" y="2819400"/>
                <a:ext cx="4081272" cy="655636"/>
              </a:xfrm>
              <a:prstGeom prst="rect">
                <a:avLst/>
              </a:prstGeom>
              <a:blipFill>
                <a:blip r:embed="rId2"/>
                <a:stretch>
                  <a:fillRect b="-18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3EFF3AAD-F24A-1A41-8E61-F7A14139283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531364" y="4038600"/>
                <a:ext cx="4081272" cy="6556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 kern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kern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en-US" i="1" ker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en-US" i="1" ker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3EFF3AAD-F24A-1A41-8E61-F7A1413928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31364" y="4038600"/>
                <a:ext cx="4081272" cy="655636"/>
              </a:xfrm>
              <a:prstGeom prst="rect">
                <a:avLst/>
              </a:prstGeom>
              <a:blipFill>
                <a:blip r:embed="rId3"/>
                <a:stretch>
                  <a:fillRect b="-377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879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A648-D938-E940-AEA4-84BA83886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General: Linear Approximation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68973-8288-6140-931E-2463AF66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612" y="1745140"/>
            <a:ext cx="685800" cy="76200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/>
              <a:t>If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F75A414-B11E-A648-A29E-197F8CE7FBC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388870" y="1676400"/>
                <a:ext cx="4137660" cy="762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kern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⋯,</m:t>
                          </m:r>
                          <m:sSub>
                            <m:sSubPr>
                              <m:ctrlP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F75A414-B11E-A648-A29E-197F8CE7F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8870" y="1676400"/>
                <a:ext cx="4137660" cy="762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BCDA396-0DDF-7440-8D44-EC04C62F03FA}"/>
              </a:ext>
            </a:extLst>
          </p:cNvPr>
          <p:cNvSpPr txBox="1">
            <a:spLocks/>
          </p:cNvSpPr>
          <p:nvPr/>
        </p:nvSpPr>
        <p:spPr bwMode="auto">
          <a:xfrm>
            <a:off x="6248400" y="1676400"/>
            <a:ext cx="1228344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6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then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3A929E96-B174-7D4F-B39B-B71111E1150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62584" y="4648200"/>
                <a:ext cx="7363968" cy="1295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p>
                        <m:sSupPr>
                          <m:ctrlPr>
                            <a:rPr lang="en-US" b="0" i="1" kern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kern="0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kern="0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kern="0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kern="0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kern="0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𝑑𝑥</m:t>
                                      </m:r>
                                    </m:e>
                                    <m:sub>
                                      <m:r>
                                        <a:rPr lang="en-US" b="0" i="1" kern="0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ker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kern="0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ker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 ker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 ker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ker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𝑑𝑥</m:t>
                                      </m:r>
                                    </m:e>
                                    <m:sub>
                                      <m:r>
                                        <a:rPr lang="en-US" b="0" i="1" kern="0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US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ker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i="1" ker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kern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 ker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0" kern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3A929E96-B174-7D4F-B39B-B71111E115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2584" y="4648200"/>
                <a:ext cx="7363968" cy="1295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D1BF2C11-38C4-2043-A6DA-0F75754BA72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38200" y="3051049"/>
                <a:ext cx="7239000" cy="1335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b="0" i="0" kern="0" smtClean="0">
                              <a:latin typeface="Cambria Math" panose="02040503050406030204" pitchFamily="18" charset="0"/>
                            </a:rPr>
                            <m:t>est</m:t>
                          </m:r>
                        </m:sub>
                      </m:sSub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ctrlPr>
                            <a:rPr lang="en-US" b="0" i="1" kern="0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ba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bar>
                        <m:bar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i="1" ker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bar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sSub>
                        <m:sSubPr>
                          <m:ctrlP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+⋯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D1BF2C11-38C4-2043-A6DA-0F75754BA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3051049"/>
                <a:ext cx="7239000" cy="1335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145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53FE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4AE6"/>
      </a:accent6>
      <a:hlink>
        <a:srgbClr val="009999"/>
      </a:hlink>
      <a:folHlink>
        <a:srgbClr val="00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2A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3846</TotalTime>
  <Words>225</Words>
  <Application>Microsoft Office PowerPoint</Application>
  <PresentationFormat>On-screen Show (4:3)</PresentationFormat>
  <Paragraphs>51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Cambria Math</vt:lpstr>
      <vt:lpstr>Default Design</vt:lpstr>
      <vt:lpstr>Error Propagation</vt:lpstr>
      <vt:lpstr>Taking a measurement</vt:lpstr>
      <vt:lpstr>Characterizing random variates</vt:lpstr>
      <vt:lpstr>Sums of random variates</vt:lpstr>
      <vt:lpstr>Multiple of a variate</vt:lpstr>
      <vt:lpstr>Multiple of a variate</vt:lpstr>
      <vt:lpstr>Example: Momentum</vt:lpstr>
      <vt:lpstr>Example: Momentum</vt:lpstr>
      <vt:lpstr>General: Linear Approximation</vt:lpstr>
    </vt:vector>
  </TitlesOfParts>
  <Manager/>
  <Company>University of Wyoming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Propagation</dc:title>
  <dc:subject/>
  <dc:creator>Richard Barrans</dc:creator>
  <cp:keywords/>
  <dc:description/>
  <cp:lastModifiedBy>Richard Barrans</cp:lastModifiedBy>
  <cp:revision>248</cp:revision>
  <cp:lastPrinted>2025-09-03T03:26:33Z</cp:lastPrinted>
  <dcterms:created xsi:type="dcterms:W3CDTF">2005-04-04T04:39:47Z</dcterms:created>
  <dcterms:modified xsi:type="dcterms:W3CDTF">2025-09-03T03:26:36Z</dcterms:modified>
  <cp:category/>
</cp:coreProperties>
</file>