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37" r:id="rId2"/>
    <p:sldId id="458" r:id="rId3"/>
    <p:sldId id="456" r:id="rId4"/>
    <p:sldId id="457" r:id="rId5"/>
    <p:sldId id="404" r:id="rId6"/>
    <p:sldId id="425" r:id="rId7"/>
    <p:sldId id="426" r:id="rId8"/>
    <p:sldId id="427" r:id="rId9"/>
    <p:sldId id="405" r:id="rId10"/>
    <p:sldId id="406" r:id="rId11"/>
    <p:sldId id="407" r:id="rId12"/>
    <p:sldId id="408" r:id="rId13"/>
    <p:sldId id="411" r:id="rId14"/>
    <p:sldId id="429" r:id="rId15"/>
    <p:sldId id="430" r:id="rId16"/>
    <p:sldId id="431" r:id="rId17"/>
    <p:sldId id="432" r:id="rId18"/>
    <p:sldId id="434" r:id="rId19"/>
    <p:sldId id="459" r:id="rId20"/>
    <p:sldId id="460" r:id="rId21"/>
    <p:sldId id="461" r:id="rId22"/>
    <p:sldId id="465" r:id="rId23"/>
    <p:sldId id="462" r:id="rId24"/>
  </p:sldIdLst>
  <p:sldSz cx="9144000" cy="6858000" type="screen4x3"/>
  <p:notesSz cx="9236075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 userDrawn="1">
          <p15:clr>
            <a:srgbClr val="A4A3A4"/>
          </p15:clr>
        </p15:guide>
        <p15:guide id="2" pos="29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006600"/>
    <a:srgbClr val="000000"/>
    <a:srgbClr val="800000"/>
    <a:srgbClr val="3239F4"/>
    <a:srgbClr val="99CC5D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451"/>
    <p:restoredTop sz="86435"/>
  </p:normalViewPr>
  <p:slideViewPr>
    <p:cSldViewPr>
      <p:cViewPr varScale="1">
        <p:scale>
          <a:sx n="71" d="100"/>
          <a:sy n="71" d="100"/>
        </p:scale>
        <p:origin x="1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3064"/>
    </p:cViewPr>
  </p:sorterViewPr>
  <p:notesViewPr>
    <p:cSldViewPr>
      <p:cViewPr varScale="1">
        <p:scale>
          <a:sx n="81" d="100"/>
          <a:sy n="81" d="100"/>
        </p:scale>
        <p:origin x="984" y="90"/>
      </p:cViewPr>
      <p:guideLst>
        <p:guide orient="horz" pos="2209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65218"/>
            <a:ext cx="4001354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t" anchorCtr="0" compatLnSpc="1">
            <a:prstTxWarp prst="textNoShape">
              <a:avLst/>
            </a:prstTxWarp>
          </a:bodyPr>
          <a:lstStyle>
            <a:lvl1pPr defTabSz="92456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P1220 L06 pV=nRT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570" y="1"/>
            <a:ext cx="4002930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t" anchorCtr="0" compatLnSpc="1">
            <a:prstTxWarp prst="textNoShape">
              <a:avLst/>
            </a:prstTxWarp>
          </a:bodyPr>
          <a:lstStyle>
            <a:lvl1pPr algn="r" defTabSz="92456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2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859"/>
            <a:ext cx="4001354" cy="350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b" anchorCtr="0" compatLnSpc="1">
            <a:prstTxWarp prst="textNoShape">
              <a:avLst/>
            </a:prstTxWarp>
          </a:bodyPr>
          <a:lstStyle>
            <a:lvl1pPr defTabSz="92456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2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570" y="6546313"/>
            <a:ext cx="4002930" cy="350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b" anchorCtr="0" compatLnSpc="1">
            <a:prstTxWarp prst="textNoShape">
              <a:avLst/>
            </a:prstTxWarp>
          </a:bodyPr>
          <a:lstStyle>
            <a:lvl1pPr algn="r" defTabSz="924565">
              <a:defRPr sz="1200" smtClean="0"/>
            </a:lvl1pPr>
          </a:lstStyle>
          <a:p>
            <a:pPr>
              <a:defRPr/>
            </a:pPr>
            <a:fld id="{ABE66DF2-18D6-443D-9FED-5B5A323B4D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689879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01354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t" anchorCtr="0" compatLnSpc="1">
            <a:prstTxWarp prst="textNoShape">
              <a:avLst/>
            </a:prstTxWarp>
          </a:bodyPr>
          <a:lstStyle>
            <a:lvl1pPr defTabSz="92456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P1220 L06 pV=nRT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4724" y="1"/>
            <a:ext cx="4001353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t" anchorCtr="0" compatLnSpc="1">
            <a:prstTxWarp prst="textNoShape">
              <a:avLst/>
            </a:prstTxWarp>
          </a:bodyPr>
          <a:lstStyle>
            <a:lvl1pPr algn="r" defTabSz="92456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793" y="3329738"/>
            <a:ext cx="6772491" cy="315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476"/>
            <a:ext cx="4001354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b" anchorCtr="0" compatLnSpc="1">
            <a:prstTxWarp prst="textNoShape">
              <a:avLst/>
            </a:prstTxWarp>
          </a:bodyPr>
          <a:lstStyle>
            <a:lvl1pPr defTabSz="924565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4724" y="6659476"/>
            <a:ext cx="4001353" cy="35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08" tIns="46254" rIns="92508" bIns="46254" numCol="1" anchor="b" anchorCtr="0" compatLnSpc="1">
            <a:prstTxWarp prst="textNoShape">
              <a:avLst/>
            </a:prstTxWarp>
          </a:bodyPr>
          <a:lstStyle>
            <a:lvl1pPr algn="r" defTabSz="924565">
              <a:defRPr sz="1200" smtClean="0"/>
            </a:lvl1pPr>
          </a:lstStyle>
          <a:p>
            <a:pPr>
              <a:defRPr/>
            </a:pPr>
            <a:fld id="{81FB90E9-81E2-4BFC-867E-EDAD8C4334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405926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FB90E9-81E2-4BFC-867E-EDAD8C433445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8C5B3DED-C4F6-3B47-9380-CE1667122776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P1220 L06 pV=nRT</a:t>
            </a:r>
          </a:p>
        </p:txBody>
      </p:sp>
    </p:spTree>
    <p:extLst>
      <p:ext uri="{BB962C8B-B14F-4D97-AF65-F5344CB8AC3E}">
        <p14:creationId xmlns:p14="http://schemas.microsoft.com/office/powerpoint/2010/main" val="2852713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Capital P is pressure; lowercase p</a:t>
            </a:r>
            <a:r>
              <a:rPr lang="en-US" baseline="0" dirty="0"/>
              <a:t> is momentum (sorry!)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FB90E9-81E2-4BFC-867E-EDAD8C433445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F1D4ADDE-BC79-2946-A04C-6940A78B92AB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P1220 L06 pV=nRT</a:t>
            </a:r>
          </a:p>
        </p:txBody>
      </p:sp>
    </p:spTree>
    <p:extLst>
      <p:ext uri="{BB962C8B-B14F-4D97-AF65-F5344CB8AC3E}">
        <p14:creationId xmlns:p14="http://schemas.microsoft.com/office/powerpoint/2010/main" val="3539041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82DBE-9766-417C-A9CE-F9843F7470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69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B9089-B2B8-49ED-8E91-12DC06B7A8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61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0EC38-0623-4D07-BFDA-613F8BFA4F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39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EFF1B-BD8D-4353-A8E1-0C42FD3805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630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626F0-0A1B-41F2-9DA2-0D1880161E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958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8DB68-0F65-4F08-A3FA-EE030916A5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98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FEA6D-6676-49C4-99B1-0CBAAE7626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37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23062-1586-4BA2-97F1-53194D7351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982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15BBE-28C5-4BAE-B27F-D604022CB7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427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0FF6A-5D45-46B8-B2C1-7B550F9C1D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63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0B2DF-1FE5-4F7C-8FE7-63D8614D36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664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D0BFAB6-C5B8-4B99-834A-0EEC8AA052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Gas Behavior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formulas from models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685800" y="5334000"/>
            <a:ext cx="365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/>
              <a:t>§ 19.6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itchFamily="34" charset="-128"/>
              </a:rPr>
              <a:t>Ideal Gas EOS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i="1" dirty="0">
                <a:ea typeface="ＭＳ Ｐゴシック" pitchFamily="34" charset="-128"/>
              </a:rPr>
              <a:t>P</a:t>
            </a:r>
            <a:r>
              <a:rPr lang="en-US" altLang="en-US" dirty="0">
                <a:ea typeface="ＭＳ Ｐゴシック" pitchFamily="34" charset="-128"/>
              </a:rPr>
              <a:t> = </a:t>
            </a:r>
            <a:r>
              <a:rPr lang="en-US" altLang="en-US" i="1" dirty="0">
                <a:ea typeface="ＭＳ Ｐゴシック" pitchFamily="34" charset="-128"/>
              </a:rPr>
              <a:t>F</a:t>
            </a:r>
            <a:r>
              <a:rPr lang="en-US" altLang="en-US" dirty="0">
                <a:ea typeface="ＭＳ Ｐゴシック" pitchFamily="34" charset="-128"/>
              </a:rPr>
              <a:t>/</a:t>
            </a:r>
            <a:r>
              <a:rPr lang="en-US" altLang="en-US" i="1" dirty="0">
                <a:ea typeface="ＭＳ Ｐゴシック" pitchFamily="34" charset="-128"/>
              </a:rPr>
              <a:t>A</a:t>
            </a: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i="1" dirty="0">
                <a:ea typeface="ＭＳ Ｐゴシック" pitchFamily="34" charset="-128"/>
              </a:rPr>
              <a:t>F</a:t>
            </a:r>
            <a:r>
              <a:rPr lang="en-US" altLang="en-US" dirty="0">
                <a:ea typeface="ＭＳ Ｐゴシック" pitchFamily="34" charset="-128"/>
              </a:rPr>
              <a:t> = </a:t>
            </a:r>
            <a:r>
              <a:rPr lang="en-US" altLang="en-US" dirty="0" err="1">
                <a:latin typeface="Symbol" pitchFamily="18" charset="2"/>
                <a:ea typeface="ＭＳ Ｐゴシック" pitchFamily="34" charset="-128"/>
              </a:rPr>
              <a:t>D</a:t>
            </a:r>
            <a:r>
              <a:rPr lang="en-US" altLang="en-US" i="1" dirty="0" err="1">
                <a:ea typeface="ＭＳ Ｐゴシック" pitchFamily="34" charset="-128"/>
              </a:rPr>
              <a:t>p</a:t>
            </a:r>
            <a:r>
              <a:rPr lang="en-US" altLang="en-US" dirty="0">
                <a:ea typeface="ＭＳ Ｐゴシック" pitchFamily="34" charset="-128"/>
              </a:rPr>
              <a:t>/</a:t>
            </a:r>
            <a:r>
              <a:rPr lang="en-US" altLang="en-US" dirty="0">
                <a:latin typeface="Symbol" pitchFamily="18" charset="2"/>
                <a:ea typeface="ＭＳ Ｐゴシック" pitchFamily="34" charset="-128"/>
              </a:rPr>
              <a:t>D</a:t>
            </a:r>
            <a:r>
              <a:rPr lang="en-US" altLang="en-US" i="1" dirty="0">
                <a:ea typeface="ＭＳ Ｐゴシック" pitchFamily="34" charset="-128"/>
              </a:rPr>
              <a:t>t</a:t>
            </a:r>
            <a:r>
              <a:rPr lang="en-US" altLang="en-US" dirty="0">
                <a:ea typeface="ＭＳ Ｐゴシック" pitchFamily="34" charset="-128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 err="1">
                <a:latin typeface="Symbol" pitchFamily="18" charset="2"/>
                <a:ea typeface="ＭＳ Ｐゴシック" pitchFamily="34" charset="-128"/>
              </a:rPr>
              <a:t>D</a:t>
            </a:r>
            <a:r>
              <a:rPr lang="en-US" altLang="en-US" i="1" dirty="0" err="1">
                <a:ea typeface="ＭＳ Ｐゴシック" pitchFamily="34" charset="-128"/>
              </a:rPr>
              <a:t>p</a:t>
            </a:r>
            <a:r>
              <a:rPr lang="en-US" altLang="en-US" dirty="0">
                <a:ea typeface="ＭＳ Ｐゴシック" pitchFamily="34" charset="-128"/>
              </a:rPr>
              <a:t> = impulse on wall per collision = 2</a:t>
            </a:r>
            <a:r>
              <a:rPr lang="en-US" altLang="en-US" i="1" dirty="0">
                <a:ea typeface="ＭＳ Ｐゴシック" pitchFamily="34" charset="-128"/>
              </a:rPr>
              <a:t>mv</a:t>
            </a:r>
            <a:r>
              <a:rPr lang="en-US" altLang="en-US" i="1" baseline="-25000" dirty="0">
                <a:ea typeface="ＭＳ Ｐゴシック" pitchFamily="34" charset="-128"/>
              </a:rPr>
              <a:t>x</a:t>
            </a: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Symbol" pitchFamily="18" charset="2"/>
                <a:ea typeface="ＭＳ Ｐゴシック" pitchFamily="34" charset="-128"/>
              </a:rPr>
              <a:t>D</a:t>
            </a:r>
            <a:r>
              <a:rPr lang="en-US" altLang="en-US" i="1" dirty="0">
                <a:ea typeface="ＭＳ Ｐゴシック" pitchFamily="34" charset="-128"/>
              </a:rPr>
              <a:t>t</a:t>
            </a:r>
            <a:r>
              <a:rPr lang="en-US" altLang="en-US" dirty="0">
                <a:ea typeface="ＭＳ Ｐゴシック" pitchFamily="34" charset="-128"/>
              </a:rPr>
              <a:t> = average time between collisions of one molecule with the wall = 2</a:t>
            </a:r>
            <a:r>
              <a:rPr lang="en-US" altLang="en-US" i="1" dirty="0">
                <a:ea typeface="ＭＳ Ｐゴシック" pitchFamily="34" charset="-128"/>
              </a:rPr>
              <a:t>L</a:t>
            </a:r>
            <a:r>
              <a:rPr lang="en-US" altLang="en-US" i="1" baseline="-25000" dirty="0">
                <a:ea typeface="ＭＳ Ｐゴシック" pitchFamily="34" charset="-128"/>
              </a:rPr>
              <a:t>x</a:t>
            </a:r>
            <a:r>
              <a:rPr lang="en-US" altLang="en-US" dirty="0">
                <a:ea typeface="ＭＳ Ｐゴシック" pitchFamily="34" charset="-128"/>
              </a:rPr>
              <a:t>/</a:t>
            </a:r>
            <a:r>
              <a:rPr lang="en-US" altLang="en-US" i="1" dirty="0" err="1">
                <a:ea typeface="ＭＳ Ｐゴシック" pitchFamily="34" charset="-128"/>
              </a:rPr>
              <a:t>v</a:t>
            </a:r>
            <a:r>
              <a:rPr lang="en-US" altLang="en-US" i="1" baseline="-25000" dirty="0" err="1">
                <a:ea typeface="ＭＳ Ｐゴシック" pitchFamily="34" charset="-128"/>
              </a:rPr>
              <a:t>x</a:t>
            </a: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ea typeface="ＭＳ Ｐゴシック" pitchFamily="34" charset="-128"/>
              </a:rPr>
              <a:t>If there are </a:t>
            </a:r>
            <a:r>
              <a:rPr lang="en-US" altLang="en-US" i="1" dirty="0">
                <a:ea typeface="ＭＳ Ｐゴシック" pitchFamily="34" charset="-128"/>
              </a:rPr>
              <a:t>N</a:t>
            </a:r>
            <a:r>
              <a:rPr lang="en-US" altLang="en-US" dirty="0">
                <a:ea typeface="ＭＳ Ｐゴシック" pitchFamily="34" charset="-128"/>
              </a:rPr>
              <a:t> molecules, </a:t>
            </a:r>
            <a:r>
              <a:rPr lang="en-US" altLang="en-US" dirty="0">
                <a:latin typeface="Symbol" pitchFamily="18" charset="2"/>
                <a:ea typeface="ＭＳ Ｐゴシック" pitchFamily="34" charset="-128"/>
              </a:rPr>
              <a:t>D</a:t>
            </a:r>
            <a:r>
              <a:rPr lang="en-US" altLang="en-US" i="1" dirty="0">
                <a:ea typeface="ＭＳ Ｐゴシック" pitchFamily="34" charset="-128"/>
              </a:rPr>
              <a:t>t</a:t>
            </a:r>
            <a:r>
              <a:rPr lang="en-US" altLang="en-US" dirty="0">
                <a:ea typeface="ＭＳ Ｐゴシック" pitchFamily="34" charset="-128"/>
              </a:rPr>
              <a:t> = 2</a:t>
            </a:r>
            <a:r>
              <a:rPr lang="en-US" altLang="en-US" i="1" dirty="0">
                <a:ea typeface="ＭＳ Ｐゴシック" pitchFamily="34" charset="-128"/>
              </a:rPr>
              <a:t>L</a:t>
            </a:r>
            <a:r>
              <a:rPr lang="en-US" altLang="en-US" i="1" baseline="-25000" dirty="0">
                <a:ea typeface="ＭＳ Ｐゴシック" pitchFamily="34" charset="-128"/>
              </a:rPr>
              <a:t>x</a:t>
            </a:r>
            <a:r>
              <a:rPr lang="en-US" altLang="en-US" dirty="0">
                <a:ea typeface="ＭＳ Ｐゴシック" pitchFamily="34" charset="-128"/>
              </a:rPr>
              <a:t>/(</a:t>
            </a:r>
            <a:r>
              <a:rPr lang="en-US" altLang="en-US" i="1" dirty="0" err="1">
                <a:ea typeface="ＭＳ Ｐゴシック" pitchFamily="34" charset="-128"/>
              </a:rPr>
              <a:t>Nv</a:t>
            </a:r>
            <a:r>
              <a:rPr lang="en-US" altLang="en-US" i="1" baseline="-25000" dirty="0" err="1">
                <a:ea typeface="ＭＳ Ｐゴシック" pitchFamily="34" charset="-128"/>
              </a:rPr>
              <a:t>x</a:t>
            </a:r>
            <a:r>
              <a:rPr lang="en-US" altLang="en-US" dirty="0">
                <a:ea typeface="ＭＳ Ｐゴシック" pitchFamily="34" charset="-128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i="1" dirty="0">
                <a:ea typeface="ＭＳ Ｐゴシック" pitchFamily="34" charset="-128"/>
              </a:rPr>
              <a:t>A</a:t>
            </a:r>
            <a:r>
              <a:rPr lang="en-US" altLang="en-US" dirty="0">
                <a:ea typeface="ＭＳ Ｐゴシック" pitchFamily="34" charset="-128"/>
              </a:rPr>
              <a:t> = area of wall = </a:t>
            </a:r>
            <a:r>
              <a:rPr lang="en-US" altLang="en-US" i="1" dirty="0" err="1">
                <a:ea typeface="ＭＳ Ｐゴシック" pitchFamily="34" charset="-128"/>
              </a:rPr>
              <a:t>L</a:t>
            </a:r>
            <a:r>
              <a:rPr lang="en-US" altLang="en-US" i="1" baseline="-25000" dirty="0" err="1">
                <a:ea typeface="ＭＳ Ｐゴシック" pitchFamily="34" charset="-128"/>
              </a:rPr>
              <a:t>y</a:t>
            </a:r>
            <a:r>
              <a:rPr lang="en-US" altLang="en-US" i="1" dirty="0" err="1">
                <a:ea typeface="ＭＳ Ｐゴシック" pitchFamily="34" charset="-128"/>
              </a:rPr>
              <a:t>L</a:t>
            </a:r>
            <a:r>
              <a:rPr lang="en-US" altLang="en-US" i="1" baseline="-25000" dirty="0" err="1">
                <a:ea typeface="ＭＳ Ｐゴシック" pitchFamily="34" charset="-128"/>
              </a:rPr>
              <a:t>z</a:t>
            </a: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ea typeface="ＭＳ Ｐゴシック" pitchFamily="34" charset="-128"/>
              </a:rPr>
              <a:t>½ </a:t>
            </a:r>
            <a:r>
              <a:rPr lang="en-US" altLang="en-US" i="1">
                <a:ea typeface="ＭＳ Ｐゴシック" pitchFamily="34" charset="-128"/>
              </a:rPr>
              <a:t>mv</a:t>
            </a:r>
            <a:r>
              <a:rPr lang="en-US" altLang="en-US" i="1" baseline="-25000">
                <a:ea typeface="ＭＳ Ｐゴシック" pitchFamily="34" charset="-128"/>
              </a:rPr>
              <a:t>x</a:t>
            </a:r>
            <a:r>
              <a:rPr lang="en-US" altLang="en-US" baseline="30000">
                <a:ea typeface="ＭＳ Ｐゴシック" pitchFamily="34" charset="-128"/>
              </a:rPr>
              <a:t>2</a:t>
            </a:r>
            <a:r>
              <a:rPr lang="en-US" altLang="en-US">
                <a:ea typeface="ＭＳ Ｐゴシック" pitchFamily="34" charset="-128"/>
              </a:rPr>
              <a:t> = ½ </a:t>
            </a:r>
            <a:r>
              <a:rPr lang="en-US" altLang="en-US" i="1">
                <a:ea typeface="ＭＳ Ｐゴシック" pitchFamily="34" charset="-128"/>
              </a:rPr>
              <a:t>kT</a:t>
            </a:r>
            <a:endParaRPr lang="en-US" altLang="en-US" i="1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en-US" i="1" dirty="0">
                <a:ea typeface="ＭＳ Ｐゴシック" pitchFamily="34" charset="-128"/>
              </a:rPr>
              <a:t>mv</a:t>
            </a:r>
            <a:r>
              <a:rPr lang="en-US" altLang="en-US" i="1" baseline="-25000" dirty="0">
                <a:ea typeface="ＭＳ Ｐゴシック" pitchFamily="34" charset="-128"/>
              </a:rPr>
              <a:t>x</a:t>
            </a:r>
            <a:r>
              <a:rPr lang="en-US" altLang="en-US" baseline="30000" dirty="0">
                <a:ea typeface="ＭＳ Ｐゴシック" pitchFamily="34" charset="-128"/>
              </a:rPr>
              <a:t>2</a:t>
            </a:r>
            <a:r>
              <a:rPr lang="en-US" altLang="en-US" dirty="0">
                <a:ea typeface="ＭＳ Ｐゴシック" pitchFamily="34" charset="-128"/>
              </a:rPr>
              <a:t> = </a:t>
            </a:r>
            <a:r>
              <a:rPr lang="en-US" altLang="en-US" i="1" dirty="0" err="1">
                <a:ea typeface="ＭＳ Ｐゴシック" pitchFamily="34" charset="-128"/>
              </a:rPr>
              <a:t>kT</a:t>
            </a:r>
            <a:endParaRPr lang="en-US" altLang="en-US" i="1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itchFamily="34" charset="-128"/>
              </a:rPr>
              <a:t>Ideal Gas EOS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i="1" dirty="0">
                <a:ea typeface="ＭＳ Ｐゴシック" pitchFamily="34" charset="-128"/>
              </a:rPr>
              <a:t>P</a:t>
            </a:r>
            <a:r>
              <a:rPr lang="en-US" altLang="en-US" dirty="0">
                <a:ea typeface="ＭＳ Ｐゴシック" pitchFamily="34" charset="-128"/>
              </a:rPr>
              <a:t> = </a:t>
            </a:r>
            <a:r>
              <a:rPr lang="en-US" altLang="en-US" i="1" dirty="0">
                <a:ea typeface="ＭＳ Ｐゴシック" pitchFamily="34" charset="-128"/>
              </a:rPr>
              <a:t>F</a:t>
            </a:r>
            <a:r>
              <a:rPr lang="en-US" altLang="en-US" dirty="0">
                <a:ea typeface="ＭＳ Ｐゴシック" pitchFamily="34" charset="-128"/>
              </a:rPr>
              <a:t>/</a:t>
            </a:r>
            <a:r>
              <a:rPr lang="en-US" altLang="en-US" i="1" dirty="0">
                <a:ea typeface="ＭＳ Ｐゴシック" pitchFamily="34" charset="-128"/>
              </a:rPr>
              <a:t>A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533400" y="3198813"/>
            <a:ext cx="838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i="1" dirty="0">
                <a:solidFill>
                  <a:srgbClr val="006600"/>
                </a:solidFill>
              </a:rPr>
              <a:t>P</a:t>
            </a:r>
            <a:r>
              <a:rPr lang="en-US" altLang="en-US" dirty="0"/>
              <a:t> =</a:t>
            </a:r>
          </a:p>
        </p:txBody>
      </p:sp>
      <p:sp>
        <p:nvSpPr>
          <p:cNvPr id="9221" name="Rectangle 12"/>
          <p:cNvSpPr>
            <a:spLocks noChangeArrowheads="1"/>
          </p:cNvSpPr>
          <p:nvPr/>
        </p:nvSpPr>
        <p:spPr bwMode="auto">
          <a:xfrm>
            <a:off x="1447800" y="4343400"/>
            <a:ext cx="137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i="1" dirty="0"/>
              <a:t>Nmv</a:t>
            </a:r>
            <a:r>
              <a:rPr lang="en-US" altLang="en-US" i="1" baseline="-25000" dirty="0"/>
              <a:t>x</a:t>
            </a:r>
            <a:r>
              <a:rPr lang="en-US" altLang="en-US" baseline="30000" dirty="0"/>
              <a:t>2</a:t>
            </a:r>
            <a:endParaRPr lang="en-US" altLang="en-US" dirty="0"/>
          </a:p>
        </p:txBody>
      </p:sp>
      <p:sp>
        <p:nvSpPr>
          <p:cNvPr id="9222" name="Rectangle 13"/>
          <p:cNvSpPr>
            <a:spLocks noGrp="1" noChangeArrowheads="1"/>
          </p:cNvSpPr>
          <p:nvPr/>
        </p:nvSpPr>
        <p:spPr bwMode="auto">
          <a:xfrm>
            <a:off x="1447800" y="4953000"/>
            <a:ext cx="1295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i="1"/>
              <a:t>L</a:t>
            </a:r>
            <a:r>
              <a:rPr lang="en-US" altLang="en-US" i="1" baseline="-25000"/>
              <a:t>x</a:t>
            </a:r>
            <a:r>
              <a:rPr lang="en-US" altLang="en-US" i="1"/>
              <a:t>L</a:t>
            </a:r>
            <a:r>
              <a:rPr lang="en-US" altLang="en-US" i="1" baseline="-25000"/>
              <a:t>y</a:t>
            </a:r>
            <a:r>
              <a:rPr lang="en-US" altLang="en-US" i="1"/>
              <a:t>L</a:t>
            </a:r>
            <a:r>
              <a:rPr lang="en-US" altLang="en-US" i="1" baseline="-25000"/>
              <a:t>z</a:t>
            </a:r>
            <a:endParaRPr lang="en-US" altLang="en-US"/>
          </a:p>
        </p:txBody>
      </p:sp>
      <p:sp>
        <p:nvSpPr>
          <p:cNvPr id="9223" name="Rectangle 14"/>
          <p:cNvSpPr>
            <a:spLocks noGrp="1" noChangeArrowheads="1"/>
          </p:cNvSpPr>
          <p:nvPr/>
        </p:nvSpPr>
        <p:spPr bwMode="auto">
          <a:xfrm>
            <a:off x="914400" y="5867400"/>
            <a:ext cx="335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= </a:t>
            </a:r>
            <a:r>
              <a:rPr lang="en-US" altLang="en-US" i="1"/>
              <a:t>NkT</a:t>
            </a:r>
            <a:r>
              <a:rPr lang="en-US" altLang="en-US"/>
              <a:t>/</a:t>
            </a:r>
            <a:r>
              <a:rPr lang="en-US" altLang="en-US" i="1"/>
              <a:t>V = </a:t>
            </a:r>
            <a:r>
              <a:rPr lang="en-US" altLang="en-US" i="1">
                <a:solidFill>
                  <a:srgbClr val="006600"/>
                </a:solidFill>
              </a:rPr>
              <a:t>nRT</a:t>
            </a:r>
            <a:r>
              <a:rPr lang="en-US" altLang="en-US">
                <a:solidFill>
                  <a:srgbClr val="006600"/>
                </a:solidFill>
              </a:rPr>
              <a:t>/</a:t>
            </a:r>
            <a:r>
              <a:rPr lang="en-US" altLang="en-US" i="1">
                <a:solidFill>
                  <a:srgbClr val="006600"/>
                </a:solidFill>
              </a:rPr>
              <a:t>V</a:t>
            </a:r>
            <a:endParaRPr lang="en-US" altLang="en-US">
              <a:solidFill>
                <a:srgbClr val="006600"/>
              </a:solidFill>
            </a:endParaRPr>
          </a:p>
        </p:txBody>
      </p:sp>
      <p:sp>
        <p:nvSpPr>
          <p:cNvPr id="9224" name="Line 16"/>
          <p:cNvSpPr>
            <a:spLocks noChangeShapeType="1"/>
          </p:cNvSpPr>
          <p:nvPr/>
        </p:nvSpPr>
        <p:spPr bwMode="auto">
          <a:xfrm>
            <a:off x="1371600" y="49530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24"/>
          <p:cNvSpPr>
            <a:spLocks noChangeArrowheads="1"/>
          </p:cNvSpPr>
          <p:nvPr/>
        </p:nvSpPr>
        <p:spPr bwMode="auto">
          <a:xfrm>
            <a:off x="1339850" y="2514600"/>
            <a:ext cx="113188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2</a:t>
            </a:r>
            <a:r>
              <a:rPr lang="en-US" altLang="en-US" i="1" dirty="0"/>
              <a:t>mv</a:t>
            </a:r>
            <a:r>
              <a:rPr lang="en-US" altLang="en-US" i="1" baseline="-25000" dirty="0"/>
              <a:t>x</a:t>
            </a:r>
            <a:endParaRPr lang="en-US" altLang="en-US" dirty="0"/>
          </a:p>
        </p:txBody>
      </p:sp>
      <p:sp>
        <p:nvSpPr>
          <p:cNvPr id="9226" name="Rectangle 25"/>
          <p:cNvSpPr>
            <a:spLocks noGrp="1" noChangeArrowheads="1"/>
          </p:cNvSpPr>
          <p:nvPr/>
        </p:nvSpPr>
        <p:spPr bwMode="auto">
          <a:xfrm>
            <a:off x="2479675" y="2244725"/>
            <a:ext cx="91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 dirty="0" err="1"/>
              <a:t>Nv</a:t>
            </a:r>
            <a:r>
              <a:rPr lang="en-US" altLang="en-US" i="1" baseline="-25000" dirty="0" err="1"/>
              <a:t>x</a:t>
            </a:r>
            <a:endParaRPr lang="en-US" altLang="en-US" dirty="0"/>
          </a:p>
        </p:txBody>
      </p:sp>
      <p:sp>
        <p:nvSpPr>
          <p:cNvPr id="9227" name="Rectangle 26"/>
          <p:cNvSpPr>
            <a:spLocks noGrp="1" noChangeArrowheads="1"/>
          </p:cNvSpPr>
          <p:nvPr/>
        </p:nvSpPr>
        <p:spPr bwMode="auto">
          <a:xfrm>
            <a:off x="2459038" y="2795588"/>
            <a:ext cx="8493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2</a:t>
            </a:r>
            <a:r>
              <a:rPr lang="en-US" altLang="en-US" i="1"/>
              <a:t>L</a:t>
            </a:r>
            <a:r>
              <a:rPr lang="en-US" altLang="en-US" i="1" baseline="-25000"/>
              <a:t>x</a:t>
            </a:r>
            <a:endParaRPr lang="en-US" altLang="en-US"/>
          </a:p>
        </p:txBody>
      </p:sp>
      <p:sp>
        <p:nvSpPr>
          <p:cNvPr id="9228" name="Rectangle 27"/>
          <p:cNvSpPr>
            <a:spLocks noChangeArrowheads="1"/>
          </p:cNvSpPr>
          <p:nvPr/>
        </p:nvSpPr>
        <p:spPr bwMode="auto">
          <a:xfrm>
            <a:off x="1263650" y="2895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9229" name="Rectangle 28"/>
          <p:cNvSpPr>
            <a:spLocks noGrp="1" noChangeArrowheads="1"/>
          </p:cNvSpPr>
          <p:nvPr/>
        </p:nvSpPr>
        <p:spPr bwMode="auto">
          <a:xfrm>
            <a:off x="1873250" y="34290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 dirty="0" err="1"/>
              <a:t>L</a:t>
            </a:r>
            <a:r>
              <a:rPr lang="en-US" altLang="en-US" i="1" baseline="-25000" dirty="0" err="1"/>
              <a:t>y</a:t>
            </a:r>
            <a:r>
              <a:rPr lang="en-US" altLang="en-US" i="1" dirty="0" err="1"/>
              <a:t>L</a:t>
            </a:r>
            <a:r>
              <a:rPr lang="en-US" altLang="en-US" i="1" baseline="-25000" dirty="0" err="1"/>
              <a:t>z</a:t>
            </a:r>
            <a:endParaRPr lang="en-US" altLang="en-US" dirty="0"/>
          </a:p>
        </p:txBody>
      </p:sp>
      <p:sp>
        <p:nvSpPr>
          <p:cNvPr id="9230" name="Line 29"/>
          <p:cNvSpPr>
            <a:spLocks noChangeShapeType="1"/>
          </p:cNvSpPr>
          <p:nvPr/>
        </p:nvSpPr>
        <p:spPr bwMode="auto">
          <a:xfrm>
            <a:off x="2406650" y="28194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30"/>
          <p:cNvSpPr>
            <a:spLocks noChangeShapeType="1"/>
          </p:cNvSpPr>
          <p:nvPr/>
        </p:nvSpPr>
        <p:spPr bwMode="auto">
          <a:xfrm>
            <a:off x="1371600" y="3427413"/>
            <a:ext cx="20367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32"/>
          <p:cNvSpPr>
            <a:spLocks noGrp="1" noChangeArrowheads="1"/>
          </p:cNvSpPr>
          <p:nvPr/>
        </p:nvSpPr>
        <p:spPr bwMode="auto">
          <a:xfrm>
            <a:off x="914400" y="4648200"/>
            <a:ext cx="45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=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53000" y="5867400"/>
            <a:ext cx="1747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/>
              <a:t>R</a:t>
            </a:r>
            <a:r>
              <a:rPr lang="en-US" sz="3200" dirty="0"/>
              <a:t> =  </a:t>
            </a:r>
            <a:r>
              <a:rPr lang="en-US" sz="3200" i="1" dirty="0" err="1"/>
              <a:t>N</a:t>
            </a:r>
            <a:r>
              <a:rPr lang="en-US" sz="3200" baseline="-25000" dirty="0" err="1"/>
              <a:t>A</a:t>
            </a:r>
            <a:r>
              <a:rPr lang="en-US" sz="3200" i="1" dirty="0" err="1"/>
              <a:t>k</a:t>
            </a:r>
            <a:endParaRPr lang="en-US" sz="3200" i="1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itchFamily="34" charset="-128"/>
              </a:rPr>
              <a:t>Ideal Gas Model</a:t>
            </a:r>
          </a:p>
        </p:txBody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shows </a:t>
            </a:r>
            <a:r>
              <a:rPr lang="en-US" altLang="en-US" dirty="0">
                <a:solidFill>
                  <a:srgbClr val="006600"/>
                </a:solidFill>
                <a:ea typeface="ＭＳ Ｐゴシック" pitchFamily="34" charset="-128"/>
              </a:rPr>
              <a:t>expansion</a:t>
            </a:r>
            <a:r>
              <a:rPr lang="en-US" altLang="en-US" dirty="0">
                <a:ea typeface="ＭＳ Ｐゴシック" pitchFamily="34" charset="-128"/>
              </a:rPr>
              <a:t> with </a:t>
            </a:r>
            <a:r>
              <a:rPr lang="en-US" altLang="en-US" dirty="0">
                <a:solidFill>
                  <a:srgbClr val="006600"/>
                </a:solidFill>
                <a:ea typeface="ＭＳ Ｐゴシック" pitchFamily="34" charset="-128"/>
              </a:rPr>
              <a:t>increasing </a:t>
            </a:r>
            <a:r>
              <a:rPr lang="en-US" altLang="en-US" i="1" dirty="0">
                <a:solidFill>
                  <a:srgbClr val="006600"/>
                </a:solidFill>
                <a:ea typeface="ＭＳ Ｐゴシック" pitchFamily="34" charset="-128"/>
              </a:rPr>
              <a:t>T</a:t>
            </a:r>
            <a:r>
              <a:rPr lang="en-US" altLang="en-US" dirty="0">
                <a:ea typeface="ＭＳ Ｐゴシック" pitchFamily="34" charset="-128"/>
              </a:rPr>
              <a:t> at constant </a:t>
            </a:r>
            <a:r>
              <a:rPr lang="en-US" altLang="en-US" i="1" dirty="0">
                <a:ea typeface="ＭＳ Ｐゴシック" pitchFamily="34" charset="-128"/>
              </a:rPr>
              <a:t>P</a:t>
            </a:r>
            <a:endParaRPr lang="en-US" altLang="en-US" dirty="0">
              <a:ea typeface="ＭＳ Ｐゴシック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itchFamily="34" charset="-128"/>
              </a:rPr>
              <a:t>shows </a:t>
            </a:r>
            <a:r>
              <a:rPr lang="en-US" altLang="en-US" i="1" dirty="0">
                <a:solidFill>
                  <a:srgbClr val="006600"/>
                </a:solidFill>
                <a:ea typeface="ＭＳ Ｐゴシック" pitchFamily="34" charset="-128"/>
              </a:rPr>
              <a:t>P</a:t>
            </a:r>
            <a:r>
              <a:rPr lang="en-US" altLang="en-US" dirty="0">
                <a:solidFill>
                  <a:srgbClr val="006600"/>
                </a:solidFill>
                <a:ea typeface="ＭＳ Ｐゴシック" pitchFamily="34" charset="-128"/>
              </a:rPr>
              <a:t> increase</a:t>
            </a:r>
            <a:r>
              <a:rPr lang="en-US" altLang="en-US" dirty="0">
                <a:ea typeface="ＭＳ Ｐゴシック" pitchFamily="34" charset="-128"/>
              </a:rPr>
              <a:t> with </a:t>
            </a:r>
            <a:r>
              <a:rPr lang="en-US" altLang="en-US" dirty="0">
                <a:solidFill>
                  <a:srgbClr val="006600"/>
                </a:solidFill>
                <a:ea typeface="ＭＳ Ｐゴシック" pitchFamily="34" charset="-128"/>
              </a:rPr>
              <a:t>increasing </a:t>
            </a:r>
            <a:r>
              <a:rPr lang="en-US" altLang="en-US" i="1" dirty="0">
                <a:solidFill>
                  <a:srgbClr val="006600"/>
                </a:solidFill>
                <a:ea typeface="ＭＳ Ｐゴシック" pitchFamily="34" charset="-128"/>
              </a:rPr>
              <a:t>T</a:t>
            </a:r>
            <a:r>
              <a:rPr lang="en-US" altLang="en-US" dirty="0">
                <a:ea typeface="ＭＳ Ｐゴシック" pitchFamily="34" charset="-128"/>
              </a:rPr>
              <a:t> at constant </a:t>
            </a:r>
            <a:r>
              <a:rPr lang="en-US" altLang="en-US" i="1" dirty="0">
                <a:ea typeface="ＭＳ Ｐゴシック" pitchFamily="34" charset="-128"/>
              </a:rPr>
              <a:t>V</a:t>
            </a:r>
            <a:endParaRPr lang="en-US" altLang="en-US" dirty="0">
              <a:ea typeface="ＭＳ Ｐゴシック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itchFamily="34" charset="-128"/>
              </a:rPr>
              <a:t>shows </a:t>
            </a:r>
            <a:r>
              <a:rPr lang="en-US" altLang="en-US" i="1" dirty="0">
                <a:ea typeface="ＭＳ Ｐゴシック" pitchFamily="34" charset="-128"/>
              </a:rPr>
              <a:t>P</a:t>
            </a:r>
            <a:r>
              <a:rPr lang="en-US" altLang="en-US" dirty="0">
                <a:ea typeface="ＭＳ Ｐゴシック" pitchFamily="34" charset="-128"/>
              </a:rPr>
              <a:t> = 0 at </a:t>
            </a:r>
            <a:r>
              <a:rPr lang="en-US" altLang="en-US" i="1" dirty="0">
                <a:ea typeface="ＭＳ Ｐゴシック" pitchFamily="34" charset="-128"/>
              </a:rPr>
              <a:t>T</a:t>
            </a:r>
            <a:r>
              <a:rPr lang="en-US" altLang="en-US" dirty="0">
                <a:ea typeface="ＭＳ Ｐゴシック" pitchFamily="34" charset="-128"/>
              </a:rPr>
              <a:t> = 0 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itchFamily="34" charset="-128"/>
              </a:rPr>
              <a:t>RMS Speed</a:t>
            </a:r>
          </a:p>
        </p:txBody>
      </p:sp>
      <p:sp>
        <p:nvSpPr>
          <p:cNvPr id="546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4114800" cy="1295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>
                <a:ea typeface="ＭＳ Ｐゴシック" pitchFamily="34" charset="-128"/>
              </a:rPr>
              <a:t>1/2 </a:t>
            </a:r>
            <a:r>
              <a:rPr lang="en-US" altLang="en-US" i="1" dirty="0">
                <a:ea typeface="ＭＳ Ｐゴシック" pitchFamily="34" charset="-128"/>
              </a:rPr>
              <a:t>mv</a:t>
            </a:r>
            <a:r>
              <a:rPr lang="en-US" altLang="en-US" i="1" baseline="-25000" dirty="0">
                <a:ea typeface="ＭＳ Ｐゴシック" pitchFamily="34" charset="-128"/>
              </a:rPr>
              <a:t>x</a:t>
            </a:r>
            <a:r>
              <a:rPr lang="en-US" altLang="en-US" baseline="30000" dirty="0">
                <a:ea typeface="ＭＳ Ｐゴシック" pitchFamily="34" charset="-128"/>
              </a:rPr>
              <a:t>2</a:t>
            </a:r>
            <a:r>
              <a:rPr lang="en-US" altLang="en-US" dirty="0">
                <a:ea typeface="ＭＳ Ｐゴシック" pitchFamily="34" charset="-128"/>
              </a:rPr>
              <a:t> = 1/2 </a:t>
            </a:r>
            <a:r>
              <a:rPr lang="en-US" altLang="en-US" i="1" dirty="0" err="1">
                <a:ea typeface="ＭＳ Ｐゴシック" pitchFamily="34" charset="-128"/>
              </a:rPr>
              <a:t>kT</a:t>
            </a:r>
            <a:endParaRPr lang="en-US" altLang="en-US" i="1" dirty="0"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i="1" dirty="0">
                <a:ea typeface="ＭＳ Ｐゴシック" pitchFamily="34" charset="-128"/>
              </a:rPr>
              <a:t>mv</a:t>
            </a:r>
            <a:r>
              <a:rPr lang="en-US" altLang="en-US" i="1" baseline="-25000" dirty="0">
                <a:ea typeface="ＭＳ Ｐゴシック" pitchFamily="34" charset="-128"/>
              </a:rPr>
              <a:t>x</a:t>
            </a:r>
            <a:r>
              <a:rPr lang="en-US" altLang="en-US" baseline="30000" dirty="0">
                <a:ea typeface="ＭＳ Ｐゴシック" pitchFamily="34" charset="-128"/>
              </a:rPr>
              <a:t>2</a:t>
            </a:r>
            <a:r>
              <a:rPr lang="en-US" altLang="en-US" dirty="0">
                <a:ea typeface="ＭＳ Ｐゴシック" pitchFamily="34" charset="-128"/>
              </a:rPr>
              <a:t> = </a:t>
            </a:r>
            <a:r>
              <a:rPr lang="en-US" altLang="en-US" i="1" dirty="0" err="1">
                <a:ea typeface="ＭＳ Ｐゴシック" pitchFamily="34" charset="-128"/>
              </a:rPr>
              <a:t>kT</a:t>
            </a: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46823" name="Text Box 7"/>
          <p:cNvSpPr txBox="1">
            <a:spLocks noChangeArrowheads="1"/>
          </p:cNvSpPr>
          <p:nvPr/>
        </p:nvSpPr>
        <p:spPr bwMode="auto">
          <a:xfrm>
            <a:off x="914400" y="4485382"/>
            <a:ext cx="449193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6600"/>
                </a:solidFill>
              </a:rPr>
              <a:t>m =  </a:t>
            </a:r>
            <a:r>
              <a:rPr lang="en-US" altLang="en-US" dirty="0">
                <a:solidFill>
                  <a:schemeClr val="accent4"/>
                </a:solidFill>
              </a:rPr>
              <a:t>molecular mass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i="1" dirty="0">
                <a:solidFill>
                  <a:srgbClr val="006600"/>
                </a:solidFill>
              </a:rPr>
              <a:t>M</a:t>
            </a:r>
            <a:r>
              <a:rPr lang="en-US" altLang="en-US" dirty="0">
                <a:solidFill>
                  <a:schemeClr val="tx1"/>
                </a:solidFill>
              </a:rPr>
              <a:t> = molar mass = </a:t>
            </a:r>
            <a:r>
              <a:rPr lang="en-US" altLang="en-US" i="1" dirty="0" err="1">
                <a:solidFill>
                  <a:schemeClr val="tx1"/>
                </a:solidFill>
              </a:rPr>
              <a:t>N</a:t>
            </a:r>
            <a:r>
              <a:rPr lang="en-US" altLang="en-US" baseline="-25000" dirty="0" err="1">
                <a:solidFill>
                  <a:schemeClr val="tx1"/>
                </a:solidFill>
              </a:rPr>
              <a:t>A</a:t>
            </a:r>
            <a:r>
              <a:rPr lang="en-US" altLang="en-US" i="1" dirty="0" err="1">
                <a:solidFill>
                  <a:schemeClr val="tx1"/>
                </a:solidFill>
              </a:rPr>
              <a:t>m</a:t>
            </a:r>
            <a:endParaRPr lang="en-US" altLang="en-US" i="1" dirty="0">
              <a:solidFill>
                <a:schemeClr val="tx1"/>
              </a:solidFill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914400" y="3647182"/>
            <a:ext cx="2241550" cy="595313"/>
            <a:chOff x="582" y="1776"/>
            <a:chExt cx="1412" cy="375"/>
          </a:xfrm>
        </p:grpSpPr>
        <p:sp>
          <p:nvSpPr>
            <p:cNvPr id="11275" name="Text Box 5"/>
            <p:cNvSpPr txBox="1">
              <a:spLocks noChangeArrowheads="1"/>
            </p:cNvSpPr>
            <p:nvPr/>
          </p:nvSpPr>
          <p:spPr bwMode="auto">
            <a:xfrm>
              <a:off x="1168" y="1776"/>
              <a:ext cx="82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accent2"/>
                  </a:solidFill>
                </a:rPr>
                <a:t>3</a:t>
              </a:r>
              <a:r>
                <a:rPr lang="en-US" altLang="en-US" i="1">
                  <a:solidFill>
                    <a:schemeClr val="accent2"/>
                  </a:solidFill>
                </a:rPr>
                <a:t>kT</a:t>
              </a:r>
              <a:r>
                <a:rPr lang="en-US" altLang="en-US">
                  <a:solidFill>
                    <a:schemeClr val="accent2"/>
                  </a:solidFill>
                </a:rPr>
                <a:t>/</a:t>
              </a:r>
              <a:r>
                <a:rPr lang="en-US" altLang="en-US" i="1">
                  <a:solidFill>
                    <a:schemeClr val="accent2"/>
                  </a:solidFill>
                </a:rPr>
                <a:t>m</a:t>
              </a:r>
              <a:endParaRPr lang="en-US" altLang="en-US">
                <a:solidFill>
                  <a:schemeClr val="accent2"/>
                </a:solidFill>
              </a:endParaRPr>
            </a:p>
          </p:txBody>
        </p:sp>
        <p:grpSp>
          <p:nvGrpSpPr>
            <p:cNvPr id="11276" name="Group 12"/>
            <p:cNvGrpSpPr>
              <a:grpSpLocks/>
            </p:cNvGrpSpPr>
            <p:nvPr/>
          </p:nvGrpSpPr>
          <p:grpSpPr bwMode="auto">
            <a:xfrm>
              <a:off x="582" y="1786"/>
              <a:ext cx="1354" cy="365"/>
              <a:chOff x="582" y="1786"/>
              <a:chExt cx="1354" cy="365"/>
            </a:xfrm>
          </p:grpSpPr>
          <p:sp>
            <p:nvSpPr>
              <p:cNvPr id="11277" name="Text Box 4"/>
              <p:cNvSpPr txBox="1">
                <a:spLocks noChangeArrowheads="1"/>
              </p:cNvSpPr>
              <p:nvPr/>
            </p:nvSpPr>
            <p:spPr bwMode="auto">
              <a:xfrm>
                <a:off x="582" y="1786"/>
                <a:ext cx="46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i="1">
                    <a:solidFill>
                      <a:schemeClr val="accent2"/>
                    </a:solidFill>
                  </a:rPr>
                  <a:t>v</a:t>
                </a:r>
                <a:r>
                  <a:rPr lang="en-US" altLang="en-US">
                    <a:solidFill>
                      <a:schemeClr val="tx1"/>
                    </a:solidFill>
                  </a:rPr>
                  <a:t> =</a:t>
                </a:r>
              </a:p>
            </p:txBody>
          </p:sp>
          <p:sp>
            <p:nvSpPr>
              <p:cNvPr id="11278" name="Freeform 10"/>
              <p:cNvSpPr>
                <a:spLocks/>
              </p:cNvSpPr>
              <p:nvPr/>
            </p:nvSpPr>
            <p:spPr bwMode="auto">
              <a:xfrm>
                <a:off x="1120" y="1824"/>
                <a:ext cx="816" cy="240"/>
              </a:xfrm>
              <a:custGeom>
                <a:avLst/>
                <a:gdLst>
                  <a:gd name="T0" fmla="*/ 0 w 816"/>
                  <a:gd name="T1" fmla="*/ 144 h 240"/>
                  <a:gd name="T2" fmla="*/ 48 w 816"/>
                  <a:gd name="T3" fmla="*/ 240 h 240"/>
                  <a:gd name="T4" fmla="*/ 96 w 816"/>
                  <a:gd name="T5" fmla="*/ 0 h 240"/>
                  <a:gd name="T6" fmla="*/ 816 w 816"/>
                  <a:gd name="T7" fmla="*/ 0 h 24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16"/>
                  <a:gd name="T13" fmla="*/ 0 h 240"/>
                  <a:gd name="T14" fmla="*/ 816 w 816"/>
                  <a:gd name="T15" fmla="*/ 240 h 24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16" h="240">
                    <a:moveTo>
                      <a:pt x="0" y="144"/>
                    </a:moveTo>
                    <a:lnTo>
                      <a:pt x="48" y="240"/>
                    </a:lnTo>
                    <a:lnTo>
                      <a:pt x="96" y="0"/>
                    </a:lnTo>
                    <a:lnTo>
                      <a:pt x="816" y="0"/>
                    </a:lnTo>
                  </a:path>
                </a:pathLst>
              </a:custGeom>
              <a:noFill/>
              <a:ln w="2540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124200" y="3647182"/>
            <a:ext cx="1955800" cy="579438"/>
            <a:chOff x="1968" y="1776"/>
            <a:chExt cx="1232" cy="365"/>
          </a:xfrm>
        </p:grpSpPr>
        <p:grpSp>
          <p:nvGrpSpPr>
            <p:cNvPr id="11271" name="Group 13"/>
            <p:cNvGrpSpPr>
              <a:grpSpLocks/>
            </p:cNvGrpSpPr>
            <p:nvPr/>
          </p:nvGrpSpPr>
          <p:grpSpPr bwMode="auto">
            <a:xfrm>
              <a:off x="1968" y="1776"/>
              <a:ext cx="1232" cy="365"/>
              <a:chOff x="1984" y="1776"/>
              <a:chExt cx="1232" cy="365"/>
            </a:xfrm>
          </p:grpSpPr>
          <p:sp>
            <p:nvSpPr>
              <p:cNvPr id="11273" name="Text Box 6"/>
              <p:cNvSpPr txBox="1">
                <a:spLocks noChangeArrowheads="1"/>
              </p:cNvSpPr>
              <p:nvPr/>
            </p:nvSpPr>
            <p:spPr bwMode="auto">
              <a:xfrm>
                <a:off x="2333" y="1776"/>
                <a:ext cx="883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>
                    <a:solidFill>
                      <a:schemeClr val="accent2"/>
                    </a:solidFill>
                  </a:rPr>
                  <a:t>3</a:t>
                </a:r>
                <a:r>
                  <a:rPr lang="en-US" altLang="en-US" i="1">
                    <a:solidFill>
                      <a:schemeClr val="accent2"/>
                    </a:solidFill>
                  </a:rPr>
                  <a:t>RT</a:t>
                </a:r>
                <a:r>
                  <a:rPr lang="en-US" altLang="en-US">
                    <a:solidFill>
                      <a:schemeClr val="accent2"/>
                    </a:solidFill>
                  </a:rPr>
                  <a:t>/</a:t>
                </a:r>
                <a:r>
                  <a:rPr lang="en-US" altLang="en-US" i="1">
                    <a:solidFill>
                      <a:schemeClr val="accent2"/>
                    </a:solidFill>
                  </a:rPr>
                  <a:t>M</a:t>
                </a:r>
                <a:endParaRPr lang="en-US" alt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1274" name="Text Box 8"/>
              <p:cNvSpPr txBox="1">
                <a:spLocks noChangeArrowheads="1"/>
              </p:cNvSpPr>
              <p:nvPr/>
            </p:nvSpPr>
            <p:spPr bwMode="auto">
              <a:xfrm>
                <a:off x="1984" y="1776"/>
                <a:ext cx="26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>
                    <a:solidFill>
                      <a:schemeClr val="tx1"/>
                    </a:solidFill>
                  </a:rPr>
                  <a:t>=</a:t>
                </a:r>
              </a:p>
            </p:txBody>
          </p:sp>
        </p:grpSp>
        <p:sp>
          <p:nvSpPr>
            <p:cNvPr id="11272" name="Freeform 11"/>
            <p:cNvSpPr>
              <a:spLocks/>
            </p:cNvSpPr>
            <p:nvPr/>
          </p:nvSpPr>
          <p:spPr bwMode="auto">
            <a:xfrm>
              <a:off x="2272" y="1819"/>
              <a:ext cx="920" cy="245"/>
            </a:xfrm>
            <a:custGeom>
              <a:avLst/>
              <a:gdLst>
                <a:gd name="T0" fmla="*/ 0 w 920"/>
                <a:gd name="T1" fmla="*/ 149 h 245"/>
                <a:gd name="T2" fmla="*/ 48 w 920"/>
                <a:gd name="T3" fmla="*/ 245 h 245"/>
                <a:gd name="T4" fmla="*/ 96 w 920"/>
                <a:gd name="T5" fmla="*/ 5 h 245"/>
                <a:gd name="T6" fmla="*/ 920 w 920"/>
                <a:gd name="T7" fmla="*/ 0 h 2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20"/>
                <a:gd name="T13" fmla="*/ 0 h 245"/>
                <a:gd name="T14" fmla="*/ 920 w 920"/>
                <a:gd name="T15" fmla="*/ 245 h 2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20" h="245">
                  <a:moveTo>
                    <a:pt x="0" y="149"/>
                  </a:moveTo>
                  <a:lnTo>
                    <a:pt x="48" y="245"/>
                  </a:lnTo>
                  <a:lnTo>
                    <a:pt x="96" y="5"/>
                  </a:lnTo>
                  <a:lnTo>
                    <a:pt x="920" y="0"/>
                  </a:lnTo>
                </a:path>
              </a:pathLst>
            </a:custGeom>
            <a:noFill/>
            <a:ln w="254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648200" y="1600200"/>
            <a:ext cx="4114800" cy="2046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6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6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i="1" kern="0" dirty="0">
                <a:ea typeface="ＭＳ Ｐゴシック" pitchFamily="34" charset="-128"/>
              </a:rPr>
              <a:t>v</a:t>
            </a:r>
            <a:r>
              <a:rPr lang="en-US" altLang="en-US" kern="0" baseline="30000" dirty="0">
                <a:ea typeface="ＭＳ Ｐゴシック" pitchFamily="34" charset="-128"/>
              </a:rPr>
              <a:t>2</a:t>
            </a:r>
            <a:r>
              <a:rPr lang="en-US" altLang="en-US" kern="0" dirty="0">
                <a:ea typeface="ＭＳ Ｐゴシック" pitchFamily="34" charset="-128"/>
              </a:rPr>
              <a:t> = </a:t>
            </a:r>
            <a:r>
              <a:rPr lang="en-US" altLang="en-US" i="1" kern="0" dirty="0">
                <a:ea typeface="ＭＳ Ｐゴシック" pitchFamily="34" charset="-128"/>
              </a:rPr>
              <a:t>v</a:t>
            </a:r>
            <a:r>
              <a:rPr lang="en-US" altLang="en-US" i="1" kern="0" baseline="-25000" dirty="0">
                <a:ea typeface="ＭＳ Ｐゴシック" pitchFamily="34" charset="-128"/>
              </a:rPr>
              <a:t>x</a:t>
            </a:r>
            <a:r>
              <a:rPr lang="en-US" altLang="en-US" kern="0" baseline="30000" dirty="0">
                <a:ea typeface="ＭＳ Ｐゴシック" pitchFamily="34" charset="-128"/>
              </a:rPr>
              <a:t>2</a:t>
            </a:r>
            <a:r>
              <a:rPr lang="en-US" altLang="en-US" kern="0" dirty="0">
                <a:ea typeface="ＭＳ Ｐゴシック" pitchFamily="34" charset="-128"/>
              </a:rPr>
              <a:t> + </a:t>
            </a:r>
            <a:r>
              <a:rPr lang="en-US" altLang="en-US" i="1" kern="0" dirty="0">
                <a:ea typeface="ＭＳ Ｐゴシック" pitchFamily="34" charset="-128"/>
              </a:rPr>
              <a:t>v</a:t>
            </a:r>
            <a:r>
              <a:rPr lang="en-US" altLang="en-US" i="1" kern="0" baseline="-25000" dirty="0">
                <a:ea typeface="ＭＳ Ｐゴシック" pitchFamily="34" charset="-128"/>
              </a:rPr>
              <a:t>y</a:t>
            </a:r>
            <a:r>
              <a:rPr lang="en-US" altLang="en-US" kern="0" baseline="30000" dirty="0">
                <a:ea typeface="ＭＳ Ｐゴシック" pitchFamily="34" charset="-128"/>
              </a:rPr>
              <a:t>2</a:t>
            </a:r>
            <a:r>
              <a:rPr lang="en-US" altLang="en-US" kern="0" dirty="0">
                <a:ea typeface="ＭＳ Ｐゴシック" pitchFamily="34" charset="-128"/>
              </a:rPr>
              <a:t> + </a:t>
            </a:r>
            <a:r>
              <a:rPr lang="en-US" altLang="en-US" i="1" kern="0" dirty="0">
                <a:ea typeface="ＭＳ Ｐゴシック" pitchFamily="34" charset="-128"/>
              </a:rPr>
              <a:t>v</a:t>
            </a:r>
            <a:r>
              <a:rPr lang="en-US" altLang="en-US" i="1" kern="0" baseline="-25000" dirty="0">
                <a:ea typeface="ＭＳ Ｐゴシック" pitchFamily="34" charset="-128"/>
              </a:rPr>
              <a:t>z</a:t>
            </a:r>
            <a:r>
              <a:rPr lang="en-US" altLang="en-US" kern="0" baseline="30000" dirty="0">
                <a:ea typeface="ＭＳ Ｐゴシック" pitchFamily="34" charset="-128"/>
              </a:rPr>
              <a:t>2</a:t>
            </a:r>
            <a:r>
              <a:rPr lang="en-US" altLang="en-US" kern="0" dirty="0">
                <a:ea typeface="ＭＳ Ｐゴシック" pitchFamily="34" charset="-128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i="1" kern="0" dirty="0">
                <a:ea typeface="ＭＳ Ｐゴシック" pitchFamily="34" charset="-128"/>
              </a:rPr>
              <a:t>v</a:t>
            </a:r>
            <a:r>
              <a:rPr lang="en-US" altLang="en-US" kern="0" baseline="30000" dirty="0">
                <a:ea typeface="ＭＳ Ｐゴシック" pitchFamily="34" charset="-128"/>
              </a:rPr>
              <a:t>2</a:t>
            </a:r>
            <a:r>
              <a:rPr lang="en-US" altLang="en-US" kern="0" dirty="0">
                <a:ea typeface="ＭＳ Ｐゴシック" pitchFamily="34" charset="-128"/>
              </a:rPr>
              <a:t> = 3</a:t>
            </a:r>
            <a:r>
              <a:rPr lang="en-US" altLang="en-US" i="1" kern="0" dirty="0">
                <a:ea typeface="ＭＳ Ｐゴシック" pitchFamily="34" charset="-128"/>
              </a:rPr>
              <a:t>v</a:t>
            </a:r>
            <a:r>
              <a:rPr lang="en-US" altLang="en-US" i="1" kern="0" baseline="-25000" dirty="0">
                <a:ea typeface="ＭＳ Ｐゴシック" pitchFamily="34" charset="-128"/>
              </a:rPr>
              <a:t>x</a:t>
            </a:r>
            <a:r>
              <a:rPr lang="en-US" altLang="en-US" kern="0" baseline="30000" dirty="0">
                <a:ea typeface="ＭＳ Ｐゴシック" pitchFamily="34" charset="-128"/>
              </a:rPr>
              <a:t>2</a:t>
            </a:r>
          </a:p>
          <a:p>
            <a:pPr eaLnBrk="1" hangingPunct="1">
              <a:buNone/>
            </a:pPr>
            <a:r>
              <a:rPr lang="en-US" altLang="en-US" i="1" kern="0" dirty="0">
                <a:ea typeface="ＭＳ Ｐゴシック" pitchFamily="34" charset="-128"/>
              </a:rPr>
              <a:t>mv</a:t>
            </a:r>
            <a:r>
              <a:rPr lang="en-US" altLang="en-US" kern="0" baseline="30000" dirty="0">
                <a:ea typeface="ＭＳ Ｐゴシック" pitchFamily="34" charset="-128"/>
              </a:rPr>
              <a:t>2</a:t>
            </a:r>
            <a:r>
              <a:rPr lang="en-US" altLang="en-US" kern="0" dirty="0">
                <a:ea typeface="ＭＳ Ｐゴシック" pitchFamily="34" charset="-128"/>
              </a:rPr>
              <a:t> = 3</a:t>
            </a:r>
            <a:r>
              <a:rPr lang="en-US" altLang="en-US" i="1" kern="0" dirty="0">
                <a:ea typeface="ＭＳ Ｐゴシック" pitchFamily="34" charset="-128"/>
              </a:rPr>
              <a:t>mv</a:t>
            </a:r>
            <a:r>
              <a:rPr lang="en-US" altLang="en-US" i="1" kern="0" baseline="-25000" dirty="0">
                <a:ea typeface="ＭＳ Ｐゴシック" pitchFamily="34" charset="-128"/>
              </a:rPr>
              <a:t>x</a:t>
            </a:r>
            <a:r>
              <a:rPr lang="en-US" altLang="en-US" kern="0" baseline="30000" dirty="0">
                <a:ea typeface="ＭＳ Ｐゴシック" pitchFamily="34" charset="-128"/>
              </a:rPr>
              <a:t>2</a:t>
            </a:r>
            <a:r>
              <a:rPr lang="en-US" altLang="en-US" kern="0" dirty="0">
                <a:ea typeface="ＭＳ Ｐゴシック" pitchFamily="34" charset="-128"/>
              </a:rPr>
              <a:t> = 3</a:t>
            </a:r>
            <a:r>
              <a:rPr lang="en-US" altLang="en-US" i="1" kern="0" dirty="0">
                <a:ea typeface="ＭＳ Ｐゴシック" pitchFamily="34" charset="-128"/>
              </a:rPr>
              <a:t>kT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914400" y="2895600"/>
            <a:ext cx="2743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6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6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6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i="1" kern="0" dirty="0">
                <a:ea typeface="ＭＳ Ｐゴシック" pitchFamily="34" charset="-128"/>
              </a:rPr>
              <a:t>v</a:t>
            </a:r>
            <a:r>
              <a:rPr lang="en-US" altLang="en-US" kern="0" baseline="30000" dirty="0">
                <a:ea typeface="ＭＳ Ｐゴシック" pitchFamily="34" charset="-128"/>
              </a:rPr>
              <a:t>2</a:t>
            </a:r>
            <a:r>
              <a:rPr lang="en-US" altLang="en-US" kern="0" dirty="0">
                <a:ea typeface="ＭＳ Ｐゴシック" pitchFamily="34" charset="-128"/>
              </a:rPr>
              <a:t> = 3</a:t>
            </a:r>
            <a:r>
              <a:rPr lang="en-US" altLang="en-US" i="1" kern="0" dirty="0">
                <a:ea typeface="ＭＳ Ｐゴシック" pitchFamily="34" charset="-128"/>
              </a:rPr>
              <a:t>kT</a:t>
            </a:r>
            <a:r>
              <a:rPr lang="en-US" altLang="en-US" kern="0" dirty="0">
                <a:ea typeface="ＭＳ Ｐゴシック" pitchFamily="34" charset="-128"/>
              </a:rPr>
              <a:t>/</a:t>
            </a:r>
            <a:r>
              <a:rPr lang="en-US" altLang="en-US" i="1" kern="0" dirty="0">
                <a:ea typeface="ＭＳ Ｐゴシック" pitchFamily="34" charset="-128"/>
              </a:rPr>
              <a:t>m</a:t>
            </a:r>
            <a:endParaRPr lang="en-US" altLang="en-US" kern="0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6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46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19" grpId="0" build="p" autoUpdateAnimBg="0"/>
      <p:bldP spid="546823" grpId="0" autoUpdateAnimBg="0"/>
      <p:bldP spid="15" grpId="0" build="p" autoUpdateAnimBg="0"/>
      <p:bldP spid="2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Question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>
                <a:ea typeface="ＭＳ Ｐゴシック" pitchFamily="34" charset="-128"/>
              </a:rPr>
              <a:t>At constant temperature, how are pressure and volume of an ideal gas related?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57200" y="2895600"/>
            <a:ext cx="8153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buClr>
                <a:schemeClr val="accent2"/>
              </a:buClr>
              <a:buFont typeface="Times" charset="0"/>
              <a:buAutoNum type="alphaUcPeriod"/>
            </a:pPr>
            <a:r>
              <a:rPr lang="en-US" altLang="en-US" sz="2800"/>
              <a:t>They are directly proportional.</a:t>
            </a:r>
          </a:p>
          <a:p>
            <a:pPr>
              <a:buClr>
                <a:schemeClr val="accent2"/>
              </a:buClr>
              <a:buFont typeface="Times" charset="0"/>
              <a:buAutoNum type="alphaUcPeriod"/>
            </a:pPr>
            <a:r>
              <a:rPr lang="en-US" altLang="en-US" sz="2800"/>
              <a:t>They are negatively correlated.</a:t>
            </a:r>
          </a:p>
          <a:p>
            <a:pPr>
              <a:buClr>
                <a:schemeClr val="accent2"/>
              </a:buClr>
              <a:buFont typeface="Times" charset="0"/>
              <a:buAutoNum type="alphaUcPeriod"/>
            </a:pPr>
            <a:r>
              <a:rPr lang="en-US" altLang="en-US" sz="2800"/>
              <a:t>They are inversely proportional.</a:t>
            </a:r>
          </a:p>
          <a:p>
            <a:pPr>
              <a:buClr>
                <a:schemeClr val="accent2"/>
              </a:buClr>
              <a:buFont typeface="Times" charset="0"/>
              <a:buAutoNum type="alphaUcPeriod"/>
            </a:pPr>
            <a:r>
              <a:rPr lang="en-US" altLang="en-US" sz="2800"/>
              <a:t>They are unrelated.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Ideal gas </a:t>
            </a:r>
            <a:r>
              <a:rPr lang="en-US" altLang="en-US" i="1" dirty="0">
                <a:ea typeface="ＭＳ Ｐゴシック" pitchFamily="34" charset="-128"/>
              </a:rPr>
              <a:t>p</a:t>
            </a:r>
            <a:r>
              <a:rPr lang="en-US" altLang="en-US" dirty="0">
                <a:ea typeface="ＭＳ Ｐゴシック" pitchFamily="34" charset="-128"/>
              </a:rPr>
              <a:t>-</a:t>
            </a:r>
            <a:r>
              <a:rPr lang="en-US" altLang="en-US" i="1" dirty="0">
                <a:ea typeface="ＭＳ Ｐゴシック" pitchFamily="34" charset="-128"/>
              </a:rPr>
              <a:t>V</a:t>
            </a:r>
            <a:r>
              <a:rPr lang="en-US" altLang="en-US" dirty="0">
                <a:ea typeface="ＭＳ Ｐゴシック" pitchFamily="34" charset="-128"/>
              </a:rPr>
              <a:t> plot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667000" y="1524000"/>
            <a:ext cx="3886200" cy="4405313"/>
            <a:chOff x="685800" y="1524000"/>
            <a:chExt cx="3886200" cy="4405313"/>
          </a:xfrm>
        </p:grpSpPr>
        <p:sp>
          <p:nvSpPr>
            <p:cNvPr id="16392" name="TextBox 2"/>
            <p:cNvSpPr txBox="1">
              <a:spLocks noChangeArrowheads="1"/>
            </p:cNvSpPr>
            <p:nvPr/>
          </p:nvSpPr>
          <p:spPr bwMode="auto">
            <a:xfrm>
              <a:off x="685800" y="1524000"/>
              <a:ext cx="1630363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tx1"/>
                  </a:solidFill>
                </a:rPr>
                <a:t>Ideal gas</a:t>
              </a:r>
            </a:p>
          </p:txBody>
        </p:sp>
        <p:sp>
          <p:nvSpPr>
            <p:cNvPr id="16393" name="TextBox 4"/>
            <p:cNvSpPr txBox="1">
              <a:spLocks noChangeArrowheads="1"/>
            </p:cNvSpPr>
            <p:nvPr/>
          </p:nvSpPr>
          <p:spPr bwMode="auto">
            <a:xfrm>
              <a:off x="762000" y="5562600"/>
              <a:ext cx="2762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solidFill>
                    <a:srgbClr val="000000"/>
                  </a:solidFill>
                </a:rPr>
                <a:t>Source: </a:t>
              </a:r>
              <a:r>
                <a:rPr lang="en-US" altLang="en-US" sz="1800">
                  <a:solidFill>
                    <a:srgbClr val="000000"/>
                  </a:solidFill>
                </a:rPr>
                <a:t>Y&amp;F, Figure 18.6</a:t>
              </a:r>
            </a:p>
          </p:txBody>
        </p:sp>
        <p:pic>
          <p:nvPicPr>
            <p:cNvPr id="16394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2362200"/>
              <a:ext cx="3810000" cy="31559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itchFamily="34" charset="-128"/>
              </a:rPr>
              <a:t>Boyle’s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dirty="0">
                <a:cs typeface="+mn-cs"/>
              </a:rPr>
              <a:t>Ideal gas at constant temperature</a:t>
            </a:r>
          </a:p>
          <a:p>
            <a:pPr marL="0" indent="0" algn="ctr">
              <a:lnSpc>
                <a:spcPct val="150000"/>
              </a:lnSpc>
              <a:buFontTx/>
              <a:buNone/>
              <a:defRPr/>
            </a:pPr>
            <a:r>
              <a:rPr lang="en-US" i="1" dirty="0">
                <a:cs typeface="+mn-cs"/>
              </a:rPr>
              <a:t>P</a:t>
            </a:r>
            <a:r>
              <a:rPr lang="en-US" baseline="-25000" dirty="0">
                <a:cs typeface="+mn-cs"/>
              </a:rPr>
              <a:t>1</a:t>
            </a:r>
            <a:r>
              <a:rPr lang="en-US" i="1" dirty="0">
                <a:cs typeface="+mn-cs"/>
              </a:rPr>
              <a:t>V</a:t>
            </a:r>
            <a:r>
              <a:rPr lang="en-US" baseline="-25000" dirty="0">
                <a:cs typeface="+mn-cs"/>
              </a:rPr>
              <a:t>1</a:t>
            </a:r>
            <a:r>
              <a:rPr lang="en-US" dirty="0">
                <a:cs typeface="+mn-cs"/>
              </a:rPr>
              <a:t> = </a:t>
            </a:r>
            <a:r>
              <a:rPr lang="en-US" i="1" dirty="0">
                <a:cs typeface="+mn-cs"/>
              </a:rPr>
              <a:t>P</a:t>
            </a:r>
            <a:r>
              <a:rPr lang="en-US" baseline="-25000" dirty="0">
                <a:cs typeface="+mn-cs"/>
              </a:rPr>
              <a:t>2</a:t>
            </a:r>
            <a:r>
              <a:rPr lang="en-US" i="1" dirty="0">
                <a:cs typeface="+mn-cs"/>
              </a:rPr>
              <a:t>V</a:t>
            </a:r>
            <a:r>
              <a:rPr lang="en-US" baseline="-25000" dirty="0">
                <a:cs typeface="+mn-cs"/>
              </a:rPr>
              <a:t>2</a:t>
            </a:r>
          </a:p>
          <a:p>
            <a:pPr>
              <a:lnSpc>
                <a:spcPct val="150000"/>
              </a:lnSpc>
              <a:defRPr/>
            </a:pPr>
            <a:r>
              <a:rPr lang="en-US" dirty="0">
                <a:cs typeface="+mn-cs"/>
              </a:rPr>
              <a:t>Pressure and volume inversely related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>
                <a:ea typeface="ＭＳ Ｐゴシック" pitchFamily="34" charset="-128"/>
              </a:rPr>
              <a:t>V</a:t>
            </a:r>
            <a:r>
              <a:rPr lang="en-US" altLang="en-US">
                <a:ea typeface="ＭＳ Ｐゴシック" pitchFamily="34" charset="-128"/>
              </a:rPr>
              <a:t>-</a:t>
            </a:r>
            <a:r>
              <a:rPr lang="en-US" altLang="en-US" i="1">
                <a:ea typeface="ＭＳ Ｐゴシック" pitchFamily="34" charset="-128"/>
              </a:rPr>
              <a:t>T</a:t>
            </a:r>
            <a:r>
              <a:rPr lang="en-US" altLang="en-US">
                <a:ea typeface="ＭＳ Ｐゴシック" pitchFamily="34" charset="-128"/>
              </a:rPr>
              <a:t> plots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4152900" y="1524000"/>
            <a:ext cx="8366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Gas</a:t>
            </a:r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1219200" y="5181600"/>
            <a:ext cx="288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0000"/>
                </a:solidFill>
              </a:rPr>
              <a:t>Source: </a:t>
            </a:r>
            <a:r>
              <a:rPr lang="en-US" altLang="en-US" sz="1800">
                <a:solidFill>
                  <a:srgbClr val="000000"/>
                </a:solidFill>
              </a:rPr>
              <a:t>Y&amp;F, Figure 17.5b</a:t>
            </a:r>
          </a:p>
        </p:txBody>
      </p:sp>
      <p:pic>
        <p:nvPicPr>
          <p:cNvPr id="1843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90750"/>
            <a:ext cx="6705600" cy="29337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8" name="TextBox 1"/>
          <p:cNvSpPr txBox="1">
            <a:spLocks noChangeArrowheads="1"/>
          </p:cNvSpPr>
          <p:nvPr/>
        </p:nvSpPr>
        <p:spPr bwMode="auto">
          <a:xfrm>
            <a:off x="6324600" y="2438400"/>
            <a:ext cx="473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>
                <a:solidFill>
                  <a:schemeClr val="tx1"/>
                </a:solidFill>
              </a:rPr>
              <a:t>P</a:t>
            </a:r>
            <a:r>
              <a:rPr lang="en-US" altLang="en-US" sz="2000" baseline="-25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4273550" y="2220913"/>
            <a:ext cx="37465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0000"/>
                </a:solidFill>
              </a:rPr>
              <a:t>V</a:t>
            </a:r>
            <a:endParaRPr lang="en-US" altLang="en-US" sz="1800" baseline="-25000">
              <a:solidFill>
                <a:srgbClr val="000000"/>
              </a:solidFill>
            </a:endParaRPr>
          </a:p>
        </p:txBody>
      </p:sp>
      <p:sp>
        <p:nvSpPr>
          <p:cNvPr id="18440" name="TextBox 7"/>
          <p:cNvSpPr txBox="1">
            <a:spLocks noChangeArrowheads="1"/>
          </p:cNvSpPr>
          <p:nvPr/>
        </p:nvSpPr>
        <p:spPr bwMode="auto">
          <a:xfrm>
            <a:off x="6324600" y="3048000"/>
            <a:ext cx="473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>
                <a:solidFill>
                  <a:schemeClr val="tx1"/>
                </a:solidFill>
              </a:rPr>
              <a:t>P</a:t>
            </a:r>
            <a:r>
              <a:rPr lang="en-US" altLang="en-US" sz="2000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8441" name="TextBox 8"/>
          <p:cNvSpPr txBox="1">
            <a:spLocks noChangeArrowheads="1"/>
          </p:cNvSpPr>
          <p:nvPr/>
        </p:nvSpPr>
        <p:spPr bwMode="auto">
          <a:xfrm>
            <a:off x="6324600" y="3810000"/>
            <a:ext cx="473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>
                <a:solidFill>
                  <a:schemeClr val="tx1"/>
                </a:solidFill>
              </a:rPr>
              <a:t>P</a:t>
            </a:r>
            <a:r>
              <a:rPr lang="en-US" altLang="en-US" sz="2000" baseline="-25000">
                <a:solidFill>
                  <a:schemeClr val="tx1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>
                <a:ea typeface="ＭＳ Ｐゴシック" pitchFamily="34" charset="-128"/>
              </a:rPr>
              <a:t>p</a:t>
            </a:r>
            <a:r>
              <a:rPr lang="en-US" altLang="en-US">
                <a:ea typeface="ＭＳ Ｐゴシック" pitchFamily="34" charset="-128"/>
              </a:rPr>
              <a:t>-</a:t>
            </a:r>
            <a:r>
              <a:rPr lang="en-US" altLang="en-US" i="1">
                <a:ea typeface="ＭＳ Ｐゴシック" pitchFamily="34" charset="-128"/>
              </a:rPr>
              <a:t>T</a:t>
            </a:r>
            <a:r>
              <a:rPr lang="en-US" altLang="en-US">
                <a:ea typeface="ＭＳ Ｐゴシック" pitchFamily="34" charset="-128"/>
              </a:rPr>
              <a:t> plots</a:t>
            </a:r>
          </a:p>
        </p:txBody>
      </p:sp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4152900" y="1524000"/>
            <a:ext cx="8366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Gas</a:t>
            </a: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1219200" y="5181600"/>
            <a:ext cx="288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0000"/>
                </a:solidFill>
              </a:rPr>
              <a:t>Source: </a:t>
            </a:r>
            <a:r>
              <a:rPr lang="en-US" altLang="en-US" sz="1800">
                <a:solidFill>
                  <a:srgbClr val="000000"/>
                </a:solidFill>
              </a:rPr>
              <a:t>Y&amp;F, Figure 17.5b</a:t>
            </a:r>
          </a:p>
        </p:txBody>
      </p:sp>
      <p:pic>
        <p:nvPicPr>
          <p:cNvPr id="2048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190750"/>
            <a:ext cx="6705600" cy="29337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Deviations from Ideality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The Ideal EOS doesn’t explain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685800" y="5334000"/>
            <a:ext cx="365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/>
              <a:t>§ 14.4</a:t>
            </a:r>
          </a:p>
        </p:txBody>
      </p:sp>
    </p:spTree>
    <p:extLst>
      <p:ext uri="{BB962C8B-B14F-4D97-AF65-F5344CB8AC3E}">
        <p14:creationId xmlns:p14="http://schemas.microsoft.com/office/powerpoint/2010/main" val="90458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The Mole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SI Unit of quantity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685800" y="5334000"/>
            <a:ext cx="365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1776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itchFamily="34" charset="-128"/>
              </a:rPr>
              <a:t>Ideal Gas Model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>
                <a:ea typeface="ＭＳ Ｐゴシック" pitchFamily="34" charset="-128"/>
              </a:rPr>
              <a:t>Does not address interaction behavior</a:t>
            </a:r>
          </a:p>
          <a:p>
            <a:pPr eaLnBrk="1" hangingPunct="1"/>
            <a:r>
              <a:rPr lang="en-US" altLang="en-US">
                <a:ea typeface="ＭＳ Ｐゴシック" pitchFamily="34" charset="-128"/>
              </a:rPr>
              <a:t>condensation</a:t>
            </a:r>
          </a:p>
          <a:p>
            <a:pPr eaLnBrk="1" hangingPunct="1"/>
            <a:r>
              <a:rPr lang="en-US" altLang="en-US">
                <a:ea typeface="ＭＳ Ｐゴシック" pitchFamily="34" charset="-128"/>
              </a:rPr>
              <a:t>mean-free path</a:t>
            </a:r>
          </a:p>
          <a:p>
            <a:pPr eaLnBrk="1" hangingPunct="1"/>
            <a:r>
              <a:rPr lang="en-US" altLang="en-US">
                <a:ea typeface="ＭＳ Ｐゴシック" pitchFamily="34" charset="-128"/>
              </a:rPr>
              <a:t>sound transmission</a:t>
            </a:r>
          </a:p>
          <a:p>
            <a:pPr eaLnBrk="1" hangingPunct="1"/>
            <a:r>
              <a:rPr lang="en-US" altLang="en-US">
                <a:ea typeface="ＭＳ Ｐゴシック" pitchFamily="34" charset="-128"/>
              </a:rPr>
              <a:t>slow diffusion</a:t>
            </a:r>
          </a:p>
        </p:txBody>
      </p:sp>
    </p:spTree>
    <p:extLst>
      <p:ext uri="{BB962C8B-B14F-4D97-AF65-F5344CB8AC3E}">
        <p14:creationId xmlns:p14="http://schemas.microsoft.com/office/powerpoint/2010/main" val="294148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itchFamily="34" charset="-128"/>
              </a:rPr>
              <a:t>van der Waals EOS</a:t>
            </a:r>
          </a:p>
        </p:txBody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itchFamily="34" charset="-128"/>
              </a:rPr>
              <a:t>Molecules have </a:t>
            </a:r>
            <a:r>
              <a:rPr lang="en-US" altLang="en-US">
                <a:solidFill>
                  <a:srgbClr val="006600"/>
                </a:solidFill>
                <a:ea typeface="ＭＳ Ｐゴシック" pitchFamily="34" charset="-128"/>
              </a:rPr>
              <a:t>volume</a:t>
            </a:r>
            <a:endParaRPr lang="en-US" altLang="en-US">
              <a:ea typeface="ＭＳ Ｐゴシック" pitchFamily="34" charset="-128"/>
            </a:endParaRPr>
          </a:p>
          <a:p>
            <a:pPr eaLnBrk="1" hangingPunct="1"/>
            <a:r>
              <a:rPr lang="en-US" altLang="en-US">
                <a:ea typeface="ＭＳ Ｐゴシック" pitchFamily="34" charset="-128"/>
              </a:rPr>
              <a:t>Molecules </a:t>
            </a:r>
            <a:r>
              <a:rPr lang="en-US" altLang="en-US">
                <a:solidFill>
                  <a:schemeClr val="hlink"/>
                </a:solidFill>
                <a:ea typeface="ＭＳ Ｐゴシック" pitchFamily="34" charset="-128"/>
              </a:rPr>
              <a:t>attract</a:t>
            </a:r>
            <a:r>
              <a:rPr lang="en-US" altLang="en-US">
                <a:ea typeface="ＭＳ Ｐゴシック" pitchFamily="34" charset="-128"/>
              </a:rPr>
              <a:t> (dimerize)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819400" y="3168650"/>
            <a:ext cx="3613150" cy="1144588"/>
            <a:chOff x="1502" y="1996"/>
            <a:chExt cx="2276" cy="721"/>
          </a:xfrm>
        </p:grpSpPr>
        <p:sp>
          <p:nvSpPr>
            <p:cNvPr id="13317" name="Text Box 4"/>
            <p:cNvSpPr txBox="1">
              <a:spLocks noChangeArrowheads="1"/>
            </p:cNvSpPr>
            <p:nvPr/>
          </p:nvSpPr>
          <p:spPr bwMode="auto">
            <a:xfrm>
              <a:off x="1502" y="2160"/>
              <a:ext cx="51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i="1">
                  <a:solidFill>
                    <a:schemeClr val="tx1"/>
                  </a:solidFill>
                </a:rPr>
                <a:t>p</a:t>
              </a:r>
              <a:r>
                <a:rPr lang="en-US" altLang="en-US">
                  <a:solidFill>
                    <a:schemeClr val="tx1"/>
                  </a:solidFill>
                </a:rPr>
                <a:t> =</a:t>
              </a:r>
            </a:p>
          </p:txBody>
        </p:sp>
        <p:grpSp>
          <p:nvGrpSpPr>
            <p:cNvPr id="13318" name="Group 13"/>
            <p:cNvGrpSpPr>
              <a:grpSpLocks/>
            </p:cNvGrpSpPr>
            <p:nvPr/>
          </p:nvGrpSpPr>
          <p:grpSpPr bwMode="auto">
            <a:xfrm>
              <a:off x="3072" y="2016"/>
              <a:ext cx="706" cy="701"/>
              <a:chOff x="3264" y="2160"/>
              <a:chExt cx="706" cy="701"/>
            </a:xfrm>
          </p:grpSpPr>
          <p:sp>
            <p:nvSpPr>
              <p:cNvPr id="13324" name="Text Box 7"/>
              <p:cNvSpPr txBox="1">
                <a:spLocks noChangeArrowheads="1"/>
              </p:cNvSpPr>
              <p:nvPr/>
            </p:nvSpPr>
            <p:spPr bwMode="auto">
              <a:xfrm>
                <a:off x="3264" y="2160"/>
                <a:ext cx="70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i="1">
                    <a:solidFill>
                      <a:schemeClr val="hlink"/>
                    </a:solidFill>
                  </a:rPr>
                  <a:t>an</a:t>
                </a:r>
                <a:r>
                  <a:rPr lang="en-US" altLang="en-US" baseline="30000">
                    <a:solidFill>
                      <a:schemeClr val="hlink"/>
                    </a:solidFill>
                  </a:rPr>
                  <a:t>2</a:t>
                </a:r>
                <a:endParaRPr lang="en-US" altLang="en-US">
                  <a:solidFill>
                    <a:schemeClr val="hlink"/>
                  </a:solidFill>
                </a:endParaRPr>
              </a:p>
            </p:txBody>
          </p:sp>
          <p:sp>
            <p:nvSpPr>
              <p:cNvPr id="13325" name="Text Box 8"/>
              <p:cNvSpPr txBox="1">
                <a:spLocks noChangeArrowheads="1"/>
              </p:cNvSpPr>
              <p:nvPr/>
            </p:nvSpPr>
            <p:spPr bwMode="auto">
              <a:xfrm>
                <a:off x="3360" y="2496"/>
                <a:ext cx="52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i="1">
                    <a:solidFill>
                      <a:schemeClr val="hlink"/>
                    </a:solidFill>
                  </a:rPr>
                  <a:t>V</a:t>
                </a:r>
                <a:r>
                  <a:rPr lang="en-US" altLang="en-US" i="1" baseline="30000">
                    <a:solidFill>
                      <a:schemeClr val="hlink"/>
                    </a:solidFill>
                  </a:rPr>
                  <a:t> </a:t>
                </a:r>
                <a:r>
                  <a:rPr lang="en-US" altLang="en-US" baseline="30000">
                    <a:solidFill>
                      <a:schemeClr val="hlink"/>
                    </a:solidFill>
                  </a:rPr>
                  <a:t>2</a:t>
                </a:r>
                <a:endParaRPr lang="en-US" altLang="en-US">
                  <a:solidFill>
                    <a:schemeClr val="hlink"/>
                  </a:solidFill>
                </a:endParaRPr>
              </a:p>
            </p:txBody>
          </p:sp>
          <p:sp>
            <p:nvSpPr>
              <p:cNvPr id="13326" name="Line 9"/>
              <p:cNvSpPr>
                <a:spLocks noChangeShapeType="1"/>
              </p:cNvSpPr>
              <p:nvPr/>
            </p:nvSpPr>
            <p:spPr bwMode="auto">
              <a:xfrm>
                <a:off x="3418" y="2517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319" name="Group 12"/>
            <p:cNvGrpSpPr>
              <a:grpSpLocks/>
            </p:cNvGrpSpPr>
            <p:nvPr/>
          </p:nvGrpSpPr>
          <p:grpSpPr bwMode="auto">
            <a:xfrm>
              <a:off x="1920" y="1996"/>
              <a:ext cx="1008" cy="692"/>
              <a:chOff x="1872" y="1977"/>
              <a:chExt cx="1008" cy="692"/>
            </a:xfrm>
          </p:grpSpPr>
          <p:sp>
            <p:nvSpPr>
              <p:cNvPr id="13321" name="Text Box 5"/>
              <p:cNvSpPr txBox="1">
                <a:spLocks noChangeArrowheads="1"/>
              </p:cNvSpPr>
              <p:nvPr/>
            </p:nvSpPr>
            <p:spPr bwMode="auto">
              <a:xfrm>
                <a:off x="1968" y="1977"/>
                <a:ext cx="706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i="1">
                    <a:solidFill>
                      <a:schemeClr val="tx1"/>
                    </a:solidFill>
                  </a:rPr>
                  <a:t>nRT</a:t>
                </a:r>
                <a:endParaRPr lang="en-US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22" name="Text Box 6"/>
              <p:cNvSpPr txBox="1">
                <a:spLocks noChangeArrowheads="1"/>
              </p:cNvSpPr>
              <p:nvPr/>
            </p:nvSpPr>
            <p:spPr bwMode="auto">
              <a:xfrm>
                <a:off x="1872" y="2304"/>
                <a:ext cx="100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i="1">
                    <a:solidFill>
                      <a:schemeClr val="tx1"/>
                    </a:solidFill>
                  </a:rPr>
                  <a:t>V</a:t>
                </a:r>
                <a:r>
                  <a:rPr lang="en-US" altLang="en-US">
                    <a:solidFill>
                      <a:schemeClr val="tx1"/>
                    </a:solidFill>
                  </a:rPr>
                  <a:t> </a:t>
                </a:r>
                <a:r>
                  <a:rPr lang="en-US" altLang="en-US">
                    <a:solidFill>
                      <a:srgbClr val="006600"/>
                    </a:solidFill>
                  </a:rPr>
                  <a:t>– </a:t>
                </a:r>
                <a:r>
                  <a:rPr lang="en-US" altLang="en-US" i="1">
                    <a:solidFill>
                      <a:srgbClr val="006600"/>
                    </a:solidFill>
                  </a:rPr>
                  <a:t>nb</a:t>
                </a:r>
                <a:endParaRPr lang="en-US" alt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323" name="Line 10"/>
              <p:cNvSpPr>
                <a:spLocks noChangeShapeType="1"/>
              </p:cNvSpPr>
              <p:nvPr/>
            </p:nvSpPr>
            <p:spPr bwMode="auto">
              <a:xfrm>
                <a:off x="1999" y="2343"/>
                <a:ext cx="7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20" name="Text Box 11"/>
            <p:cNvSpPr txBox="1">
              <a:spLocks noChangeArrowheads="1"/>
            </p:cNvSpPr>
            <p:nvPr/>
          </p:nvSpPr>
          <p:spPr bwMode="auto">
            <a:xfrm>
              <a:off x="2880" y="2160"/>
              <a:ext cx="28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solidFill>
                    <a:schemeClr val="tx1"/>
                  </a:solidFill>
                </a:rPr>
                <a:t>–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638080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79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>
                <a:ea typeface="ＭＳ Ｐゴシック" pitchFamily="34" charset="-128"/>
              </a:rPr>
              <a:t>p</a:t>
            </a:r>
            <a:r>
              <a:rPr lang="en-US" altLang="en-US">
                <a:ea typeface="ＭＳ Ｐゴシック" pitchFamily="34" charset="-128"/>
              </a:rPr>
              <a:t>-</a:t>
            </a:r>
            <a:r>
              <a:rPr lang="en-US" altLang="en-US" i="1">
                <a:ea typeface="ＭＳ Ｐゴシック" pitchFamily="34" charset="-128"/>
              </a:rPr>
              <a:t>V</a:t>
            </a:r>
            <a:r>
              <a:rPr lang="en-US" altLang="en-US">
                <a:ea typeface="ＭＳ Ｐゴシック" pitchFamily="34" charset="-128"/>
              </a:rPr>
              <a:t> plots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85800" y="1524000"/>
            <a:ext cx="3886200" cy="4405313"/>
            <a:chOff x="685800" y="1524000"/>
            <a:chExt cx="3886200" cy="4405313"/>
          </a:xfrm>
        </p:grpSpPr>
        <p:sp>
          <p:nvSpPr>
            <p:cNvPr id="16392" name="TextBox 2"/>
            <p:cNvSpPr txBox="1">
              <a:spLocks noChangeArrowheads="1"/>
            </p:cNvSpPr>
            <p:nvPr/>
          </p:nvSpPr>
          <p:spPr bwMode="auto">
            <a:xfrm>
              <a:off x="685800" y="1524000"/>
              <a:ext cx="1630363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tx1"/>
                  </a:solidFill>
                </a:rPr>
                <a:t>Ideal gas</a:t>
              </a:r>
            </a:p>
          </p:txBody>
        </p:sp>
        <p:sp>
          <p:nvSpPr>
            <p:cNvPr id="16393" name="TextBox 4"/>
            <p:cNvSpPr txBox="1">
              <a:spLocks noChangeArrowheads="1"/>
            </p:cNvSpPr>
            <p:nvPr/>
          </p:nvSpPr>
          <p:spPr bwMode="auto">
            <a:xfrm>
              <a:off x="762000" y="5562600"/>
              <a:ext cx="2762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solidFill>
                    <a:srgbClr val="000000"/>
                  </a:solidFill>
                </a:rPr>
                <a:t>Source: </a:t>
              </a:r>
              <a:r>
                <a:rPr lang="en-US" altLang="en-US" sz="1800">
                  <a:solidFill>
                    <a:srgbClr val="000000"/>
                  </a:solidFill>
                </a:rPr>
                <a:t>Y&amp;F, Figure 18.6</a:t>
              </a:r>
            </a:p>
          </p:txBody>
        </p:sp>
        <p:pic>
          <p:nvPicPr>
            <p:cNvPr id="16394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2362200"/>
              <a:ext cx="3810000" cy="31559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257800" y="1524000"/>
            <a:ext cx="3124200" cy="4405313"/>
            <a:chOff x="5257800" y="1524000"/>
            <a:chExt cx="3124200" cy="4405313"/>
          </a:xfrm>
        </p:grpSpPr>
        <p:sp>
          <p:nvSpPr>
            <p:cNvPr id="16389" name="TextBox 3"/>
            <p:cNvSpPr txBox="1">
              <a:spLocks noChangeArrowheads="1"/>
            </p:cNvSpPr>
            <p:nvPr/>
          </p:nvSpPr>
          <p:spPr bwMode="auto">
            <a:xfrm>
              <a:off x="5257800" y="1524000"/>
              <a:ext cx="2698750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tx1"/>
                  </a:solidFill>
                </a:rPr>
                <a:t>Real Substance</a:t>
              </a:r>
            </a:p>
          </p:txBody>
        </p:sp>
        <p:sp>
          <p:nvSpPr>
            <p:cNvPr id="16390" name="TextBox 5"/>
            <p:cNvSpPr txBox="1">
              <a:spLocks noChangeArrowheads="1"/>
            </p:cNvSpPr>
            <p:nvPr/>
          </p:nvSpPr>
          <p:spPr bwMode="auto">
            <a:xfrm>
              <a:off x="5410200" y="5562600"/>
              <a:ext cx="2762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solidFill>
                    <a:srgbClr val="000000"/>
                  </a:solidFill>
                </a:rPr>
                <a:t>Source: </a:t>
              </a:r>
              <a:r>
                <a:rPr lang="en-US" altLang="en-US" sz="1800">
                  <a:solidFill>
                    <a:srgbClr val="000000"/>
                  </a:solidFill>
                </a:rPr>
                <a:t>Y&amp;F, Figure 18.7</a:t>
              </a:r>
            </a:p>
          </p:txBody>
        </p:sp>
        <p:pic>
          <p:nvPicPr>
            <p:cNvPr id="16391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4475" y="2362200"/>
              <a:ext cx="3057525" cy="31242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3222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itchFamily="34" charset="-128"/>
              </a:rPr>
              <a:t>Mean Free Path</a:t>
            </a:r>
          </a:p>
        </p:txBody>
      </p:sp>
      <p:sp>
        <p:nvSpPr>
          <p:cNvPr id="547844" name="Text Box 4"/>
          <p:cNvSpPr txBox="1">
            <a:spLocks noChangeArrowheads="1"/>
          </p:cNvSpPr>
          <p:nvPr/>
        </p:nvSpPr>
        <p:spPr bwMode="auto">
          <a:xfrm>
            <a:off x="914400" y="5059363"/>
            <a:ext cx="4038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chemeClr val="tx1"/>
                </a:solidFill>
              </a:rPr>
              <a:t>r</a:t>
            </a:r>
            <a:r>
              <a:rPr lang="en-US" altLang="en-US">
                <a:solidFill>
                  <a:schemeClr val="tx1"/>
                </a:solidFill>
              </a:rPr>
              <a:t> = molecular radius</a:t>
            </a:r>
          </a:p>
        </p:txBody>
      </p:sp>
      <p:grpSp>
        <p:nvGrpSpPr>
          <p:cNvPr id="14340" name="Group 23"/>
          <p:cNvGrpSpPr>
            <a:grpSpLocks/>
          </p:cNvGrpSpPr>
          <p:nvPr/>
        </p:nvGrpSpPr>
        <p:grpSpPr bwMode="auto">
          <a:xfrm>
            <a:off x="914400" y="1752600"/>
            <a:ext cx="2592388" cy="1217613"/>
            <a:chOff x="1872" y="1392"/>
            <a:chExt cx="1633" cy="767"/>
          </a:xfrm>
        </p:grpSpPr>
        <p:sp>
          <p:nvSpPr>
            <p:cNvPr id="14348" name="Text Box 8"/>
            <p:cNvSpPr txBox="1">
              <a:spLocks noChangeArrowheads="1"/>
            </p:cNvSpPr>
            <p:nvPr/>
          </p:nvSpPr>
          <p:spPr bwMode="auto">
            <a:xfrm>
              <a:off x="1872" y="1584"/>
              <a:ext cx="47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i="1">
                  <a:solidFill>
                    <a:schemeClr val="tx1"/>
                  </a:solidFill>
                  <a:latin typeface="Symbol" pitchFamily="18" charset="2"/>
                </a:rPr>
                <a:t>l</a:t>
              </a:r>
              <a:r>
                <a:rPr lang="en-US" altLang="en-US">
                  <a:solidFill>
                    <a:schemeClr val="tx1"/>
                  </a:solidFill>
                </a:rPr>
                <a:t> =</a:t>
              </a:r>
            </a:p>
          </p:txBody>
        </p:sp>
        <p:grpSp>
          <p:nvGrpSpPr>
            <p:cNvPr id="14349" name="Group 20"/>
            <p:cNvGrpSpPr>
              <a:grpSpLocks/>
            </p:cNvGrpSpPr>
            <p:nvPr/>
          </p:nvGrpSpPr>
          <p:grpSpPr bwMode="auto">
            <a:xfrm>
              <a:off x="2317" y="1392"/>
              <a:ext cx="1188" cy="767"/>
              <a:chOff x="2317" y="1392"/>
              <a:chExt cx="1188" cy="767"/>
            </a:xfrm>
          </p:grpSpPr>
          <p:sp>
            <p:nvSpPr>
              <p:cNvPr id="14350" name="Text Box 6"/>
              <p:cNvSpPr txBox="1">
                <a:spLocks noChangeArrowheads="1"/>
              </p:cNvSpPr>
              <p:nvPr/>
            </p:nvSpPr>
            <p:spPr bwMode="auto">
              <a:xfrm>
                <a:off x="2736" y="1392"/>
                <a:ext cx="287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i="1">
                    <a:solidFill>
                      <a:schemeClr val="tx1"/>
                    </a:solidFill>
                  </a:rPr>
                  <a:t>V</a:t>
                </a:r>
                <a:endParaRPr lang="en-US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51" name="Text Box 12"/>
              <p:cNvSpPr txBox="1">
                <a:spLocks noChangeArrowheads="1"/>
              </p:cNvSpPr>
              <p:nvPr/>
            </p:nvSpPr>
            <p:spPr bwMode="auto">
              <a:xfrm>
                <a:off x="2317" y="1794"/>
                <a:ext cx="1188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>
                    <a:solidFill>
                      <a:schemeClr val="tx1"/>
                    </a:solidFill>
                  </a:rPr>
                  <a:t>4</a:t>
                </a:r>
                <a:r>
                  <a:rPr lang="en-US" altLang="en-US" i="1">
                    <a:solidFill>
                      <a:schemeClr val="tx1"/>
                    </a:solidFill>
                    <a:latin typeface="Symbol" pitchFamily="18" charset="2"/>
                  </a:rPr>
                  <a:t>p</a:t>
                </a:r>
                <a:r>
                  <a:rPr lang="en-US" altLang="en-US">
                    <a:solidFill>
                      <a:schemeClr val="tx1"/>
                    </a:solidFill>
                  </a:rPr>
                  <a:t>  2 </a:t>
                </a:r>
                <a:r>
                  <a:rPr lang="en-US" altLang="en-US" i="1">
                    <a:solidFill>
                      <a:schemeClr val="tx1"/>
                    </a:solidFill>
                  </a:rPr>
                  <a:t>r</a:t>
                </a:r>
                <a:r>
                  <a:rPr lang="en-US" altLang="en-US" baseline="30000">
                    <a:solidFill>
                      <a:schemeClr val="tx1"/>
                    </a:solidFill>
                  </a:rPr>
                  <a:t>2</a:t>
                </a:r>
                <a:r>
                  <a:rPr lang="en-US" altLang="en-US">
                    <a:solidFill>
                      <a:schemeClr val="tx1"/>
                    </a:solidFill>
                  </a:rPr>
                  <a:t> </a:t>
                </a:r>
                <a:r>
                  <a:rPr lang="en-US" altLang="en-US" i="1">
                    <a:solidFill>
                      <a:schemeClr val="tx1"/>
                    </a:solidFill>
                  </a:rPr>
                  <a:t>N</a:t>
                </a:r>
                <a:endParaRPr lang="en-US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52" name="Freeform 14"/>
              <p:cNvSpPr>
                <a:spLocks/>
              </p:cNvSpPr>
              <p:nvPr/>
            </p:nvSpPr>
            <p:spPr bwMode="auto">
              <a:xfrm>
                <a:off x="2688" y="1824"/>
                <a:ext cx="254" cy="240"/>
              </a:xfrm>
              <a:custGeom>
                <a:avLst/>
                <a:gdLst>
                  <a:gd name="T0" fmla="*/ 0 w 254"/>
                  <a:gd name="T1" fmla="*/ 144 h 240"/>
                  <a:gd name="T2" fmla="*/ 48 w 254"/>
                  <a:gd name="T3" fmla="*/ 240 h 240"/>
                  <a:gd name="T4" fmla="*/ 96 w 254"/>
                  <a:gd name="T5" fmla="*/ 0 h 240"/>
                  <a:gd name="T6" fmla="*/ 254 w 254"/>
                  <a:gd name="T7" fmla="*/ 2 h 24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54"/>
                  <a:gd name="T13" fmla="*/ 0 h 240"/>
                  <a:gd name="T14" fmla="*/ 254 w 254"/>
                  <a:gd name="T15" fmla="*/ 240 h 24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54" h="240">
                    <a:moveTo>
                      <a:pt x="0" y="144"/>
                    </a:moveTo>
                    <a:lnTo>
                      <a:pt x="48" y="240"/>
                    </a:lnTo>
                    <a:lnTo>
                      <a:pt x="96" y="0"/>
                    </a:lnTo>
                    <a:lnTo>
                      <a:pt x="254" y="2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3" name="Line 15"/>
              <p:cNvSpPr>
                <a:spLocks noChangeShapeType="1"/>
              </p:cNvSpPr>
              <p:nvPr/>
            </p:nvSpPr>
            <p:spPr bwMode="auto">
              <a:xfrm>
                <a:off x="2379" y="1759"/>
                <a:ext cx="1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341" name="Group 24"/>
          <p:cNvGrpSpPr>
            <a:grpSpLocks/>
          </p:cNvGrpSpPr>
          <p:nvPr/>
        </p:nvGrpSpPr>
        <p:grpSpPr bwMode="auto">
          <a:xfrm>
            <a:off x="1295400" y="3278188"/>
            <a:ext cx="2308225" cy="1217612"/>
            <a:chOff x="3648" y="2526"/>
            <a:chExt cx="1454" cy="767"/>
          </a:xfrm>
        </p:grpSpPr>
        <p:sp>
          <p:nvSpPr>
            <p:cNvPr id="14342" name="Text Box 13"/>
            <p:cNvSpPr txBox="1">
              <a:spLocks noChangeArrowheads="1"/>
            </p:cNvSpPr>
            <p:nvPr/>
          </p:nvSpPr>
          <p:spPr bwMode="auto">
            <a:xfrm>
              <a:off x="3648" y="2688"/>
              <a:ext cx="26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tx1"/>
                  </a:solidFill>
                </a:rPr>
                <a:t>=</a:t>
              </a:r>
            </a:p>
          </p:txBody>
        </p:sp>
        <p:grpSp>
          <p:nvGrpSpPr>
            <p:cNvPr id="14343" name="Group 21"/>
            <p:cNvGrpSpPr>
              <a:grpSpLocks/>
            </p:cNvGrpSpPr>
            <p:nvPr/>
          </p:nvGrpSpPr>
          <p:grpSpPr bwMode="auto">
            <a:xfrm>
              <a:off x="3936" y="2526"/>
              <a:ext cx="1166" cy="767"/>
              <a:chOff x="3936" y="2526"/>
              <a:chExt cx="1166" cy="767"/>
            </a:xfrm>
          </p:grpSpPr>
          <p:sp>
            <p:nvSpPr>
              <p:cNvPr id="14344" name="Text Box 16"/>
              <p:cNvSpPr txBox="1">
                <a:spLocks noChangeArrowheads="1"/>
              </p:cNvSpPr>
              <p:nvPr/>
            </p:nvSpPr>
            <p:spPr bwMode="auto">
              <a:xfrm>
                <a:off x="4355" y="2526"/>
                <a:ext cx="40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i="1">
                    <a:solidFill>
                      <a:schemeClr val="tx1"/>
                    </a:solidFill>
                  </a:rPr>
                  <a:t>kT</a:t>
                </a:r>
                <a:endParaRPr lang="en-US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45" name="Text Box 17"/>
              <p:cNvSpPr txBox="1">
                <a:spLocks noChangeArrowheads="1"/>
              </p:cNvSpPr>
              <p:nvPr/>
            </p:nvSpPr>
            <p:spPr bwMode="auto">
              <a:xfrm>
                <a:off x="3936" y="2928"/>
                <a:ext cx="1145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>
                    <a:solidFill>
                      <a:schemeClr val="tx1"/>
                    </a:solidFill>
                  </a:rPr>
                  <a:t>4</a:t>
                </a:r>
                <a:r>
                  <a:rPr lang="en-US" altLang="en-US" i="1">
                    <a:solidFill>
                      <a:schemeClr val="tx1"/>
                    </a:solidFill>
                    <a:latin typeface="Symbol" pitchFamily="18" charset="2"/>
                  </a:rPr>
                  <a:t>p</a:t>
                </a:r>
                <a:r>
                  <a:rPr lang="en-US" altLang="en-US">
                    <a:solidFill>
                      <a:schemeClr val="tx1"/>
                    </a:solidFill>
                  </a:rPr>
                  <a:t>  2 </a:t>
                </a:r>
                <a:r>
                  <a:rPr lang="en-US" altLang="en-US" i="1">
                    <a:solidFill>
                      <a:schemeClr val="tx1"/>
                    </a:solidFill>
                  </a:rPr>
                  <a:t>r</a:t>
                </a:r>
                <a:r>
                  <a:rPr lang="en-US" altLang="en-US" baseline="30000">
                    <a:solidFill>
                      <a:schemeClr val="tx1"/>
                    </a:solidFill>
                  </a:rPr>
                  <a:t>2</a:t>
                </a:r>
                <a:r>
                  <a:rPr lang="en-US" altLang="en-US">
                    <a:solidFill>
                      <a:schemeClr val="tx1"/>
                    </a:solidFill>
                  </a:rPr>
                  <a:t> </a:t>
                </a:r>
                <a:r>
                  <a:rPr lang="en-US" altLang="en-US" i="1">
                    <a:solidFill>
                      <a:schemeClr val="tx1"/>
                    </a:solidFill>
                  </a:rPr>
                  <a:t>p</a:t>
                </a:r>
                <a:endParaRPr lang="en-US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46" name="Freeform 18"/>
              <p:cNvSpPr>
                <a:spLocks/>
              </p:cNvSpPr>
              <p:nvPr/>
            </p:nvSpPr>
            <p:spPr bwMode="auto">
              <a:xfrm>
                <a:off x="4307" y="2958"/>
                <a:ext cx="254" cy="240"/>
              </a:xfrm>
              <a:custGeom>
                <a:avLst/>
                <a:gdLst>
                  <a:gd name="T0" fmla="*/ 0 w 254"/>
                  <a:gd name="T1" fmla="*/ 144 h 240"/>
                  <a:gd name="T2" fmla="*/ 48 w 254"/>
                  <a:gd name="T3" fmla="*/ 240 h 240"/>
                  <a:gd name="T4" fmla="*/ 96 w 254"/>
                  <a:gd name="T5" fmla="*/ 0 h 240"/>
                  <a:gd name="T6" fmla="*/ 254 w 254"/>
                  <a:gd name="T7" fmla="*/ 2 h 24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54"/>
                  <a:gd name="T13" fmla="*/ 0 h 240"/>
                  <a:gd name="T14" fmla="*/ 254 w 254"/>
                  <a:gd name="T15" fmla="*/ 240 h 24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54" h="240">
                    <a:moveTo>
                      <a:pt x="0" y="144"/>
                    </a:moveTo>
                    <a:lnTo>
                      <a:pt x="48" y="240"/>
                    </a:lnTo>
                    <a:lnTo>
                      <a:pt x="96" y="0"/>
                    </a:lnTo>
                    <a:lnTo>
                      <a:pt x="254" y="2"/>
                    </a:ln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7" name="Line 19"/>
              <p:cNvSpPr>
                <a:spLocks noChangeShapeType="1"/>
              </p:cNvSpPr>
              <p:nvPr/>
            </p:nvSpPr>
            <p:spPr bwMode="auto">
              <a:xfrm>
                <a:off x="3998" y="2893"/>
                <a:ext cx="110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911396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Avogadro’s Number </a:t>
            </a:r>
            <a:r>
              <a:rPr lang="en-US" i="1" dirty="0"/>
              <a:t>N</a:t>
            </a:r>
            <a:r>
              <a:rPr lang="en-US" baseline="-25000" dirty="0"/>
              <a:t>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particles in a mole</a:t>
            </a:r>
          </a:p>
          <a:p>
            <a:r>
              <a:rPr lang="en-US" i="1" dirty="0"/>
              <a:t>N</a:t>
            </a:r>
            <a:r>
              <a:rPr lang="en-US" baseline="-25000" dirty="0"/>
              <a:t>A</a:t>
            </a:r>
            <a:r>
              <a:rPr lang="en-US" dirty="0"/>
              <a:t> = </a:t>
            </a:r>
            <a:r>
              <a:rPr lang="en-US" dirty="0">
                <a:solidFill>
                  <a:schemeClr val="accent2"/>
                </a:solidFill>
              </a:rPr>
              <a:t>6.022</a:t>
            </a:r>
            <a:r>
              <a:rPr lang="en-US" dirty="0">
                <a:solidFill>
                  <a:schemeClr val="accent2"/>
                </a:solidFill>
                <a:sym typeface="Symbol"/>
              </a:rPr>
              <a:t>10</a:t>
            </a:r>
            <a:r>
              <a:rPr lang="en-US" baseline="30000" dirty="0">
                <a:solidFill>
                  <a:schemeClr val="accent2"/>
                </a:solidFill>
                <a:sym typeface="Symbol"/>
              </a:rPr>
              <a:t>23</a:t>
            </a:r>
            <a:r>
              <a:rPr lang="en-US" dirty="0">
                <a:sym typeface="Symbol"/>
              </a:rPr>
              <a:t> /</a:t>
            </a:r>
            <a:r>
              <a:rPr lang="en-US" dirty="0" err="1">
                <a:sym typeface="Symbol"/>
              </a:rPr>
              <a:t>mol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88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Ideal Gas Equation of State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43000"/>
          </a:xfrm>
        </p:spPr>
        <p:txBody>
          <a:bodyPr/>
          <a:lstStyle/>
          <a:p>
            <a:r>
              <a:rPr lang="en-US" dirty="0"/>
              <a:t>“Ideal” means “oversimplified”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5800" y="5334000"/>
            <a:ext cx="365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§ 18.3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65419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itchFamily="34" charset="-128"/>
              </a:rPr>
              <a:t>Ideal Gas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molecules: non-interacting point masses</a:t>
            </a:r>
          </a:p>
          <a:p>
            <a:pPr eaLnBrk="1" hangingPunct="1"/>
            <a:r>
              <a:rPr lang="en-US" altLang="en-US" dirty="0">
                <a:ea typeface="ＭＳ Ｐゴシック" pitchFamily="34" charset="-128"/>
              </a:rPr>
              <a:t>collide elastically with surfaces</a:t>
            </a:r>
          </a:p>
        </p:txBody>
      </p:sp>
      <p:sp>
        <p:nvSpPr>
          <p:cNvPr id="539652" name="Rectangle 4"/>
          <p:cNvSpPr>
            <a:spLocks noChangeArrowheads="1"/>
          </p:cNvSpPr>
          <p:nvPr/>
        </p:nvSpPr>
        <p:spPr bwMode="auto">
          <a:xfrm>
            <a:off x="457200" y="2895600"/>
            <a:ext cx="8229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dirty="0"/>
              <a:t>Temperature </a:t>
            </a:r>
            <a:r>
              <a:rPr lang="en-US" altLang="en-US" i="1" dirty="0">
                <a:solidFill>
                  <a:schemeClr val="folHlink"/>
                </a:solidFill>
              </a:rPr>
              <a:t>T</a:t>
            </a:r>
            <a:r>
              <a:rPr lang="en-US" altLang="en-US" dirty="0"/>
              <a:t> is related to kinetic energy </a:t>
            </a:r>
            <a:r>
              <a:rPr lang="en-US" altLang="en-US" i="1" dirty="0">
                <a:solidFill>
                  <a:schemeClr val="folHlink"/>
                </a:solidFill>
              </a:rPr>
              <a:t>K</a:t>
            </a:r>
            <a:endParaRPr lang="en-US" altLang="en-US" dirty="0"/>
          </a:p>
          <a:p>
            <a:pPr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i="1" dirty="0" err="1">
                <a:solidFill>
                  <a:schemeClr val="accent2"/>
                </a:solidFill>
              </a:rPr>
              <a:t>K</a:t>
            </a:r>
            <a:r>
              <a:rPr lang="en-US" altLang="en-US" baseline="-25000" dirty="0" err="1">
                <a:solidFill>
                  <a:schemeClr val="accent2"/>
                </a:solidFill>
              </a:rPr>
              <a:t>tr</a:t>
            </a:r>
            <a:r>
              <a:rPr lang="en-US" altLang="en-US" dirty="0"/>
              <a:t> = </a:t>
            </a:r>
            <a:r>
              <a:rPr lang="en-US" altLang="en-US" dirty="0">
                <a:solidFill>
                  <a:schemeClr val="accent2"/>
                </a:solidFill>
              </a:rPr>
              <a:t>1/2 </a:t>
            </a:r>
            <a:r>
              <a:rPr lang="en-US" altLang="en-US" i="1" dirty="0" err="1">
                <a:solidFill>
                  <a:schemeClr val="accent2"/>
                </a:solidFill>
              </a:rPr>
              <a:t>kT</a:t>
            </a:r>
            <a:r>
              <a:rPr lang="en-US" altLang="en-US" dirty="0"/>
              <a:t> per mode of motion</a:t>
            </a:r>
          </a:p>
          <a:p>
            <a:pPr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i="1" dirty="0">
                <a:solidFill>
                  <a:schemeClr val="accent2"/>
                </a:solidFill>
              </a:rPr>
              <a:t>k</a:t>
            </a:r>
            <a:r>
              <a:rPr lang="en-US" altLang="en-US" dirty="0"/>
              <a:t> = </a:t>
            </a:r>
            <a:r>
              <a:rPr lang="en-US" altLang="en-US" dirty="0">
                <a:solidFill>
                  <a:srgbClr val="7030A0"/>
                </a:solidFill>
              </a:rPr>
              <a:t>1.3806505 </a:t>
            </a:r>
            <a:r>
              <a:rPr lang="en-US" altLang="en-US" dirty="0">
                <a:solidFill>
                  <a:srgbClr val="7030A0"/>
                </a:solidFill>
                <a:sym typeface="Symbol" pitchFamily="18" charset="2"/>
              </a:rPr>
              <a:t> </a:t>
            </a:r>
            <a:r>
              <a:rPr lang="en-US" altLang="en-US" dirty="0">
                <a:solidFill>
                  <a:srgbClr val="7030A0"/>
                </a:solidFill>
              </a:rPr>
              <a:t>10</a:t>
            </a:r>
            <a:r>
              <a:rPr lang="en-US" altLang="en-US" baseline="30000" dirty="0">
                <a:solidFill>
                  <a:srgbClr val="7030A0"/>
                </a:solidFill>
              </a:rPr>
              <a:t>–23</a:t>
            </a:r>
            <a:r>
              <a:rPr lang="en-US" altLang="en-US" dirty="0">
                <a:solidFill>
                  <a:srgbClr val="7030A0"/>
                </a:solidFill>
              </a:rPr>
              <a:t> J/</a:t>
            </a:r>
            <a:r>
              <a:rPr lang="en-US" altLang="en-US" dirty="0"/>
              <a:t>K </a:t>
            </a:r>
            <a:br>
              <a:rPr lang="en-US" altLang="en-US" dirty="0"/>
            </a:br>
            <a:r>
              <a:rPr lang="en-US" altLang="en-US" dirty="0"/>
              <a:t>(Boltzmann constant)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9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>
            <a:extLst>
              <a:ext uri="{FF2B5EF4-FFF2-40B4-BE49-F238E27FC236}">
                <a16:creationId xmlns:a16="http://schemas.microsoft.com/office/drawing/2014/main" id="{8589F5F7-0861-6E48-9E8F-1ED08AEB3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343400"/>
            <a:ext cx="1676400" cy="1644316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7700" y="1371600"/>
            <a:ext cx="7848600" cy="1066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>
                <a:ea typeface="ＭＳ Ｐゴシック" pitchFamily="34" charset="-128"/>
                <a:sym typeface="Symbol" pitchFamily="18" charset="2"/>
              </a:rPr>
              <a:t>What determines the </a:t>
            </a:r>
            <a:r>
              <a:rPr lang="en-US" altLang="en-US" sz="2800">
                <a:solidFill>
                  <a:srgbClr val="800000"/>
                </a:solidFill>
                <a:ea typeface="ＭＳ Ｐゴシック" pitchFamily="34" charset="-128"/>
                <a:sym typeface="Symbol" pitchFamily="18" charset="2"/>
              </a:rPr>
              <a:t>pressure</a:t>
            </a:r>
            <a:r>
              <a:rPr lang="en-US" altLang="en-US" sz="2800">
                <a:ea typeface="ＭＳ Ｐゴシック" pitchFamily="34" charset="-128"/>
                <a:sym typeface="Symbol" pitchFamily="18" charset="2"/>
              </a:rPr>
              <a:t> of a sample of a gas?  Increasing the </a:t>
            </a:r>
            <a:r>
              <a:rPr lang="en-US" altLang="en-US" sz="2800">
                <a:solidFill>
                  <a:srgbClr val="800000"/>
                </a:solidFill>
                <a:ea typeface="ＭＳ Ｐゴシック" pitchFamily="34" charset="-128"/>
                <a:sym typeface="Symbol" pitchFamily="18" charset="2"/>
              </a:rPr>
              <a:t>volume</a:t>
            </a:r>
            <a:r>
              <a:rPr lang="en-US" altLang="en-US" sz="2800">
                <a:ea typeface="ＭＳ Ｐゴシック" pitchFamily="34" charset="-128"/>
                <a:sym typeface="Symbol" pitchFamily="18" charset="2"/>
              </a:rPr>
              <a:t>:</a:t>
            </a: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2582186" y="4327358"/>
            <a:ext cx="3124200" cy="1676400"/>
            <a:chOff x="1632" y="2592"/>
            <a:chExt cx="1968" cy="1056"/>
          </a:xfrm>
        </p:grpSpPr>
        <p:sp>
          <p:nvSpPr>
            <p:cNvPr id="4103" name="Rectangle 5"/>
            <p:cNvSpPr>
              <a:spLocks noChangeArrowheads="1"/>
            </p:cNvSpPr>
            <p:nvPr/>
          </p:nvSpPr>
          <p:spPr bwMode="auto">
            <a:xfrm>
              <a:off x="1632" y="2592"/>
              <a:ext cx="960" cy="1056"/>
            </a:xfrm>
            <a:prstGeom prst="rect">
              <a:avLst/>
            </a:prstGeom>
            <a:solidFill>
              <a:schemeClr val="accent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4104" name="Line 6"/>
            <p:cNvSpPr>
              <a:spLocks noChangeShapeType="1"/>
            </p:cNvSpPr>
            <p:nvPr/>
          </p:nvSpPr>
          <p:spPr bwMode="auto">
            <a:xfrm>
              <a:off x="2640" y="3120"/>
              <a:ext cx="720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" name="Rectangle 4"/>
            <p:cNvSpPr>
              <a:spLocks noChangeArrowheads="1"/>
            </p:cNvSpPr>
            <p:nvPr/>
          </p:nvSpPr>
          <p:spPr bwMode="auto">
            <a:xfrm>
              <a:off x="1632" y="2592"/>
              <a:ext cx="1968" cy="105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723900" y="2362200"/>
            <a:ext cx="5867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dirty="0">
                <a:solidFill>
                  <a:srgbClr val="3239F4"/>
                </a:solidFill>
              </a:rPr>
              <a:t>A</a:t>
            </a:r>
            <a:r>
              <a:rPr lang="en-US" altLang="en-US" dirty="0">
                <a:solidFill>
                  <a:srgbClr val="003398"/>
                </a:solidFill>
              </a:rPr>
              <a:t>.</a:t>
            </a:r>
            <a:r>
              <a:rPr lang="en-US" altLang="en-US" sz="2800" dirty="0">
                <a:solidFill>
                  <a:schemeClr val="tx2"/>
                </a:solidFill>
              </a:rPr>
              <a:t> </a:t>
            </a:r>
            <a:r>
              <a:rPr lang="en-US" altLang="en-US" sz="2800" dirty="0"/>
              <a:t>Has no effect</a:t>
            </a:r>
            <a:endParaRPr lang="en-US" altLang="en-US" sz="2800" dirty="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US" altLang="en-US" dirty="0">
                <a:solidFill>
                  <a:srgbClr val="3239F4"/>
                </a:solidFill>
              </a:rPr>
              <a:t>B</a:t>
            </a:r>
            <a:r>
              <a:rPr lang="en-US" altLang="en-US" dirty="0">
                <a:solidFill>
                  <a:srgbClr val="003398"/>
                </a:solidFill>
              </a:rPr>
              <a:t>.</a:t>
            </a:r>
            <a:r>
              <a:rPr lang="en-US" altLang="en-US" sz="2800" dirty="0">
                <a:solidFill>
                  <a:schemeClr val="accent1"/>
                </a:solidFill>
              </a:rPr>
              <a:t> </a:t>
            </a:r>
            <a:r>
              <a:rPr lang="en-US" altLang="en-US" sz="2800" dirty="0"/>
              <a:t>Increases the pressure</a:t>
            </a:r>
          </a:p>
          <a:p>
            <a:pPr>
              <a:buFontTx/>
              <a:buNone/>
            </a:pPr>
            <a:r>
              <a:rPr lang="en-US" altLang="en-US" dirty="0">
                <a:solidFill>
                  <a:srgbClr val="3239F4"/>
                </a:solidFill>
              </a:rPr>
              <a:t>C</a:t>
            </a:r>
            <a:r>
              <a:rPr lang="en-US" altLang="en-US" dirty="0">
                <a:solidFill>
                  <a:srgbClr val="003398"/>
                </a:solidFill>
              </a:rPr>
              <a:t>.</a:t>
            </a:r>
            <a:r>
              <a:rPr lang="en-US" altLang="en-US" sz="2800" dirty="0">
                <a:solidFill>
                  <a:schemeClr val="accent1"/>
                </a:solidFill>
              </a:rPr>
              <a:t> </a:t>
            </a:r>
            <a:r>
              <a:rPr lang="en-US" altLang="en-US" sz="2800" dirty="0"/>
              <a:t>Decreases the pressure</a:t>
            </a:r>
            <a:endParaRPr lang="en-US" altLang="en-US" sz="2000" dirty="0"/>
          </a:p>
        </p:txBody>
      </p:sp>
      <p:sp>
        <p:nvSpPr>
          <p:cNvPr id="4101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Question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7.40741E-7 L 0.15833 -0.00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68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9144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rgbClr val="003398"/>
                </a:solidFill>
                <a:ea typeface="ＭＳ Ｐゴシック" pitchFamily="34" charset="-128"/>
                <a:sym typeface="Symbol" pitchFamily="18" charset="2"/>
              </a:rPr>
              <a:t>What determines the </a:t>
            </a:r>
            <a:r>
              <a:rPr lang="en-US" altLang="en-US" sz="2800">
                <a:solidFill>
                  <a:srgbClr val="800000"/>
                </a:solidFill>
                <a:ea typeface="ＭＳ Ｐゴシック" pitchFamily="34" charset="-128"/>
                <a:sym typeface="Symbol" pitchFamily="18" charset="2"/>
              </a:rPr>
              <a:t>pressure</a:t>
            </a:r>
            <a:r>
              <a:rPr lang="en-US" altLang="en-US" sz="2800">
                <a:solidFill>
                  <a:srgbClr val="003398"/>
                </a:solidFill>
                <a:ea typeface="ＭＳ Ｐゴシック" pitchFamily="34" charset="-128"/>
                <a:sym typeface="Symbol" pitchFamily="18" charset="2"/>
              </a:rPr>
              <a:t> of a sample of a gas?  Increasing the </a:t>
            </a:r>
            <a:r>
              <a:rPr lang="en-US" altLang="en-US" sz="2800">
                <a:solidFill>
                  <a:srgbClr val="800000"/>
                </a:solidFill>
                <a:ea typeface="ＭＳ Ｐゴシック" pitchFamily="34" charset="-128"/>
                <a:sym typeface="Symbol" pitchFamily="18" charset="2"/>
              </a:rPr>
              <a:t>number of molecules</a:t>
            </a:r>
            <a:r>
              <a:rPr lang="en-US" altLang="en-US" sz="2800">
                <a:solidFill>
                  <a:srgbClr val="003398"/>
                </a:solidFill>
                <a:ea typeface="ＭＳ Ｐゴシック" pitchFamily="34" charset="-128"/>
                <a:sym typeface="Symbol" pitchFamily="18" charset="2"/>
              </a:rPr>
              <a:t>:</a:t>
            </a:r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3429000" y="4495800"/>
            <a:ext cx="1600200" cy="1524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5129" name="Oval 7"/>
          <p:cNvSpPr>
            <a:spLocks noChangeArrowheads="1"/>
          </p:cNvSpPr>
          <p:nvPr/>
        </p:nvSpPr>
        <p:spPr bwMode="auto">
          <a:xfrm>
            <a:off x="4419600" y="4800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chemeClr val="tx1"/>
                </a:solidFill>
                <a:latin typeface="Times" charset="0"/>
              </a:rPr>
              <a:t> </a:t>
            </a:r>
          </a:p>
        </p:txBody>
      </p:sp>
      <p:sp>
        <p:nvSpPr>
          <p:cNvPr id="5130" name="Oval 8"/>
          <p:cNvSpPr>
            <a:spLocks noChangeArrowheads="1"/>
          </p:cNvSpPr>
          <p:nvPr/>
        </p:nvSpPr>
        <p:spPr bwMode="auto">
          <a:xfrm>
            <a:off x="4800600" y="4648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chemeClr val="tx1"/>
                </a:solidFill>
                <a:latin typeface="Times" charset="0"/>
              </a:rPr>
              <a:t> </a:t>
            </a:r>
          </a:p>
        </p:txBody>
      </p:sp>
      <p:sp>
        <p:nvSpPr>
          <p:cNvPr id="5131" name="Oval 9"/>
          <p:cNvSpPr>
            <a:spLocks noChangeArrowheads="1"/>
          </p:cNvSpPr>
          <p:nvPr/>
        </p:nvSpPr>
        <p:spPr bwMode="auto">
          <a:xfrm>
            <a:off x="4724400" y="5105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chemeClr val="tx1"/>
                </a:solidFill>
                <a:latin typeface="Times" charset="0"/>
              </a:rPr>
              <a:t> </a:t>
            </a:r>
          </a:p>
        </p:txBody>
      </p:sp>
      <p:sp>
        <p:nvSpPr>
          <p:cNvPr id="5132" name="Oval 10"/>
          <p:cNvSpPr>
            <a:spLocks noChangeArrowheads="1"/>
          </p:cNvSpPr>
          <p:nvPr/>
        </p:nvSpPr>
        <p:spPr bwMode="auto">
          <a:xfrm>
            <a:off x="4724400" y="5562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i="1" dirty="0">
                <a:solidFill>
                  <a:schemeClr val="tx1"/>
                </a:solidFill>
                <a:latin typeface="Times" charset="0"/>
              </a:rPr>
              <a:t> </a:t>
            </a:r>
          </a:p>
        </p:txBody>
      </p:sp>
      <p:sp>
        <p:nvSpPr>
          <p:cNvPr id="5133" name="Oval 11"/>
          <p:cNvSpPr>
            <a:spLocks noChangeArrowheads="1"/>
          </p:cNvSpPr>
          <p:nvPr/>
        </p:nvSpPr>
        <p:spPr bwMode="auto">
          <a:xfrm>
            <a:off x="4191000" y="5638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i="1" dirty="0">
                <a:solidFill>
                  <a:schemeClr val="tx1"/>
                </a:solidFill>
                <a:latin typeface="Times" charset="0"/>
              </a:rPr>
              <a:t> </a:t>
            </a:r>
          </a:p>
        </p:txBody>
      </p:sp>
      <p:sp>
        <p:nvSpPr>
          <p:cNvPr id="5134" name="Oval 12"/>
          <p:cNvSpPr>
            <a:spLocks noChangeArrowheads="1"/>
          </p:cNvSpPr>
          <p:nvPr/>
        </p:nvSpPr>
        <p:spPr bwMode="auto">
          <a:xfrm>
            <a:off x="3657600" y="495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chemeClr val="tx1"/>
                </a:solidFill>
                <a:latin typeface="Times" charset="0"/>
              </a:rPr>
              <a:t> </a:t>
            </a:r>
          </a:p>
        </p:txBody>
      </p:sp>
      <p:sp>
        <p:nvSpPr>
          <p:cNvPr id="5135" name="Oval 13"/>
          <p:cNvSpPr>
            <a:spLocks noChangeArrowheads="1"/>
          </p:cNvSpPr>
          <p:nvPr/>
        </p:nvSpPr>
        <p:spPr bwMode="auto">
          <a:xfrm>
            <a:off x="4572000" y="5715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chemeClr val="tx1"/>
                </a:solidFill>
                <a:latin typeface="Times" charset="0"/>
              </a:rPr>
              <a:t> </a:t>
            </a:r>
          </a:p>
        </p:txBody>
      </p:sp>
      <p:sp>
        <p:nvSpPr>
          <p:cNvPr id="5136" name="Oval 14"/>
          <p:cNvSpPr>
            <a:spLocks noChangeArrowheads="1"/>
          </p:cNvSpPr>
          <p:nvPr/>
        </p:nvSpPr>
        <p:spPr bwMode="auto">
          <a:xfrm>
            <a:off x="4191000" y="5105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i="1" dirty="0">
                <a:solidFill>
                  <a:schemeClr val="tx1"/>
                </a:solidFill>
                <a:latin typeface="Times" charset="0"/>
              </a:rPr>
              <a:t> </a:t>
            </a:r>
          </a:p>
        </p:txBody>
      </p:sp>
      <p:sp>
        <p:nvSpPr>
          <p:cNvPr id="5137" name="Oval 15"/>
          <p:cNvSpPr>
            <a:spLocks noChangeArrowheads="1"/>
          </p:cNvSpPr>
          <p:nvPr/>
        </p:nvSpPr>
        <p:spPr bwMode="auto">
          <a:xfrm>
            <a:off x="3733800" y="5715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i="1" dirty="0">
                <a:solidFill>
                  <a:schemeClr val="tx1"/>
                </a:solidFill>
                <a:latin typeface="Times" charset="0"/>
              </a:rPr>
              <a:t> </a:t>
            </a:r>
          </a:p>
        </p:txBody>
      </p:sp>
      <p:sp>
        <p:nvSpPr>
          <p:cNvPr id="5138" name="Oval 16"/>
          <p:cNvSpPr>
            <a:spLocks noChangeArrowheads="1"/>
          </p:cNvSpPr>
          <p:nvPr/>
        </p:nvSpPr>
        <p:spPr bwMode="auto">
          <a:xfrm>
            <a:off x="4419600" y="5334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i="1" dirty="0">
                <a:solidFill>
                  <a:schemeClr val="tx1"/>
                </a:solidFill>
                <a:latin typeface="Times" charset="0"/>
              </a:rPr>
              <a:t> </a:t>
            </a:r>
          </a:p>
        </p:txBody>
      </p:sp>
      <p:sp>
        <p:nvSpPr>
          <p:cNvPr id="5139" name="Oval 17"/>
          <p:cNvSpPr>
            <a:spLocks noChangeArrowheads="1"/>
          </p:cNvSpPr>
          <p:nvPr/>
        </p:nvSpPr>
        <p:spPr bwMode="auto">
          <a:xfrm>
            <a:off x="3733800" y="4648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chemeClr val="tx1"/>
                </a:solidFill>
                <a:latin typeface="Times" charset="0"/>
              </a:rPr>
              <a:t>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7480DE9-85D3-E948-981E-3BF0577F1287}"/>
              </a:ext>
            </a:extLst>
          </p:cNvPr>
          <p:cNvGrpSpPr/>
          <p:nvPr/>
        </p:nvGrpSpPr>
        <p:grpSpPr>
          <a:xfrm>
            <a:off x="3581400" y="4771571"/>
            <a:ext cx="1295400" cy="1143000"/>
            <a:chOff x="4978400" y="4800600"/>
            <a:chExt cx="1295400" cy="1143000"/>
          </a:xfrm>
        </p:grpSpPr>
        <p:sp>
          <p:nvSpPr>
            <p:cNvPr id="5151" name="Oval 29"/>
            <p:cNvSpPr>
              <a:spLocks noChangeArrowheads="1"/>
            </p:cNvSpPr>
            <p:nvPr/>
          </p:nvSpPr>
          <p:spPr bwMode="auto">
            <a:xfrm>
              <a:off x="5410200" y="48006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solidFill>
                    <a:schemeClr val="tx1"/>
                  </a:solidFill>
                  <a:latin typeface="Times" charset="0"/>
                </a:rPr>
                <a:t> </a:t>
              </a:r>
            </a:p>
          </p:txBody>
        </p:sp>
        <p:sp>
          <p:nvSpPr>
            <p:cNvPr id="5152" name="Oval 30"/>
            <p:cNvSpPr>
              <a:spLocks noChangeArrowheads="1"/>
            </p:cNvSpPr>
            <p:nvPr/>
          </p:nvSpPr>
          <p:spPr bwMode="auto">
            <a:xfrm>
              <a:off x="6172200" y="48768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solidFill>
                    <a:schemeClr val="tx1"/>
                  </a:solidFill>
                  <a:latin typeface="Times" charset="0"/>
                </a:rPr>
                <a:t> </a:t>
              </a:r>
            </a:p>
          </p:txBody>
        </p:sp>
        <p:sp>
          <p:nvSpPr>
            <p:cNvPr id="5153" name="Oval 31"/>
            <p:cNvSpPr>
              <a:spLocks noChangeArrowheads="1"/>
            </p:cNvSpPr>
            <p:nvPr/>
          </p:nvSpPr>
          <p:spPr bwMode="auto">
            <a:xfrm>
              <a:off x="6089135" y="53340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solidFill>
                    <a:schemeClr val="tx1"/>
                  </a:solidFill>
                  <a:latin typeface="Times" charset="0"/>
                </a:rPr>
                <a:t> </a:t>
              </a:r>
            </a:p>
          </p:txBody>
        </p:sp>
        <p:sp>
          <p:nvSpPr>
            <p:cNvPr id="5154" name="Oval 32"/>
            <p:cNvSpPr>
              <a:spLocks noChangeArrowheads="1"/>
            </p:cNvSpPr>
            <p:nvPr/>
          </p:nvSpPr>
          <p:spPr bwMode="auto">
            <a:xfrm>
              <a:off x="6197600" y="58293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solidFill>
                    <a:schemeClr val="tx1"/>
                  </a:solidFill>
                  <a:latin typeface="Times" charset="0"/>
                </a:rPr>
                <a:t> </a:t>
              </a:r>
            </a:p>
          </p:txBody>
        </p:sp>
        <p:sp>
          <p:nvSpPr>
            <p:cNvPr id="5155" name="Oval 33"/>
            <p:cNvSpPr>
              <a:spLocks noChangeArrowheads="1"/>
            </p:cNvSpPr>
            <p:nvPr/>
          </p:nvSpPr>
          <p:spPr bwMode="auto">
            <a:xfrm>
              <a:off x="5562600" y="58674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solidFill>
                    <a:schemeClr val="tx1"/>
                  </a:solidFill>
                  <a:latin typeface="Times" charset="0"/>
                </a:rPr>
                <a:t> </a:t>
              </a:r>
            </a:p>
          </p:txBody>
        </p:sp>
        <p:sp>
          <p:nvSpPr>
            <p:cNvPr id="5156" name="Oval 34"/>
            <p:cNvSpPr>
              <a:spLocks noChangeArrowheads="1"/>
            </p:cNvSpPr>
            <p:nvPr/>
          </p:nvSpPr>
          <p:spPr bwMode="auto">
            <a:xfrm>
              <a:off x="4978400" y="5240791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solidFill>
                    <a:schemeClr val="tx1"/>
                  </a:solidFill>
                  <a:latin typeface="Times" charset="0"/>
                </a:rPr>
                <a:t> </a:t>
              </a:r>
            </a:p>
          </p:txBody>
        </p:sp>
        <p:sp>
          <p:nvSpPr>
            <p:cNvPr id="5157" name="Oval 35"/>
            <p:cNvSpPr>
              <a:spLocks noChangeArrowheads="1"/>
            </p:cNvSpPr>
            <p:nvPr/>
          </p:nvSpPr>
          <p:spPr bwMode="auto">
            <a:xfrm>
              <a:off x="5181600" y="54102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solidFill>
                    <a:schemeClr val="tx1"/>
                  </a:solidFill>
                  <a:latin typeface="Times" charset="0"/>
                </a:rPr>
                <a:t> </a:t>
              </a:r>
            </a:p>
          </p:txBody>
        </p:sp>
        <p:sp>
          <p:nvSpPr>
            <p:cNvPr id="5158" name="Oval 36"/>
            <p:cNvSpPr>
              <a:spLocks noChangeArrowheads="1"/>
            </p:cNvSpPr>
            <p:nvPr/>
          </p:nvSpPr>
          <p:spPr bwMode="auto">
            <a:xfrm>
              <a:off x="5715000" y="50292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solidFill>
                    <a:schemeClr val="tx1"/>
                  </a:solidFill>
                  <a:latin typeface="Times" charset="0"/>
                </a:rPr>
                <a:t> </a:t>
              </a:r>
            </a:p>
          </p:txBody>
        </p:sp>
        <p:sp>
          <p:nvSpPr>
            <p:cNvPr id="5159" name="Oval 37"/>
            <p:cNvSpPr>
              <a:spLocks noChangeArrowheads="1"/>
            </p:cNvSpPr>
            <p:nvPr/>
          </p:nvSpPr>
          <p:spPr bwMode="auto">
            <a:xfrm>
              <a:off x="5473700" y="54102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solidFill>
                    <a:schemeClr val="tx1"/>
                  </a:solidFill>
                  <a:latin typeface="Times" charset="0"/>
                </a:rPr>
                <a:t> </a:t>
              </a:r>
            </a:p>
          </p:txBody>
        </p:sp>
        <p:sp>
          <p:nvSpPr>
            <p:cNvPr id="5160" name="Oval 38"/>
            <p:cNvSpPr>
              <a:spLocks noChangeArrowheads="1"/>
            </p:cNvSpPr>
            <p:nvPr/>
          </p:nvSpPr>
          <p:spPr bwMode="auto">
            <a:xfrm>
              <a:off x="5791200" y="5562600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solidFill>
                    <a:schemeClr val="tx1"/>
                  </a:solidFill>
                  <a:latin typeface="Times" charset="0"/>
                </a:rPr>
                <a:t> </a:t>
              </a:r>
            </a:p>
          </p:txBody>
        </p:sp>
        <p:sp>
          <p:nvSpPr>
            <p:cNvPr id="5161" name="Oval 39"/>
            <p:cNvSpPr>
              <a:spLocks noChangeArrowheads="1"/>
            </p:cNvSpPr>
            <p:nvPr/>
          </p:nvSpPr>
          <p:spPr bwMode="auto">
            <a:xfrm>
              <a:off x="5249622" y="5014889"/>
              <a:ext cx="76200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400" i="1" dirty="0">
                  <a:solidFill>
                    <a:schemeClr val="tx1"/>
                  </a:solidFill>
                  <a:latin typeface="Times" charset="0"/>
                </a:rPr>
                <a:t> </a:t>
              </a:r>
            </a:p>
          </p:txBody>
        </p:sp>
      </p:grp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09600" y="2362200"/>
            <a:ext cx="78486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>
                <a:solidFill>
                  <a:srgbClr val="3239F4"/>
                </a:solidFill>
              </a:rPr>
              <a:t>A.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/>
              <a:t>Has no effect</a:t>
            </a:r>
            <a:endParaRPr lang="en-US" altLang="en-US" sz="2800">
              <a:solidFill>
                <a:schemeClr val="tx2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US" altLang="en-US">
                <a:solidFill>
                  <a:srgbClr val="3239F4"/>
                </a:solidFill>
              </a:rPr>
              <a:t>B.</a:t>
            </a:r>
            <a:r>
              <a:rPr lang="en-US" altLang="en-US" sz="2800">
                <a:solidFill>
                  <a:schemeClr val="accent1"/>
                </a:solidFill>
              </a:rPr>
              <a:t> </a:t>
            </a:r>
            <a:r>
              <a:rPr lang="en-US" altLang="en-US" sz="2800"/>
              <a:t>Increases the pressure</a:t>
            </a:r>
          </a:p>
          <a:p>
            <a:pPr>
              <a:buFontTx/>
              <a:buNone/>
            </a:pPr>
            <a:r>
              <a:rPr lang="en-US" altLang="en-US">
                <a:solidFill>
                  <a:srgbClr val="3239F4"/>
                </a:solidFill>
              </a:rPr>
              <a:t>C.</a:t>
            </a:r>
            <a:r>
              <a:rPr lang="en-US" altLang="en-US" sz="2800">
                <a:solidFill>
                  <a:schemeClr val="accent1"/>
                </a:solidFill>
              </a:rPr>
              <a:t> </a:t>
            </a:r>
            <a:r>
              <a:rPr lang="en-US" altLang="en-US" sz="2800"/>
              <a:t>Decreases the pressure</a:t>
            </a:r>
          </a:p>
        </p:txBody>
      </p:sp>
      <p:sp>
        <p:nvSpPr>
          <p:cNvPr id="5125" name="Rectangle 4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Question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2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211263"/>
            <a:ext cx="7848600" cy="9906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rgbClr val="003398"/>
                </a:solidFill>
                <a:ea typeface="ＭＳ Ｐゴシック" pitchFamily="34" charset="-128"/>
                <a:sym typeface="Symbol" pitchFamily="18" charset="2"/>
              </a:rPr>
              <a:t>What determines the </a:t>
            </a:r>
            <a:r>
              <a:rPr lang="en-US" altLang="en-US" sz="2800">
                <a:solidFill>
                  <a:srgbClr val="800000"/>
                </a:solidFill>
                <a:ea typeface="ＭＳ Ｐゴシック" pitchFamily="34" charset="-128"/>
                <a:sym typeface="Symbol" pitchFamily="18" charset="2"/>
              </a:rPr>
              <a:t>pressure</a:t>
            </a:r>
            <a:r>
              <a:rPr lang="en-US" altLang="en-US" sz="2800">
                <a:solidFill>
                  <a:srgbClr val="003398"/>
                </a:solidFill>
                <a:ea typeface="ＭＳ Ｐゴシック" pitchFamily="34" charset="-128"/>
                <a:sym typeface="Symbol" pitchFamily="18" charset="2"/>
              </a:rPr>
              <a:t> of a sample of a gas?  Increasing the </a:t>
            </a:r>
            <a:r>
              <a:rPr lang="en-US" altLang="en-US" sz="2800">
                <a:solidFill>
                  <a:srgbClr val="800000"/>
                </a:solidFill>
                <a:ea typeface="ＭＳ Ｐゴシック" pitchFamily="34" charset="-128"/>
                <a:sym typeface="Symbol" pitchFamily="18" charset="2"/>
              </a:rPr>
              <a:t>temperature</a:t>
            </a:r>
            <a:r>
              <a:rPr lang="en-US" altLang="en-US" sz="2800">
                <a:solidFill>
                  <a:srgbClr val="003398"/>
                </a:solidFill>
                <a:ea typeface="ＭＳ Ｐゴシック" pitchFamily="34" charset="-128"/>
                <a:sym typeface="Symbol" pitchFamily="18" charset="2"/>
              </a:rPr>
              <a:t>: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819400" y="3886200"/>
            <a:ext cx="3124200" cy="1676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8916" name="Freeform 4"/>
          <p:cNvSpPr>
            <a:spLocks/>
          </p:cNvSpPr>
          <p:nvPr/>
        </p:nvSpPr>
        <p:spPr bwMode="auto">
          <a:xfrm>
            <a:off x="3997325" y="5638800"/>
            <a:ext cx="768350" cy="769938"/>
          </a:xfrm>
          <a:custGeom>
            <a:avLst/>
            <a:gdLst>
              <a:gd name="T0" fmla="*/ 2147483647 w 484"/>
              <a:gd name="T1" fmla="*/ 2147483647 h 485"/>
              <a:gd name="T2" fmla="*/ 2147483647 w 484"/>
              <a:gd name="T3" fmla="*/ 2147483647 h 485"/>
              <a:gd name="T4" fmla="*/ 2147483647 w 484"/>
              <a:gd name="T5" fmla="*/ 2147483647 h 485"/>
              <a:gd name="T6" fmla="*/ 2147483647 w 484"/>
              <a:gd name="T7" fmla="*/ 2147483647 h 485"/>
              <a:gd name="T8" fmla="*/ 2147483647 w 484"/>
              <a:gd name="T9" fmla="*/ 2147483647 h 485"/>
              <a:gd name="T10" fmla="*/ 2147483647 w 484"/>
              <a:gd name="T11" fmla="*/ 0 h 485"/>
              <a:gd name="T12" fmla="*/ 2147483647 w 484"/>
              <a:gd name="T13" fmla="*/ 2147483647 h 485"/>
              <a:gd name="T14" fmla="*/ 2147483647 w 484"/>
              <a:gd name="T15" fmla="*/ 2147483647 h 485"/>
              <a:gd name="T16" fmla="*/ 2147483647 w 484"/>
              <a:gd name="T17" fmla="*/ 2147483647 h 485"/>
              <a:gd name="T18" fmla="*/ 2147483647 w 484"/>
              <a:gd name="T19" fmla="*/ 2147483647 h 48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84"/>
              <a:gd name="T31" fmla="*/ 0 h 485"/>
              <a:gd name="T32" fmla="*/ 484 w 484"/>
              <a:gd name="T33" fmla="*/ 485 h 48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84" h="485">
                <a:moveTo>
                  <a:pt x="146" y="480"/>
                </a:moveTo>
                <a:cubicBezTo>
                  <a:pt x="91" y="471"/>
                  <a:pt x="77" y="448"/>
                  <a:pt x="53" y="424"/>
                </a:cubicBezTo>
                <a:cubicBezTo>
                  <a:pt x="29" y="400"/>
                  <a:pt x="4" y="369"/>
                  <a:pt x="2" y="336"/>
                </a:cubicBezTo>
                <a:cubicBezTo>
                  <a:pt x="0" y="303"/>
                  <a:pt x="11" y="261"/>
                  <a:pt x="39" y="227"/>
                </a:cubicBezTo>
                <a:cubicBezTo>
                  <a:pt x="67" y="193"/>
                  <a:pt x="136" y="171"/>
                  <a:pt x="170" y="133"/>
                </a:cubicBezTo>
                <a:cubicBezTo>
                  <a:pt x="202" y="101"/>
                  <a:pt x="215" y="88"/>
                  <a:pt x="242" y="0"/>
                </a:cubicBezTo>
                <a:cubicBezTo>
                  <a:pt x="255" y="120"/>
                  <a:pt x="316" y="125"/>
                  <a:pt x="375" y="173"/>
                </a:cubicBezTo>
                <a:cubicBezTo>
                  <a:pt x="434" y="221"/>
                  <a:pt x="480" y="285"/>
                  <a:pt x="482" y="336"/>
                </a:cubicBezTo>
                <a:cubicBezTo>
                  <a:pt x="484" y="387"/>
                  <a:pt x="442" y="456"/>
                  <a:pt x="386" y="480"/>
                </a:cubicBezTo>
                <a:cubicBezTo>
                  <a:pt x="327" y="485"/>
                  <a:pt x="229" y="480"/>
                  <a:pt x="146" y="480"/>
                </a:cubicBezTo>
                <a:close/>
              </a:path>
            </a:pathLst>
          </a:custGeom>
          <a:solidFill>
            <a:srgbClr val="E53C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685800" y="2125663"/>
            <a:ext cx="78486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10000"/>
              </a:spcBef>
              <a:buFontTx/>
              <a:buNone/>
            </a:pPr>
            <a:r>
              <a:rPr lang="en-US" altLang="en-US">
                <a:solidFill>
                  <a:srgbClr val="3239F4"/>
                </a:solidFill>
              </a:rPr>
              <a:t>A.</a:t>
            </a:r>
            <a:r>
              <a:rPr lang="en-US" altLang="en-US" sz="2800">
                <a:solidFill>
                  <a:schemeClr val="tx2"/>
                </a:solidFill>
              </a:rPr>
              <a:t> </a:t>
            </a:r>
            <a:r>
              <a:rPr lang="en-US" altLang="en-US" sz="2800"/>
              <a:t>Has no effect</a:t>
            </a:r>
            <a:endParaRPr lang="en-US" altLang="en-US" sz="2800">
              <a:solidFill>
                <a:schemeClr val="tx2"/>
              </a:solidFill>
              <a:latin typeface="Comic Sans MS" pitchFamily="66" charset="0"/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>
                <a:solidFill>
                  <a:srgbClr val="3239F4"/>
                </a:solidFill>
              </a:rPr>
              <a:t>B.</a:t>
            </a:r>
            <a:r>
              <a:rPr lang="en-US" altLang="en-US" sz="2800">
                <a:solidFill>
                  <a:schemeClr val="accent1"/>
                </a:solidFill>
              </a:rPr>
              <a:t> </a:t>
            </a:r>
            <a:r>
              <a:rPr lang="en-US" altLang="en-US" sz="2800"/>
              <a:t>Increases the pressure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en-US">
                <a:solidFill>
                  <a:srgbClr val="3239F4"/>
                </a:solidFill>
              </a:rPr>
              <a:t>C.</a:t>
            </a:r>
            <a:r>
              <a:rPr lang="en-US" altLang="en-US" sz="2800">
                <a:solidFill>
                  <a:schemeClr val="accent1"/>
                </a:solidFill>
              </a:rPr>
              <a:t> </a:t>
            </a:r>
            <a:r>
              <a:rPr lang="en-US" altLang="en-US" sz="2800"/>
              <a:t>Decreases the pressure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Question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nimBg="1"/>
      <p:bldP spid="3891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7">
            <a:extLst>
              <a:ext uri="{FF2B5EF4-FFF2-40B4-BE49-F238E27FC236}">
                <a16:creationId xmlns:a16="http://schemas.microsoft.com/office/drawing/2014/main" id="{DA407B50-D148-834F-8F2E-70EF77935843}"/>
              </a:ext>
            </a:extLst>
          </p:cNvPr>
          <p:cNvSpPr>
            <a:spLocks/>
          </p:cNvSpPr>
          <p:nvPr/>
        </p:nvSpPr>
        <p:spPr bwMode="auto">
          <a:xfrm>
            <a:off x="1088231" y="2877218"/>
            <a:ext cx="577850" cy="2279650"/>
          </a:xfrm>
          <a:custGeom>
            <a:avLst/>
            <a:gdLst>
              <a:gd name="T0" fmla="*/ 364 w 364"/>
              <a:gd name="T1" fmla="*/ 0 h 1436"/>
              <a:gd name="T2" fmla="*/ 360 w 364"/>
              <a:gd name="T3" fmla="*/ 1080 h 1436"/>
              <a:gd name="T4" fmla="*/ 0 w 364"/>
              <a:gd name="T5" fmla="*/ 1436 h 1436"/>
              <a:gd name="T6" fmla="*/ 0 w 364"/>
              <a:gd name="T7" fmla="*/ 360 h 1436"/>
              <a:gd name="T8" fmla="*/ 364 w 364"/>
              <a:gd name="T9" fmla="*/ 0 h 14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4"/>
              <a:gd name="T16" fmla="*/ 0 h 1436"/>
              <a:gd name="T17" fmla="*/ 364 w 364"/>
              <a:gd name="T18" fmla="*/ 1436 h 14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4" h="1436">
                <a:moveTo>
                  <a:pt x="364" y="0"/>
                </a:moveTo>
                <a:lnTo>
                  <a:pt x="360" y="1080"/>
                </a:lnTo>
                <a:lnTo>
                  <a:pt x="0" y="1436"/>
                </a:lnTo>
                <a:lnTo>
                  <a:pt x="0" y="360"/>
                </a:lnTo>
                <a:lnTo>
                  <a:pt x="364" y="0"/>
                </a:lnTo>
                <a:close/>
              </a:path>
            </a:pathLst>
          </a:custGeom>
          <a:solidFill>
            <a:srgbClr val="CCCCFF"/>
          </a:solidFill>
          <a:ln w="2857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itchFamily="34" charset="-128"/>
              </a:rPr>
              <a:t>Ideal Gas EOS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itchFamily="34" charset="-128"/>
              </a:rPr>
              <a:t>What is the pressure?</a:t>
            </a:r>
          </a:p>
        </p:txBody>
      </p:sp>
      <p:grpSp>
        <p:nvGrpSpPr>
          <p:cNvPr id="7172" name="Group 9"/>
          <p:cNvGrpSpPr>
            <a:grpSpLocks/>
          </p:cNvGrpSpPr>
          <p:nvPr/>
        </p:nvGrpSpPr>
        <p:grpSpPr bwMode="auto">
          <a:xfrm>
            <a:off x="1066800" y="2895600"/>
            <a:ext cx="3505200" cy="2286000"/>
            <a:chOff x="672" y="1824"/>
            <a:chExt cx="2208" cy="1440"/>
          </a:xfrm>
        </p:grpSpPr>
        <p:sp>
          <p:nvSpPr>
            <p:cNvPr id="7187" name="AutoShape 4"/>
            <p:cNvSpPr>
              <a:spLocks noChangeArrowheads="1"/>
            </p:cNvSpPr>
            <p:nvPr/>
          </p:nvSpPr>
          <p:spPr bwMode="auto">
            <a:xfrm>
              <a:off x="672" y="1824"/>
              <a:ext cx="2208" cy="1440"/>
            </a:xfrm>
            <a:prstGeom prst="cube">
              <a:avLst>
                <a:gd name="adj" fmla="val 25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7188" name="Freeform 7"/>
            <p:cNvSpPr>
              <a:spLocks/>
            </p:cNvSpPr>
            <p:nvPr/>
          </p:nvSpPr>
          <p:spPr bwMode="auto">
            <a:xfrm>
              <a:off x="672" y="1824"/>
              <a:ext cx="364" cy="1436"/>
            </a:xfrm>
            <a:custGeom>
              <a:avLst/>
              <a:gdLst>
                <a:gd name="T0" fmla="*/ 364 w 364"/>
                <a:gd name="T1" fmla="*/ 0 h 1436"/>
                <a:gd name="T2" fmla="*/ 360 w 364"/>
                <a:gd name="T3" fmla="*/ 1080 h 1436"/>
                <a:gd name="T4" fmla="*/ 0 w 364"/>
                <a:gd name="T5" fmla="*/ 1436 h 1436"/>
                <a:gd name="T6" fmla="*/ 0 w 364"/>
                <a:gd name="T7" fmla="*/ 360 h 1436"/>
                <a:gd name="T8" fmla="*/ 364 w 364"/>
                <a:gd name="T9" fmla="*/ 0 h 14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4"/>
                <a:gd name="T16" fmla="*/ 0 h 1436"/>
                <a:gd name="T17" fmla="*/ 364 w 364"/>
                <a:gd name="T18" fmla="*/ 1436 h 14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4" h="1436">
                  <a:moveTo>
                    <a:pt x="364" y="0"/>
                  </a:moveTo>
                  <a:lnTo>
                    <a:pt x="360" y="1080"/>
                  </a:lnTo>
                  <a:lnTo>
                    <a:pt x="0" y="1436"/>
                  </a:lnTo>
                  <a:lnTo>
                    <a:pt x="0" y="360"/>
                  </a:lnTo>
                  <a:lnTo>
                    <a:pt x="364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Line 8"/>
            <p:cNvSpPr>
              <a:spLocks noChangeShapeType="1"/>
            </p:cNvSpPr>
            <p:nvPr/>
          </p:nvSpPr>
          <p:spPr bwMode="auto">
            <a:xfrm>
              <a:off x="1036" y="2904"/>
              <a:ext cx="18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3" name="Oval 10"/>
          <p:cNvSpPr>
            <a:spLocks noChangeArrowheads="1"/>
          </p:cNvSpPr>
          <p:nvPr/>
        </p:nvSpPr>
        <p:spPr bwMode="auto">
          <a:xfrm>
            <a:off x="2413000" y="4452938"/>
            <a:ext cx="228600" cy="228600"/>
          </a:xfrm>
          <a:prstGeom prst="ellipse">
            <a:avLst/>
          </a:prstGeom>
          <a:solidFill>
            <a:srgbClr val="99CC5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540684" name="Freeform 12"/>
          <p:cNvSpPr>
            <a:spLocks/>
          </p:cNvSpPr>
          <p:nvPr/>
        </p:nvSpPr>
        <p:spPr bwMode="auto">
          <a:xfrm>
            <a:off x="1447800" y="3810000"/>
            <a:ext cx="914400" cy="685800"/>
          </a:xfrm>
          <a:custGeom>
            <a:avLst/>
            <a:gdLst>
              <a:gd name="T0" fmla="*/ 2147483647 w 576"/>
              <a:gd name="T1" fmla="*/ 2147483647 h 432"/>
              <a:gd name="T2" fmla="*/ 0 w 576"/>
              <a:gd name="T3" fmla="*/ 2147483647 h 432"/>
              <a:gd name="T4" fmla="*/ 2147483647 w 576"/>
              <a:gd name="T5" fmla="*/ 0 h 432"/>
              <a:gd name="T6" fmla="*/ 0 60000 65536"/>
              <a:gd name="T7" fmla="*/ 0 60000 65536"/>
              <a:gd name="T8" fmla="*/ 0 60000 65536"/>
              <a:gd name="T9" fmla="*/ 0 w 576"/>
              <a:gd name="T10" fmla="*/ 0 h 432"/>
              <a:gd name="T11" fmla="*/ 576 w 576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432">
                <a:moveTo>
                  <a:pt x="576" y="432"/>
                </a:moveTo>
                <a:lnTo>
                  <a:pt x="0" y="192"/>
                </a:lnTo>
                <a:lnTo>
                  <a:pt x="336" y="0"/>
                </a:lnTo>
              </a:path>
            </a:pathLst>
          </a:custGeom>
          <a:noFill/>
          <a:ln w="19050">
            <a:solidFill>
              <a:schemeClr val="fol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75" name="Group 23"/>
          <p:cNvGrpSpPr>
            <a:grpSpLocks/>
          </p:cNvGrpSpPr>
          <p:nvPr/>
        </p:nvGrpSpPr>
        <p:grpSpPr bwMode="auto">
          <a:xfrm>
            <a:off x="1066800" y="5181600"/>
            <a:ext cx="2895600" cy="457200"/>
            <a:chOff x="672" y="3264"/>
            <a:chExt cx="1824" cy="288"/>
          </a:xfrm>
        </p:grpSpPr>
        <p:sp>
          <p:nvSpPr>
            <p:cNvPr id="7184" name="Text Box 14"/>
            <p:cNvSpPr txBox="1">
              <a:spLocks noChangeArrowheads="1"/>
            </p:cNvSpPr>
            <p:nvPr/>
          </p:nvSpPr>
          <p:spPr bwMode="auto">
            <a:xfrm>
              <a:off x="1478" y="3264"/>
              <a:ext cx="2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solidFill>
                    <a:schemeClr val="accent2"/>
                  </a:solidFill>
                </a:rPr>
                <a:t>L</a:t>
              </a:r>
              <a:r>
                <a:rPr lang="en-US" altLang="en-US" sz="2400" i="1" baseline="-25000">
                  <a:solidFill>
                    <a:schemeClr val="accent2"/>
                  </a:solidFill>
                </a:rPr>
                <a:t>x</a:t>
              </a:r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7185" name="Line 17"/>
            <p:cNvSpPr>
              <a:spLocks noChangeShapeType="1"/>
            </p:cNvSpPr>
            <p:nvPr/>
          </p:nvSpPr>
          <p:spPr bwMode="auto">
            <a:xfrm>
              <a:off x="1776" y="3408"/>
              <a:ext cx="720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Line 18"/>
            <p:cNvSpPr>
              <a:spLocks noChangeShapeType="1"/>
            </p:cNvSpPr>
            <p:nvPr/>
          </p:nvSpPr>
          <p:spPr bwMode="auto">
            <a:xfrm flipH="1">
              <a:off x="672" y="3408"/>
              <a:ext cx="81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76" name="Group 25"/>
          <p:cNvGrpSpPr>
            <a:grpSpLocks/>
          </p:cNvGrpSpPr>
          <p:nvPr/>
        </p:nvGrpSpPr>
        <p:grpSpPr bwMode="auto">
          <a:xfrm>
            <a:off x="4572000" y="2895600"/>
            <a:ext cx="473075" cy="1676400"/>
            <a:chOff x="2880" y="1824"/>
            <a:chExt cx="298" cy="1056"/>
          </a:xfrm>
        </p:grpSpPr>
        <p:sp>
          <p:nvSpPr>
            <p:cNvPr id="7181" name="Text Box 15"/>
            <p:cNvSpPr txBox="1">
              <a:spLocks noChangeArrowheads="1"/>
            </p:cNvSpPr>
            <p:nvPr/>
          </p:nvSpPr>
          <p:spPr bwMode="auto">
            <a:xfrm>
              <a:off x="2880" y="2256"/>
              <a:ext cx="2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solidFill>
                    <a:schemeClr val="accent2"/>
                  </a:solidFill>
                </a:rPr>
                <a:t>L</a:t>
              </a:r>
              <a:r>
                <a:rPr lang="en-US" altLang="en-US" sz="2400" i="1" baseline="-25000">
                  <a:solidFill>
                    <a:schemeClr val="accent2"/>
                  </a:solidFill>
                </a:rPr>
                <a:t>y</a:t>
              </a:r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7182" name="Line 19"/>
            <p:cNvSpPr>
              <a:spLocks noChangeShapeType="1"/>
            </p:cNvSpPr>
            <p:nvPr/>
          </p:nvSpPr>
          <p:spPr bwMode="auto">
            <a:xfrm flipV="1">
              <a:off x="2976" y="1824"/>
              <a:ext cx="0" cy="432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Line 20"/>
            <p:cNvSpPr>
              <a:spLocks noChangeShapeType="1"/>
            </p:cNvSpPr>
            <p:nvPr/>
          </p:nvSpPr>
          <p:spPr bwMode="auto">
            <a:xfrm>
              <a:off x="2976" y="2544"/>
              <a:ext cx="0" cy="336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177" name="Group 24"/>
          <p:cNvGrpSpPr>
            <a:grpSpLocks/>
          </p:cNvGrpSpPr>
          <p:nvPr/>
        </p:nvGrpSpPr>
        <p:grpSpPr bwMode="auto">
          <a:xfrm>
            <a:off x="4098925" y="4727575"/>
            <a:ext cx="622300" cy="539750"/>
            <a:chOff x="2582" y="2978"/>
            <a:chExt cx="392" cy="340"/>
          </a:xfrm>
        </p:grpSpPr>
        <p:sp>
          <p:nvSpPr>
            <p:cNvPr id="7178" name="Text Box 16"/>
            <p:cNvSpPr txBox="1">
              <a:spLocks noChangeArrowheads="1"/>
            </p:cNvSpPr>
            <p:nvPr/>
          </p:nvSpPr>
          <p:spPr bwMode="auto">
            <a:xfrm>
              <a:off x="2676" y="2987"/>
              <a:ext cx="29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solidFill>
                    <a:schemeClr val="accent2"/>
                  </a:solidFill>
                </a:rPr>
                <a:t>L</a:t>
              </a:r>
              <a:r>
                <a:rPr lang="en-US" altLang="en-US" sz="2400" i="1" baseline="-25000">
                  <a:solidFill>
                    <a:schemeClr val="accent2"/>
                  </a:solidFill>
                </a:rPr>
                <a:t>z</a:t>
              </a:r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7179" name="Line 21"/>
            <p:cNvSpPr>
              <a:spLocks noChangeShapeType="1"/>
            </p:cNvSpPr>
            <p:nvPr/>
          </p:nvSpPr>
          <p:spPr bwMode="auto">
            <a:xfrm flipV="1">
              <a:off x="2829" y="2978"/>
              <a:ext cx="118" cy="107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Line 22"/>
            <p:cNvSpPr>
              <a:spLocks noChangeShapeType="1"/>
            </p:cNvSpPr>
            <p:nvPr/>
          </p:nvSpPr>
          <p:spPr bwMode="auto">
            <a:xfrm flipH="1">
              <a:off x="2582" y="3195"/>
              <a:ext cx="124" cy="123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0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54068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33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53FE"/>
      </a:accent2>
      <a:accent3>
        <a:srgbClr val="FFFFFF"/>
      </a:accent3>
      <a:accent4>
        <a:srgbClr val="002A56"/>
      </a:accent4>
      <a:accent5>
        <a:srgbClr val="DAEDEF"/>
      </a:accent5>
      <a:accent6>
        <a:srgbClr val="004AE6"/>
      </a:accent6>
      <a:hlink>
        <a:srgbClr val="009999"/>
      </a:hlink>
      <a:folHlink>
        <a:srgbClr val="00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2A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3637</TotalTime>
  <Words>587</Words>
  <Application>Microsoft Office PowerPoint</Application>
  <PresentationFormat>On-screen Show (4:3)</PresentationFormat>
  <Paragraphs>156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ＭＳ Ｐゴシック</vt:lpstr>
      <vt:lpstr>Arial</vt:lpstr>
      <vt:lpstr>Comic Sans MS</vt:lpstr>
      <vt:lpstr>Symbol</vt:lpstr>
      <vt:lpstr>Times</vt:lpstr>
      <vt:lpstr>Default Design</vt:lpstr>
      <vt:lpstr>Gas Behavior</vt:lpstr>
      <vt:lpstr>The Mole</vt:lpstr>
      <vt:lpstr>Avogadro’s Number NA</vt:lpstr>
      <vt:lpstr>Ideal Gas Equation of State</vt:lpstr>
      <vt:lpstr>Ideal Gas Model</vt:lpstr>
      <vt:lpstr>Question</vt:lpstr>
      <vt:lpstr>Question</vt:lpstr>
      <vt:lpstr>Question</vt:lpstr>
      <vt:lpstr>Ideal Gas EOS</vt:lpstr>
      <vt:lpstr>Ideal Gas EOS</vt:lpstr>
      <vt:lpstr>Ideal Gas EOS</vt:lpstr>
      <vt:lpstr>Ideal Gas Model</vt:lpstr>
      <vt:lpstr>RMS Speed</vt:lpstr>
      <vt:lpstr>Question</vt:lpstr>
      <vt:lpstr>Ideal gas p-V plot</vt:lpstr>
      <vt:lpstr>Boyle’s Law</vt:lpstr>
      <vt:lpstr>V-T plots</vt:lpstr>
      <vt:lpstr>p-T plots</vt:lpstr>
      <vt:lpstr>Deviations from Ideality</vt:lpstr>
      <vt:lpstr>Ideal Gas Model</vt:lpstr>
      <vt:lpstr>van der Waals EOS</vt:lpstr>
      <vt:lpstr>p-V plots</vt:lpstr>
      <vt:lpstr>Mean Free Path</vt:lpstr>
    </vt:vector>
  </TitlesOfParts>
  <Company>University of Wyoming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Equations of State</dc:title>
  <dc:creator>Richard Barrans</dc:creator>
  <cp:lastModifiedBy>Richard Barrans</cp:lastModifiedBy>
  <cp:revision>235</cp:revision>
  <cp:lastPrinted>2025-09-03T03:27:27Z</cp:lastPrinted>
  <dcterms:created xsi:type="dcterms:W3CDTF">2005-04-04T04:39:47Z</dcterms:created>
  <dcterms:modified xsi:type="dcterms:W3CDTF">2025-09-03T03:27:28Z</dcterms:modified>
</cp:coreProperties>
</file>