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77" r:id="rId3"/>
    <p:sldId id="478" r:id="rId4"/>
    <p:sldId id="479" r:id="rId5"/>
    <p:sldId id="480" r:id="rId6"/>
    <p:sldId id="481" r:id="rId7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7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549"/>
    <p:restoredTop sz="93913" autoAdjust="0"/>
  </p:normalViewPr>
  <p:slideViewPr>
    <p:cSldViewPr>
      <p:cViewPr varScale="1">
        <p:scale>
          <a:sx n="88" d="100"/>
          <a:sy n="88" d="100"/>
        </p:scale>
        <p:origin x="8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248"/>
    </p:cViewPr>
  </p:sorterViewPr>
  <p:notesViewPr>
    <p:cSldViewPr>
      <p:cViewPr varScale="1">
        <p:scale>
          <a:sx n="81" d="100"/>
          <a:sy n="81" d="100"/>
        </p:scale>
        <p:origin x="984" y="90"/>
      </p:cViewPr>
      <p:guideLst>
        <p:guide orient="horz" pos="2207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B2921DD7-2B66-AA4A-94E9-C7C1C0B179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64513"/>
            <a:ext cx="4000830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defTabSz="9245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P1220 L07 Cv, Cp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748CEDE-1B67-B744-ACBE-6FEFA1C8376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2097" y="0"/>
            <a:ext cx="4002404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algn="r" defTabSz="9245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DC206230-DDC9-8541-8C64-18D2B38407F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188"/>
            <a:ext cx="4000830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defTabSz="9245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75B21593-9B88-504F-BE11-3C7070A3D1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2097" y="6546313"/>
            <a:ext cx="4002404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algn="r" defTabSz="923394" eaLnBrk="1" hangingPunct="1">
              <a:defRPr sz="1200" smtClean="0"/>
            </a:lvl1pPr>
          </a:lstStyle>
          <a:p>
            <a:pPr>
              <a:defRPr/>
            </a:pPr>
            <a:fld id="{A00192E0-DED5-364F-961C-362E295F27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8F4E96-36C7-E74F-8EFE-6F13DBA42C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404" cy="351629"/>
          </a:xfrm>
          <a:prstGeom prst="rect">
            <a:avLst/>
          </a:prstGeom>
        </p:spPr>
        <p:txBody>
          <a:bodyPr vert="horz" lIns="91819" tIns="45910" rIns="91819" bIns="4591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P1220 L07 Cv, Cp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88495B-60BC-E94A-B980-27AEFABA0B3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232097" y="0"/>
            <a:ext cx="4002404" cy="351629"/>
          </a:xfrm>
          <a:prstGeom prst="rect">
            <a:avLst/>
          </a:prstGeom>
        </p:spPr>
        <p:txBody>
          <a:bodyPr vert="horz" wrap="square" lIns="91819" tIns="45910" rIns="91819" bIns="459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E3F8047-88D5-8242-895B-6FAE21745861}" type="datetimeFigureOut">
              <a:rPr lang="en-US" altLang="en-US"/>
              <a:pPr>
                <a:defRPr/>
              </a:pPr>
              <a:t>9/7/25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BD25CB-1382-E948-82EA-E47E7447A8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9" tIns="45910" rIns="91819" bIns="4591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0C6C62-B48F-9A4E-95BB-0EBBDB339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4238" y="3329386"/>
            <a:ext cx="7387600" cy="3155155"/>
          </a:xfrm>
          <a:prstGeom prst="rect">
            <a:avLst/>
          </a:prstGeom>
        </p:spPr>
        <p:txBody>
          <a:bodyPr vert="horz" lIns="91819" tIns="45910" rIns="91819" bIns="4591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3F3D1-3D83-3D49-AC95-C71B49537A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6657188"/>
            <a:ext cx="4002404" cy="351629"/>
          </a:xfrm>
          <a:prstGeom prst="rect">
            <a:avLst/>
          </a:prstGeom>
        </p:spPr>
        <p:txBody>
          <a:bodyPr vert="horz" lIns="91819" tIns="45910" rIns="91819" bIns="4591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5724D-63E5-C941-886A-092AE570A8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232097" y="6657188"/>
            <a:ext cx="4002404" cy="351629"/>
          </a:xfrm>
          <a:prstGeom prst="rect">
            <a:avLst/>
          </a:prstGeom>
        </p:spPr>
        <p:txBody>
          <a:bodyPr vert="horz" wrap="square" lIns="91819" tIns="45910" rIns="91819" bIns="459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8EB49F2-C390-674D-A6E0-F6A3020EFD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A2F697-2156-BF45-90BB-8CA0BFC4F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0F2C75-5D8E-4A40-9B9C-D8A1DCDE8F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961253-5BB3-114C-8700-AD63EA9DC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91352-5A7B-F14F-BBBE-11DCF2B61B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4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480EED-AE44-A646-9356-8297978C6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BCEB41-AD4C-5D4D-9161-B300B442A9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4872DA-77BA-F94C-BC1D-EFD33FFA9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E5B92-57DA-6D41-9ED8-82381CE6FF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6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DF33F7-59F5-2845-AE5F-35EFE95CD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343CD6-3769-6D40-BE68-BBC4C2AAF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9F046F-DB95-9243-89EE-6D74053D9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2089F-DD11-CD41-AF5B-113741F59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33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C2B654-7199-4C4F-9844-5D0B5BDAE3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E7139-8D2F-F241-AE10-CA1357D93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D535BF-95E8-9B46-89E8-C92320AE3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2007D-43FE-884D-B0A4-C4CAC1B612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41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306BF-AAEE-A248-82AA-F09334E26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4AD33-B6EC-4B4F-98BE-115B51FCC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1502C4-EEC6-3746-9444-962594F71A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28B82-F766-B24E-81B6-654B9788E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82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7F0EE9-27B6-8440-8B47-5C7E3988F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26CE91-52EE-9449-BAC7-7853A98756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793772-97F6-834C-BF4D-B81051B24F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38DE4-E42D-D64A-ADA3-5EC010D461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62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504C2E8-0926-E140-AAB8-EAC20729E1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FD5E66-717F-7F4C-9447-89A11F4BC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B4700D-F7FE-F64A-8E44-346F07F20B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B591D-2AD2-0D43-AC2B-BC441F1B5E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85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62FE0B-E9A3-3D46-BCC3-F72A3CC561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B079ABE-8C1A-8F42-AA15-56ECF0725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C788C8-82AE-E547-B60F-BC09839C33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234FF-9114-244E-8993-F5D0EF94D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3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71B5FE9-03FE-014B-868F-67B12CF79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22BC66-F09A-3341-B898-6145D738F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AE6616-E432-0143-BCCA-74F2C51D5F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A90C-6C5A-2949-99FE-67E0FFD27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3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89390-26D8-4D4A-83D8-38A12D5712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2FCF62-181E-BC41-AF45-428CD125C7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AE0830-517B-4547-AC4C-17ED7019F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202C-1F3C-3746-B2DC-FC74219227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50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431D6D-E3E5-454E-B92E-955E1C81B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D60B6B-9926-294D-90F2-9F58FB470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1B64F0-FC13-834F-A2F7-B54554729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35DBF-11B2-5044-988A-69AD59F6DA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93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AB8114-FF49-8A43-99A0-7AF8132F8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2B3C92-31C3-384E-9118-491E8846E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6F63D3-9E0A-394F-9967-DC364383C6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642DAFE-517F-154D-B65D-0C1B57DF95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5A7C95B-9418-B144-A6C8-38809E31B3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5343A18-2B27-FE49-B25E-F0B03722A1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ADE3818-1082-C344-9EB9-40900AD23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PV Plot for Ideal Gas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4C7192F4-2349-644B-9734-C54A448735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Isotherms</a:t>
            </a:r>
          </a:p>
        </p:txBody>
      </p:sp>
      <p:pic>
        <p:nvPicPr>
          <p:cNvPr id="4" name="Picture 18" descr="18_Figure06-I">
            <a:extLst>
              <a:ext uri="{FF2B5EF4-FFF2-40B4-BE49-F238E27FC236}">
                <a16:creationId xmlns:a16="http://schemas.microsoft.com/office/drawing/2014/main" id="{1B22834D-E198-2242-B5A9-04B857BD4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3"/>
          <a:stretch>
            <a:fillRect/>
          </a:stretch>
        </p:blipFill>
        <p:spPr bwMode="auto">
          <a:xfrm>
            <a:off x="3505200" y="16002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B219B34C-573B-2B4C-B89F-692C6A8332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Specific Heats of Ideal Gases</a:t>
            </a:r>
          </a:p>
        </p:txBody>
      </p:sp>
      <p:sp>
        <p:nvSpPr>
          <p:cNvPr id="16386" name="Subtitle 2">
            <a:extLst>
              <a:ext uri="{FF2B5EF4-FFF2-40B4-BE49-F238E27FC236}">
                <a16:creationId xmlns:a16="http://schemas.microsoft.com/office/drawing/2014/main" id="{FBA77B54-0841-C84E-9ECE-8DCE1FE9E4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832C2A0-BA87-2A44-A4E0-69EB03EDE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743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§ 18.4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9FB0DF2E-9CE5-E94C-9FA3-202049657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 Volume or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9F8E-F7C0-6C4A-8390-EEB8F706C2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Constant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volume</a:t>
            </a:r>
            <a:r>
              <a:rPr lang="en-US" altLang="en-US">
                <a:ea typeface="ＭＳ Ｐゴシック" panose="020B0600070205080204" pitchFamily="34" charset="-128"/>
              </a:rPr>
              <a:t>: heating simply makes the molecules go faster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Constant </a:t>
            </a:r>
            <a:r>
              <a:rPr lang="en-US" altLang="en-US">
                <a:solidFill>
                  <a:srgbClr val="0053FE"/>
                </a:solidFill>
                <a:ea typeface="ＭＳ Ｐゴシック" panose="020B0600070205080204" pitchFamily="34" charset="-128"/>
              </a:rPr>
              <a:t>pressure</a:t>
            </a:r>
            <a:r>
              <a:rPr lang="en-US" altLang="en-US">
                <a:ea typeface="ＭＳ Ｐゴシック" panose="020B0600070205080204" pitchFamily="34" charset="-128"/>
              </a:rPr>
              <a:t>: As the molecules speed up, the system expands against the surroundings, doing work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It takes </a:t>
            </a:r>
            <a:r>
              <a:rPr lang="en-US" altLang="en-US">
                <a:solidFill>
                  <a:srgbClr val="0053FE"/>
                </a:solidFill>
                <a:ea typeface="ＭＳ Ｐゴシック" panose="020B0600070205080204" pitchFamily="34" charset="-128"/>
              </a:rPr>
              <a:t>more heat </a:t>
            </a:r>
            <a:r>
              <a:rPr lang="en-US" altLang="en-US">
                <a:ea typeface="ＭＳ Ｐゴシック" panose="020B0600070205080204" pitchFamily="34" charset="-128"/>
              </a:rPr>
              <a:t>to get the same </a:t>
            </a:r>
            <a:r>
              <a:rPr lang="en-US" altLang="en-US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at </a:t>
            </a:r>
            <a:r>
              <a:rPr lang="en-US" altLang="en-US">
                <a:solidFill>
                  <a:srgbClr val="0053FE"/>
                </a:solidFill>
                <a:ea typeface="ＭＳ Ｐゴシック" panose="020B0600070205080204" pitchFamily="34" charset="-128"/>
              </a:rPr>
              <a:t>constant pressure </a:t>
            </a:r>
            <a:r>
              <a:rPr lang="en-US" altLang="en-US">
                <a:ea typeface="ＭＳ Ｐゴシック" panose="020B0600070205080204" pitchFamily="34" charset="-128"/>
              </a:rPr>
              <a:t>than at constant volume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92FE2EB9-E74E-F14D-B66A-ABD7D89B2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at Constant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40275-A156-B740-8B44-EB8A548C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>
              <a:defRPr/>
            </a:pPr>
            <a:r>
              <a:rPr lang="en-US" dirty="0"/>
              <a:t>Total translational </a:t>
            </a:r>
            <a:r>
              <a:rPr lang="en-US" i="1" dirty="0"/>
              <a:t>K</a:t>
            </a:r>
            <a:r>
              <a:rPr lang="en-US" dirty="0"/>
              <a:t> of a </a:t>
            </a:r>
            <a:r>
              <a:rPr lang="en-US" dirty="0">
                <a:solidFill>
                  <a:schemeClr val="accent2"/>
                </a:solidFill>
              </a:rPr>
              <a:t>monatomic</a:t>
            </a:r>
            <a:r>
              <a:rPr lang="en-US" dirty="0"/>
              <a:t> gas</a:t>
            </a:r>
          </a:p>
          <a:p>
            <a:pPr marL="0" indent="0" algn="ctr">
              <a:buFontTx/>
              <a:buNone/>
              <a:defRPr/>
            </a:pPr>
            <a:r>
              <a:rPr lang="en-US" i="1" dirty="0"/>
              <a:t>K</a:t>
            </a:r>
            <a:r>
              <a:rPr lang="en-US" dirty="0"/>
              <a:t> = 3/2 </a:t>
            </a:r>
            <a:r>
              <a:rPr lang="en-US" i="1" dirty="0" err="1"/>
              <a:t>Nk</a:t>
            </a:r>
            <a:r>
              <a:rPr lang="en-US" baseline="-25000" dirty="0" err="1"/>
              <a:t>B</a:t>
            </a:r>
            <a:r>
              <a:rPr lang="en-US" i="1" dirty="0" err="1"/>
              <a:t>T</a:t>
            </a:r>
            <a:endParaRPr lang="en-US" i="1" dirty="0"/>
          </a:p>
          <a:p>
            <a:pPr>
              <a:defRPr/>
            </a:pPr>
            <a:r>
              <a:rPr lang="en-US" dirty="0"/>
              <a:t>Energy input to raise </a:t>
            </a:r>
            <a:r>
              <a:rPr lang="en-US" i="1" dirty="0"/>
              <a:t>T</a:t>
            </a:r>
          </a:p>
          <a:p>
            <a:pPr marL="0" indent="0">
              <a:buFontTx/>
              <a:buNone/>
              <a:defRPr/>
            </a:pPr>
            <a:r>
              <a:rPr lang="en-US" i="1" dirty="0">
                <a:solidFill>
                  <a:schemeClr val="accent2"/>
                </a:solidFill>
              </a:rPr>
              <a:t>Q</a:t>
            </a:r>
            <a:r>
              <a:rPr lang="en-US" dirty="0"/>
              <a:t> = ∆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 – 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3/2 </a:t>
            </a:r>
            <a:r>
              <a:rPr lang="en-US" i="1" dirty="0" err="1">
                <a:solidFill>
                  <a:schemeClr val="accent2"/>
                </a:solidFill>
              </a:rPr>
              <a:t>Nk</a:t>
            </a:r>
            <a:r>
              <a:rPr lang="en-US" baseline="-25000" dirty="0" err="1">
                <a:solidFill>
                  <a:schemeClr val="accent2"/>
                </a:solidFill>
              </a:rPr>
              <a:t>B</a:t>
            </a:r>
            <a:r>
              <a:rPr lang="en-US" dirty="0" err="1">
                <a:solidFill>
                  <a:schemeClr val="accent2"/>
                </a:solidFill>
              </a:rPr>
              <a:t>∆</a:t>
            </a:r>
            <a:r>
              <a:rPr lang="en-US" i="1" dirty="0" err="1">
                <a:solidFill>
                  <a:schemeClr val="accent2"/>
                </a:solidFill>
              </a:rPr>
              <a:t>T</a:t>
            </a:r>
            <a:endParaRPr lang="en-US" i="1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dirty="0"/>
              <a:t>Heat capacity </a:t>
            </a:r>
            <a:r>
              <a:rPr lang="en-US" i="1" dirty="0"/>
              <a:t>C</a:t>
            </a:r>
            <a:r>
              <a:rPr lang="en-US" dirty="0"/>
              <a:t> = </a:t>
            </a:r>
            <a:r>
              <a:rPr lang="en-US" i="1" dirty="0"/>
              <a:t>Q</a:t>
            </a:r>
            <a:r>
              <a:rPr lang="en-US" dirty="0"/>
              <a:t>/∆</a:t>
            </a:r>
            <a:r>
              <a:rPr lang="en-US" i="1" dirty="0"/>
              <a:t>T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3/2 </a:t>
            </a:r>
            <a:r>
              <a:rPr lang="en-US" i="1" dirty="0" err="1">
                <a:solidFill>
                  <a:schemeClr val="accent2"/>
                </a:solidFill>
              </a:rPr>
              <a:t>Nk</a:t>
            </a:r>
            <a:r>
              <a:rPr lang="en-US" baseline="-25000" dirty="0" err="1">
                <a:solidFill>
                  <a:schemeClr val="accent2"/>
                </a:solidFill>
              </a:rPr>
              <a:t>B</a:t>
            </a:r>
            <a:endParaRPr lang="en-US" baseline="-25000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dirty="0"/>
              <a:t>Specific molar heat capacity </a:t>
            </a:r>
            <a:r>
              <a:rPr lang="en-US" i="1" dirty="0">
                <a:solidFill>
                  <a:schemeClr val="accent6"/>
                </a:solidFill>
              </a:rPr>
              <a:t>c</a:t>
            </a:r>
            <a:r>
              <a:rPr lang="en-US" baseline="-25000" dirty="0">
                <a:solidFill>
                  <a:schemeClr val="accent6"/>
                </a:solidFill>
              </a:rPr>
              <a:t>v</a:t>
            </a:r>
            <a:r>
              <a:rPr lang="en-US" dirty="0"/>
              <a:t> = </a:t>
            </a:r>
            <a:r>
              <a:rPr lang="en-US" dirty="0">
                <a:solidFill>
                  <a:schemeClr val="accent6"/>
                </a:solidFill>
              </a:rPr>
              <a:t>3/2 R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849EF43B-89E9-6045-A2C8-CC540874C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at Constant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40275-A156-B740-8B44-EB8A548C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defRPr/>
            </a:pPr>
            <a:r>
              <a:rPr lang="en-US" dirty="0"/>
              <a:t>Energy lost to the surroundings via wo</a:t>
            </a:r>
            <a:r>
              <a:rPr lang="en-US" dirty="0">
                <a:solidFill>
                  <a:schemeClr val="tx2"/>
                </a:solidFill>
              </a:rPr>
              <a:t>rk</a:t>
            </a:r>
          </a:p>
          <a:p>
            <a:pPr algn="just">
              <a:defRPr/>
            </a:pPr>
            <a:r>
              <a:rPr lang="en-US" dirty="0">
                <a:solidFill>
                  <a:schemeClr val="tx2"/>
                </a:solidFill>
              </a:rPr>
              <a:t>Energy input </a:t>
            </a:r>
            <a:r>
              <a:rPr lang="en-US" i="1" dirty="0">
                <a:solidFill>
                  <a:schemeClr val="accent2"/>
                </a:solidFill>
              </a:rPr>
              <a:t>Q</a:t>
            </a:r>
            <a:r>
              <a:rPr lang="en-US" dirty="0">
                <a:solidFill>
                  <a:schemeClr val="tx2"/>
                </a:solidFill>
              </a:rPr>
              <a:t> needed is </a:t>
            </a:r>
            <a:r>
              <a:rPr lang="en-US" dirty="0">
                <a:solidFill>
                  <a:schemeClr val="accent2"/>
                </a:solidFill>
              </a:rPr>
              <a:t>3/2 </a:t>
            </a:r>
            <a:r>
              <a:rPr lang="en-US" dirty="0" err="1">
                <a:solidFill>
                  <a:schemeClr val="accent2"/>
                </a:solidFill>
              </a:rPr>
              <a:t>Nk</a:t>
            </a:r>
            <a:r>
              <a:rPr lang="en-US" baseline="-25000" dirty="0" err="1">
                <a:solidFill>
                  <a:schemeClr val="accent2"/>
                </a:solidFill>
              </a:rPr>
              <a:t>B</a:t>
            </a:r>
            <a:r>
              <a:rPr lang="en-US" dirty="0" err="1">
                <a:solidFill>
                  <a:schemeClr val="accent2"/>
                </a:solidFill>
              </a:rPr>
              <a:t>∆</a:t>
            </a:r>
            <a:r>
              <a:rPr lang="en-US" i="1" dirty="0" err="1">
                <a:solidFill>
                  <a:schemeClr val="accent2"/>
                </a:solidFill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+ </a:t>
            </a:r>
            <a:r>
              <a:rPr lang="en-US" i="1" dirty="0">
                <a:solidFill>
                  <a:srgbClr val="7030A0"/>
                </a:solidFill>
              </a:rPr>
              <a:t>W</a:t>
            </a:r>
          </a:p>
          <a:p>
            <a:pPr marL="0" indent="0" algn="ctr"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</a:rPr>
              <a:t>W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i="1" dirty="0" err="1">
                <a:solidFill>
                  <a:schemeClr val="tx2"/>
                </a:solidFill>
              </a:rPr>
              <a:t>p</a:t>
            </a:r>
            <a:r>
              <a:rPr lang="en-US" dirty="0" err="1">
                <a:solidFill>
                  <a:schemeClr val="tx2"/>
                </a:solidFill>
              </a:rPr>
              <a:t>∆</a:t>
            </a:r>
            <a:r>
              <a:rPr lang="en-US" i="1" dirty="0" err="1">
                <a:solidFill>
                  <a:schemeClr val="tx2"/>
                </a:solidFill>
              </a:rPr>
              <a:t>V</a:t>
            </a:r>
            <a:endParaRPr lang="en-US" i="1" dirty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dirty="0">
                <a:solidFill>
                  <a:schemeClr val="tx2"/>
                </a:solidFill>
              </a:rPr>
              <a:t>∆</a:t>
            </a:r>
            <a:r>
              <a:rPr lang="en-US" i="1" dirty="0">
                <a:solidFill>
                  <a:schemeClr val="tx2"/>
                </a:solidFill>
              </a:rPr>
              <a:t>V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i="1" dirty="0" err="1">
                <a:solidFill>
                  <a:schemeClr val="tx2"/>
                </a:solidFill>
              </a:rPr>
              <a:t>Nk</a:t>
            </a:r>
            <a:r>
              <a:rPr lang="en-US" baseline="-25000" dirty="0" err="1">
                <a:solidFill>
                  <a:schemeClr val="tx2"/>
                </a:solidFill>
              </a:rPr>
              <a:t>B</a:t>
            </a:r>
            <a:r>
              <a:rPr lang="en-US" dirty="0" err="1">
                <a:solidFill>
                  <a:schemeClr val="tx2"/>
                </a:solidFill>
              </a:rPr>
              <a:t>∆</a:t>
            </a:r>
            <a:r>
              <a:rPr lang="en-US" i="1" dirty="0" err="1">
                <a:solidFill>
                  <a:schemeClr val="tx2"/>
                </a:solidFill>
              </a:rPr>
              <a:t>T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i="1" dirty="0">
                <a:solidFill>
                  <a:schemeClr val="tx2"/>
                </a:solidFill>
              </a:rPr>
              <a:t>p</a:t>
            </a:r>
          </a:p>
          <a:p>
            <a:pPr marL="0" indent="0" algn="just"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</a:rPr>
              <a:t>Q </a:t>
            </a:r>
            <a:r>
              <a:rPr lang="en-US" dirty="0">
                <a:solidFill>
                  <a:schemeClr val="tx2"/>
                </a:solidFill>
              </a:rPr>
              <a:t>= </a:t>
            </a:r>
            <a:r>
              <a:rPr lang="en-US" dirty="0">
                <a:solidFill>
                  <a:schemeClr val="accent2"/>
                </a:solidFill>
              </a:rPr>
              <a:t>3/2 </a:t>
            </a:r>
            <a:r>
              <a:rPr lang="en-US" i="1" dirty="0" err="1">
                <a:solidFill>
                  <a:schemeClr val="accent2"/>
                </a:solidFill>
              </a:rPr>
              <a:t>Nk</a:t>
            </a:r>
            <a:r>
              <a:rPr lang="en-US" baseline="-25000" dirty="0" err="1">
                <a:solidFill>
                  <a:schemeClr val="accent2"/>
                </a:solidFill>
              </a:rPr>
              <a:t>B</a:t>
            </a:r>
            <a:r>
              <a:rPr lang="en-US" dirty="0" err="1">
                <a:solidFill>
                  <a:schemeClr val="accent2"/>
                </a:solidFill>
              </a:rPr>
              <a:t>∆</a:t>
            </a:r>
            <a:r>
              <a:rPr lang="en-US" i="1" dirty="0" err="1">
                <a:solidFill>
                  <a:schemeClr val="accent2"/>
                </a:solidFill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+ </a:t>
            </a:r>
            <a:r>
              <a:rPr lang="en-US" i="1" dirty="0" err="1">
                <a:solidFill>
                  <a:srgbClr val="7030A0"/>
                </a:solidFill>
              </a:rPr>
              <a:t>Nk</a:t>
            </a:r>
            <a:r>
              <a:rPr lang="en-US" baseline="-25000" dirty="0" err="1">
                <a:solidFill>
                  <a:srgbClr val="7030A0"/>
                </a:solidFill>
              </a:rPr>
              <a:t>B</a:t>
            </a:r>
            <a:r>
              <a:rPr lang="en-US" dirty="0" err="1">
                <a:solidFill>
                  <a:srgbClr val="7030A0"/>
                </a:solidFill>
              </a:rPr>
              <a:t>∆</a:t>
            </a:r>
            <a:r>
              <a:rPr lang="en-US" i="1" dirty="0" err="1">
                <a:solidFill>
                  <a:srgbClr val="7030A0"/>
                </a:solidFill>
              </a:rPr>
              <a:t>T</a:t>
            </a:r>
            <a:endParaRPr lang="en-US" i="1" dirty="0">
              <a:solidFill>
                <a:srgbClr val="7030A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</a:rPr>
              <a:t>Q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>
                <a:solidFill>
                  <a:schemeClr val="accent2"/>
                </a:solidFill>
              </a:rPr>
              <a:t>5/2 </a:t>
            </a:r>
            <a:r>
              <a:rPr lang="en-US" i="1" dirty="0" err="1">
                <a:solidFill>
                  <a:schemeClr val="accent2"/>
                </a:solidFill>
              </a:rPr>
              <a:t>Nk</a:t>
            </a:r>
            <a:r>
              <a:rPr lang="en-US" baseline="-25000" dirty="0" err="1">
                <a:solidFill>
                  <a:schemeClr val="accent2"/>
                </a:solidFill>
              </a:rPr>
              <a:t>B</a:t>
            </a:r>
            <a:r>
              <a:rPr lang="en-US" dirty="0" err="1">
                <a:solidFill>
                  <a:schemeClr val="accent2"/>
                </a:solidFill>
              </a:rPr>
              <a:t>∆</a:t>
            </a:r>
            <a:r>
              <a:rPr lang="en-US" i="1" dirty="0" err="1">
                <a:solidFill>
                  <a:schemeClr val="accent2"/>
                </a:solidFill>
              </a:rPr>
              <a:t>T</a:t>
            </a:r>
            <a:endParaRPr lang="en-US" i="1" dirty="0">
              <a:solidFill>
                <a:schemeClr val="accent2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en-US" i="1" dirty="0" err="1">
                <a:solidFill>
                  <a:schemeClr val="tx2"/>
                </a:solidFill>
              </a:rPr>
              <a:t>C</a:t>
            </a:r>
            <a:r>
              <a:rPr lang="en-US" baseline="-25000" dirty="0" err="1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 = 5/2 </a:t>
            </a:r>
            <a:r>
              <a:rPr lang="en-US" i="1" dirty="0" err="1">
                <a:solidFill>
                  <a:schemeClr val="tx2"/>
                </a:solidFill>
              </a:rPr>
              <a:t>Nk</a:t>
            </a:r>
            <a:r>
              <a:rPr lang="en-US" baseline="-25000" dirty="0" err="1">
                <a:solidFill>
                  <a:schemeClr val="tx2"/>
                </a:solidFill>
              </a:rPr>
              <a:t>B</a:t>
            </a:r>
            <a:endParaRPr lang="en-US" baseline="-25000" dirty="0">
              <a:solidFill>
                <a:schemeClr val="tx2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en-US" dirty="0">
                <a:solidFill>
                  <a:schemeClr val="tx2"/>
                </a:solidFill>
              </a:rPr>
              <a:t>Molar </a:t>
            </a:r>
            <a:r>
              <a:rPr lang="en-US" i="1" dirty="0" err="1">
                <a:solidFill>
                  <a:schemeClr val="accent6"/>
                </a:solidFill>
              </a:rPr>
              <a:t>c</a:t>
            </a:r>
            <a:r>
              <a:rPr lang="en-US" baseline="-25000" dirty="0" err="1">
                <a:solidFill>
                  <a:schemeClr val="accent6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>
                <a:solidFill>
                  <a:schemeClr val="accent6"/>
                </a:solidFill>
              </a:rPr>
              <a:t>5/2 </a:t>
            </a:r>
            <a:r>
              <a:rPr lang="en-US" i="1" dirty="0">
                <a:solidFill>
                  <a:schemeClr val="accent6"/>
                </a:solidFill>
              </a:rPr>
              <a:t>R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DEA362BE-941C-F44E-81E1-833623213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Diatomic</a:t>
            </a:r>
            <a:r>
              <a:rPr lang="en-US" altLang="en-US">
                <a:ea typeface="ＭＳ Ｐゴシック" panose="020B0600070205080204" pitchFamily="34" charset="-128"/>
              </a:rPr>
              <a:t> Gas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5026F-FFC1-B143-A095-2E3E3034E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 more modes of kinetic energy: </a:t>
            </a:r>
            <a:r>
              <a:rPr lang="en-US" dirty="0">
                <a:solidFill>
                  <a:schemeClr val="accent2"/>
                </a:solidFill>
              </a:rPr>
              <a:t>rotation</a:t>
            </a:r>
          </a:p>
          <a:p>
            <a:pPr>
              <a:defRPr/>
            </a:pPr>
            <a:r>
              <a:rPr lang="en-US" dirty="0"/>
              <a:t>Molecular </a:t>
            </a:r>
            <a:r>
              <a:rPr lang="en-US" i="1" dirty="0">
                <a:solidFill>
                  <a:schemeClr val="accent2"/>
                </a:solidFill>
              </a:rPr>
              <a:t>K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5/2 </a:t>
            </a:r>
            <a:r>
              <a:rPr lang="en-US" i="1" dirty="0" err="1">
                <a:solidFill>
                  <a:schemeClr val="accent2"/>
                </a:solidFill>
              </a:rPr>
              <a:t>k</a:t>
            </a:r>
            <a:r>
              <a:rPr lang="en-US" baseline="-25000" dirty="0" err="1">
                <a:solidFill>
                  <a:schemeClr val="accent2"/>
                </a:solidFill>
              </a:rPr>
              <a:t>B</a:t>
            </a:r>
            <a:r>
              <a:rPr lang="en-US" i="1" dirty="0" err="1">
                <a:solidFill>
                  <a:schemeClr val="accent2"/>
                </a:solidFill>
              </a:rPr>
              <a:t>T</a:t>
            </a:r>
            <a:endParaRPr lang="en-US" i="1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dirty="0"/>
              <a:t>Adds another </a:t>
            </a:r>
            <a:r>
              <a:rPr lang="en-US" i="1" dirty="0"/>
              <a:t>R</a:t>
            </a:r>
            <a:r>
              <a:rPr lang="en-US" dirty="0"/>
              <a:t> to </a:t>
            </a:r>
            <a:r>
              <a:rPr lang="en-US" i="1" dirty="0"/>
              <a:t>c</a:t>
            </a:r>
            <a:r>
              <a:rPr lang="en-US" baseline="-25000" dirty="0"/>
              <a:t>v</a:t>
            </a:r>
            <a:r>
              <a:rPr lang="en-US" dirty="0"/>
              <a:t> and </a:t>
            </a:r>
            <a:r>
              <a:rPr lang="en-US" i="1" dirty="0" err="1"/>
              <a:t>c</a:t>
            </a:r>
            <a:r>
              <a:rPr lang="en-US" baseline="-25000" dirty="0" err="1"/>
              <a:t>p</a:t>
            </a:r>
            <a:endParaRPr lang="en-US" baseline="-25000" dirty="0"/>
          </a:p>
          <a:p>
            <a:pPr marL="0" indent="0" algn="ctr">
              <a:buFontTx/>
              <a:buNone/>
              <a:defRPr/>
            </a:pPr>
            <a:r>
              <a:rPr lang="en-US" i="1" dirty="0">
                <a:solidFill>
                  <a:schemeClr val="accent6"/>
                </a:solidFill>
              </a:rPr>
              <a:t>c</a:t>
            </a:r>
            <a:r>
              <a:rPr lang="en-US" baseline="-25000" dirty="0">
                <a:solidFill>
                  <a:schemeClr val="accent6"/>
                </a:solidFill>
              </a:rPr>
              <a:t>v</a:t>
            </a:r>
            <a:r>
              <a:rPr lang="en-US" dirty="0"/>
              <a:t> = </a:t>
            </a:r>
            <a:r>
              <a:rPr lang="en-US" dirty="0">
                <a:solidFill>
                  <a:schemeClr val="accent6"/>
                </a:solidFill>
              </a:rPr>
              <a:t>5/2 </a:t>
            </a:r>
            <a:r>
              <a:rPr lang="en-US" i="1" dirty="0">
                <a:solidFill>
                  <a:schemeClr val="accent6"/>
                </a:solidFill>
              </a:rPr>
              <a:t>R</a:t>
            </a:r>
            <a:r>
              <a:rPr lang="en-US" dirty="0"/>
              <a:t>; </a:t>
            </a:r>
            <a:r>
              <a:rPr lang="en-US" i="1" dirty="0" err="1">
                <a:solidFill>
                  <a:schemeClr val="accent6"/>
                </a:solidFill>
              </a:rPr>
              <a:t>c</a:t>
            </a:r>
            <a:r>
              <a:rPr lang="en-US" baseline="-25000" dirty="0" err="1">
                <a:solidFill>
                  <a:schemeClr val="accent6"/>
                </a:solidFill>
              </a:rPr>
              <a:t>p</a:t>
            </a:r>
            <a:r>
              <a:rPr lang="en-US" dirty="0"/>
              <a:t> = </a:t>
            </a:r>
            <a:r>
              <a:rPr lang="en-US" dirty="0">
                <a:solidFill>
                  <a:schemeClr val="accent6"/>
                </a:solidFill>
              </a:rPr>
              <a:t>7/2 </a:t>
            </a:r>
            <a:r>
              <a:rPr lang="en-US" i="1" dirty="0">
                <a:solidFill>
                  <a:schemeClr val="accent6"/>
                </a:solidFill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Custom 25">
      <a:dk1>
        <a:srgbClr val="0000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0000"/>
      </a:accent3>
      <a:accent4>
        <a:srgbClr val="006600"/>
      </a:accent4>
      <a:accent5>
        <a:srgbClr val="00CC00"/>
      </a:accent5>
      <a:accent6>
        <a:srgbClr val="800000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FF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3438</TotalTime>
  <Words>203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Symbol</vt:lpstr>
      <vt:lpstr>Default Design</vt:lpstr>
      <vt:lpstr>PV Plot for Ideal Gas</vt:lpstr>
      <vt:lpstr>Specific Heats of Ideal Gases</vt:lpstr>
      <vt:lpstr>Constant Volume or Pressure</vt:lpstr>
      <vt:lpstr>at Constant Volume</vt:lpstr>
      <vt:lpstr>at Constant Pressure</vt:lpstr>
      <vt:lpstr>Diatomic Gas</vt:lpstr>
    </vt:vector>
  </TitlesOfParts>
  <Company>John Carroll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Balloon Animals</dc:title>
  <dc:creator>joe</dc:creator>
  <cp:lastModifiedBy>Richard Barrans</cp:lastModifiedBy>
  <cp:revision>217</cp:revision>
  <cp:lastPrinted>2025-09-03T03:28:48Z</cp:lastPrinted>
  <dcterms:created xsi:type="dcterms:W3CDTF">2003-08-04T19:23:16Z</dcterms:created>
  <dcterms:modified xsi:type="dcterms:W3CDTF">2025-09-08T05:30:36Z</dcterms:modified>
</cp:coreProperties>
</file>