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9" r:id="rId3"/>
    <p:sldId id="257" r:id="rId4"/>
    <p:sldId id="258" r:id="rId5"/>
    <p:sldId id="260" r:id="rId6"/>
    <p:sldId id="262" r:id="rId7"/>
  </p:sldIdLst>
  <p:sldSz cx="9144000" cy="6858000" type="screen4x3"/>
  <p:notesSz cx="9312275" cy="7026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>
          <p15:clr>
            <a:srgbClr val="A4A3A4"/>
          </p15:clr>
        </p15:guide>
        <p15:guide id="2" pos="29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49"/>
    <p:restoredTop sz="93913" autoAdjust="0"/>
  </p:normalViewPr>
  <p:slideViewPr>
    <p:cSldViewPr>
      <p:cViewPr varScale="1">
        <p:scale>
          <a:sx n="88" d="100"/>
          <a:sy n="88" d="100"/>
        </p:scale>
        <p:origin x="8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248"/>
    </p:cViewPr>
  </p:sorterViewPr>
  <p:notesViewPr>
    <p:cSldViewPr>
      <p:cViewPr varScale="1">
        <p:scale>
          <a:sx n="83" d="100"/>
          <a:sy n="83" d="100"/>
        </p:scale>
        <p:origin x="-114" y="-84"/>
      </p:cViewPr>
      <p:guideLst>
        <p:guide orient="horz" pos="2212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B2921DD7-2B66-AA4A-94E9-C7C1C0B179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8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t" anchorCtr="0" compatLnSpc="1">
            <a:prstTxWarp prst="textNoShape">
              <a:avLst/>
            </a:prstTxWarp>
          </a:bodyPr>
          <a:lstStyle>
            <a:lvl1pPr defTabSz="9298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P1220 L08 Phase diagrams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748CEDE-1B67-B744-ACBE-6FEFA1C837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263" y="0"/>
            <a:ext cx="4035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t" anchorCtr="0" compatLnSpc="1">
            <a:prstTxWarp prst="textNoShape">
              <a:avLst/>
            </a:prstTxWarp>
          </a:bodyPr>
          <a:lstStyle>
            <a:lvl1pPr algn="r" defTabSz="9298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DC206230-DDC9-8541-8C64-18D2B38407F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72263"/>
            <a:ext cx="403383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b" anchorCtr="0" compatLnSpc="1">
            <a:prstTxWarp prst="textNoShape">
              <a:avLst/>
            </a:prstTxWarp>
          </a:bodyPr>
          <a:lstStyle>
            <a:lvl1pPr defTabSz="9298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75B21593-9B88-504F-BE11-3C7070A3D1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263" y="6672263"/>
            <a:ext cx="4035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8" tIns="46519" rIns="93038" bIns="46519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 smtClean="0"/>
            </a:lvl1pPr>
          </a:lstStyle>
          <a:p>
            <a:pPr>
              <a:defRPr/>
            </a:pPr>
            <a:fld id="{A00192E0-DED5-364F-961C-362E295F27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8F4E96-36C7-E74F-8EFE-6F13DBA42C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425" cy="352425"/>
          </a:xfrm>
          <a:prstGeom prst="rect">
            <a:avLst/>
          </a:prstGeom>
        </p:spPr>
        <p:txBody>
          <a:bodyPr vert="horz" lIns="92345" tIns="46173" rIns="92345" bIns="46173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P1220 L08 Phase diagrams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88495B-60BC-E94A-B980-27AEFABA0B3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275263" y="0"/>
            <a:ext cx="4035425" cy="352425"/>
          </a:xfrm>
          <a:prstGeom prst="rect">
            <a:avLst/>
          </a:prstGeom>
        </p:spPr>
        <p:txBody>
          <a:bodyPr vert="horz" wrap="square" lIns="92345" tIns="46173" rIns="92345" bIns="461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E3F8047-88D5-8242-895B-6FAE21745861}" type="datetimeFigureOut">
              <a:rPr lang="en-US" altLang="en-US"/>
              <a:pPr>
                <a:defRPr/>
              </a:pPr>
              <a:t>9/7/25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BD25CB-1382-E948-82EA-E47E7447A8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527050"/>
            <a:ext cx="3511550" cy="2635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45" tIns="46173" rIns="92345" bIns="461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0C6C62-B48F-9A4E-95BB-0EBBDB339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31863" y="3336925"/>
            <a:ext cx="7448550" cy="3162300"/>
          </a:xfrm>
          <a:prstGeom prst="rect">
            <a:avLst/>
          </a:prstGeom>
        </p:spPr>
        <p:txBody>
          <a:bodyPr vert="horz" lIns="92345" tIns="46173" rIns="92345" bIns="4617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3F3D1-3D83-3D49-AC95-C71B49537A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672263"/>
            <a:ext cx="4035425" cy="352425"/>
          </a:xfrm>
          <a:prstGeom prst="rect">
            <a:avLst/>
          </a:prstGeom>
        </p:spPr>
        <p:txBody>
          <a:bodyPr vert="horz" lIns="92345" tIns="46173" rIns="92345" bIns="46173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5724D-63E5-C941-886A-092AE570A8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275263" y="6672263"/>
            <a:ext cx="4035425" cy="352425"/>
          </a:xfrm>
          <a:prstGeom prst="rect">
            <a:avLst/>
          </a:prstGeom>
        </p:spPr>
        <p:txBody>
          <a:bodyPr vert="horz" wrap="square" lIns="92345" tIns="46173" rIns="92345" bIns="461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EB49F2-C390-674D-A6E0-F6A3020EFD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P1220 L08 Phase diagrams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B49F2-C390-674D-A6E0-F6A3020EFD2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246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A2F697-2156-BF45-90BB-8CA0BFC4F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0F2C75-5D8E-4A40-9B9C-D8A1DCDE8F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961253-5BB3-114C-8700-AD63EA9DC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91352-5A7B-F14F-BBBE-11DCF2B61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4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480EED-AE44-A646-9356-8297978C6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BCEB41-AD4C-5D4D-9161-B300B442A9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4872DA-77BA-F94C-BC1D-EFD33FFA9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E5B92-57DA-6D41-9ED8-82381CE6FF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6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DF33F7-59F5-2845-AE5F-35EFE95CD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343CD6-3769-6D40-BE68-BBC4C2AAF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9F046F-DB95-9243-89EE-6D74053D9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2089F-DD11-CD41-AF5B-113741F59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33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C2B654-7199-4C4F-9844-5D0B5BDAE3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E7139-8D2F-F241-AE10-CA1357D93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D535BF-95E8-9B46-89E8-C92320AE3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2007D-43FE-884D-B0A4-C4CAC1B612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41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306BF-AAEE-A248-82AA-F09334E26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4AD33-B6EC-4B4F-98BE-115B51FCC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1502C4-EEC6-3746-9444-962594F71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28B82-F766-B24E-81B6-654B9788E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82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7F0EE9-27B6-8440-8B47-5C7E3988F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26CE91-52EE-9449-BAC7-7853A98756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793772-97F6-834C-BF4D-B81051B24F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38DE4-E42D-D64A-ADA3-5EC010D461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2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04C2E8-0926-E140-AAB8-EAC20729E1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FD5E66-717F-7F4C-9447-89A11F4BC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B4700D-F7FE-F64A-8E44-346F07F20B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B591D-2AD2-0D43-AC2B-BC441F1B5E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85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62FE0B-E9A3-3D46-BCC3-F72A3CC561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B079ABE-8C1A-8F42-AA15-56ECF0725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C788C8-82AE-E547-B60F-BC09839C33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234FF-9114-244E-8993-F5D0EF94D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3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71B5FE9-03FE-014B-868F-67B12CF79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22BC66-F09A-3341-B898-6145D738F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AE6616-E432-0143-BCCA-74F2C51D5F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A90C-6C5A-2949-99FE-67E0FFD27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3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89390-26D8-4D4A-83D8-38A12D5712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2FCF62-181E-BC41-AF45-428CD125C7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AE0830-517B-4547-AC4C-17ED7019F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B202C-1F3C-3746-B2DC-FC74219227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50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431D6D-E3E5-454E-B92E-955E1C81B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D60B6B-9926-294D-90F2-9F58FB470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1B64F0-FC13-834F-A2F7-B54554729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35DBF-11B2-5044-988A-69AD59F6DA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93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AB8114-FF49-8A43-99A0-7AF8132F8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2B3C92-31C3-384E-9118-491E8846E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6F63D3-9E0A-394F-9967-DC364383C6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42DAFE-517F-154D-B65D-0C1B57DF95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5A7C95B-9418-B144-A6C8-38809E31B3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5343A18-2B27-FE49-B25E-F0B03722A1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ter.lsbu.ac.uk/water/martin_chaplin.html" TargetMode="External"/><Relationship Id="rId2" Type="http://schemas.openxmlformats.org/officeDocument/2006/relationships/hyperlink" Target="https://water.lsbu.ac.uk/water/water_phase_diagram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ater.lsbu.ac.uk/water/water_structure_scienc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A43E1-8312-4E40-A1F0-265096284A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Phases of matter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A4000-2C17-A047-BD5A-17C0689CA3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 phase transitions</a:t>
            </a:r>
          </a:p>
        </p:txBody>
      </p:sp>
    </p:spTree>
    <p:extLst>
      <p:ext uri="{BB962C8B-B14F-4D97-AF65-F5344CB8AC3E}">
        <p14:creationId xmlns:p14="http://schemas.microsoft.com/office/powerpoint/2010/main" val="1327458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B8607EDC-ACEA-4E45-8585-E76680642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Ideal Gas </a:t>
            </a:r>
            <a:r>
              <a:rPr lang="en-US" altLang="en-US" i="1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Diagram</a:t>
            </a:r>
          </a:p>
        </p:txBody>
      </p:sp>
      <p:pic>
        <p:nvPicPr>
          <p:cNvPr id="19458" name="Picture 4" descr="18_Figure27-I">
            <a:extLst>
              <a:ext uri="{FF2B5EF4-FFF2-40B4-BE49-F238E27FC236}">
                <a16:creationId xmlns:a16="http://schemas.microsoft.com/office/drawing/2014/main" id="{B11B4AB7-9998-7345-B609-CA655ABF2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2"/>
          <a:stretch>
            <a:fillRect/>
          </a:stretch>
        </p:blipFill>
        <p:spPr bwMode="auto">
          <a:xfrm>
            <a:off x="1066800" y="1270000"/>
            <a:ext cx="7086600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894610E7-1A98-CD46-B228-1FA31200E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PV</a:t>
            </a:r>
            <a:r>
              <a:rPr lang="en-US" altLang="en-US" dirty="0">
                <a:ea typeface="ＭＳ Ｐゴシック" panose="020B0600070205080204" pitchFamily="34" charset="-128"/>
              </a:rPr>
              <a:t> Plot with Condensation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B45B9C83-ADFE-0C4B-BBE8-111BE90CFC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276600" cy="480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Remove heat to compress sample at constant </a:t>
            </a:r>
            <a:r>
              <a:rPr lang="en-US" altLang="en-US" i="1">
                <a:ea typeface="ＭＳ Ｐゴシック" panose="020B0600070205080204" pitchFamily="34" charset="-128"/>
              </a:rPr>
              <a:t>p</a:t>
            </a:r>
          </a:p>
        </p:txBody>
      </p:sp>
      <p:pic>
        <p:nvPicPr>
          <p:cNvPr id="4" name="Picture 19" descr="18_Figure07-I">
            <a:extLst>
              <a:ext uri="{FF2B5EF4-FFF2-40B4-BE49-F238E27FC236}">
                <a16:creationId xmlns:a16="http://schemas.microsoft.com/office/drawing/2014/main" id="{65FB643B-E7AF-6644-A880-3897EA1B0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5"/>
          <a:stretch>
            <a:fillRect/>
          </a:stretch>
        </p:blipFill>
        <p:spPr bwMode="auto">
          <a:xfrm>
            <a:off x="3733800" y="1620838"/>
            <a:ext cx="4478338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3B10218-563D-054E-AAE6-7ECB7A9D8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P-T</a:t>
            </a:r>
            <a:r>
              <a:rPr lang="en-US" altLang="en-US" dirty="0">
                <a:ea typeface="ＭＳ Ｐゴシック" panose="020B0600070205080204" pitchFamily="34" charset="-128"/>
              </a:rPr>
              <a:t> Phase Diagram</a:t>
            </a:r>
          </a:p>
        </p:txBody>
      </p:sp>
      <p:pic>
        <p:nvPicPr>
          <p:cNvPr id="20483" name="Picture 6" descr="18_Figure24-I">
            <a:extLst>
              <a:ext uri="{FF2B5EF4-FFF2-40B4-BE49-F238E27FC236}">
                <a16:creationId xmlns:a16="http://schemas.microsoft.com/office/drawing/2014/main" id="{3CE0DA79-2241-834A-A4B0-432321926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8"/>
          <a:stretch>
            <a:fillRect/>
          </a:stretch>
        </p:blipFill>
        <p:spPr bwMode="auto">
          <a:xfrm>
            <a:off x="563563" y="2286000"/>
            <a:ext cx="7745412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94D766D7-6FE2-E545-A7EE-EB647A3ED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V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Phase Diagram</a:t>
            </a:r>
          </a:p>
        </p:txBody>
      </p:sp>
      <p:pic>
        <p:nvPicPr>
          <p:cNvPr id="21506" name="Picture 7" descr="18_Figure26-I">
            <a:extLst>
              <a:ext uri="{FF2B5EF4-FFF2-40B4-BE49-F238E27FC236}">
                <a16:creationId xmlns:a16="http://schemas.microsoft.com/office/drawing/2014/main" id="{E36937E0-A9F9-D146-BC04-CF7CB0A68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99"/>
          <a:stretch>
            <a:fillRect/>
          </a:stretch>
        </p:blipFill>
        <p:spPr bwMode="auto">
          <a:xfrm>
            <a:off x="1219200" y="1219200"/>
            <a:ext cx="6781800" cy="5224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F6B17-FA17-9241-90FC-CB3EC91B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Water Phase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36BFC-1341-4E4E-9971-126208F26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8" y="6248400"/>
            <a:ext cx="8229601" cy="46129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Source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Martin Chaplin</a:t>
            </a:r>
            <a:r>
              <a:rPr lang="en-US" sz="2000" dirty="0"/>
              <a:t>’s </a:t>
            </a:r>
            <a:r>
              <a:rPr lang="en-US" sz="2000" i="1" dirty="0">
                <a:hlinkClick r:id="rId4"/>
              </a:rPr>
              <a:t>Water Structure and Science</a:t>
            </a:r>
            <a:endParaRPr lang="en-US" sz="20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1D083A-6386-BD4B-8007-1104E58C81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834" y="1066800"/>
            <a:ext cx="7518331" cy="513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228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25">
      <a:dk1>
        <a:srgbClr val="0000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0000"/>
      </a:accent3>
      <a:accent4>
        <a:srgbClr val="006600"/>
      </a:accent4>
      <a:accent5>
        <a:srgbClr val="00CC00"/>
      </a:accent5>
      <a:accent6>
        <a:srgbClr val="800000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FF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3530</TotalTime>
  <Words>52</Words>
  <Application>Microsoft Macintosh PowerPoint</Application>
  <PresentationFormat>On-screen Show (4:3)</PresentationFormat>
  <Paragraphs>11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Default Design</vt:lpstr>
      <vt:lpstr>Phases of matter</vt:lpstr>
      <vt:lpstr>Ideal Gas P, V, T Diagram</vt:lpstr>
      <vt:lpstr>PV Plot with Condensation</vt:lpstr>
      <vt:lpstr>P-T Phase Diagram</vt:lpstr>
      <vt:lpstr>P, V, T Phase Diagram</vt:lpstr>
      <vt:lpstr>Water Phase Diagram</vt:lpstr>
    </vt:vector>
  </TitlesOfParts>
  <Company>John Carroll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Balloon Animals</dc:title>
  <dc:creator>joe</dc:creator>
  <cp:lastModifiedBy>Richard Barrans</cp:lastModifiedBy>
  <cp:revision>219</cp:revision>
  <cp:lastPrinted>2025-09-08T05:29:28Z</cp:lastPrinted>
  <dcterms:created xsi:type="dcterms:W3CDTF">2003-08-04T19:23:16Z</dcterms:created>
  <dcterms:modified xsi:type="dcterms:W3CDTF">2025-09-08T05:29:39Z</dcterms:modified>
</cp:coreProperties>
</file>