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37" r:id="rId2"/>
    <p:sldId id="455" r:id="rId3"/>
    <p:sldId id="456" r:id="rId4"/>
    <p:sldId id="457" r:id="rId5"/>
    <p:sldId id="477" r:id="rId6"/>
    <p:sldId id="478" r:id="rId7"/>
    <p:sldId id="479" r:id="rId8"/>
    <p:sldId id="438" r:id="rId9"/>
    <p:sldId id="480" r:id="rId10"/>
    <p:sldId id="481" r:id="rId11"/>
    <p:sldId id="482" r:id="rId12"/>
    <p:sldId id="483" r:id="rId13"/>
    <p:sldId id="460" r:id="rId14"/>
    <p:sldId id="461" r:id="rId15"/>
    <p:sldId id="462" r:id="rId16"/>
    <p:sldId id="463" r:id="rId17"/>
    <p:sldId id="464" r:id="rId18"/>
    <p:sldId id="465" r:id="rId19"/>
    <p:sldId id="439" r:id="rId20"/>
    <p:sldId id="450" r:id="rId21"/>
    <p:sldId id="484" r:id="rId22"/>
    <p:sldId id="445" r:id="rId23"/>
    <p:sldId id="446" r:id="rId24"/>
    <p:sldId id="458" r:id="rId25"/>
    <p:sldId id="467" r:id="rId26"/>
    <p:sldId id="468" r:id="rId27"/>
    <p:sldId id="469" r:id="rId28"/>
    <p:sldId id="470" r:id="rId29"/>
    <p:sldId id="466" r:id="rId30"/>
    <p:sldId id="459" r:id="rId31"/>
    <p:sldId id="471" r:id="rId32"/>
    <p:sldId id="472" r:id="rId33"/>
    <p:sldId id="473" r:id="rId34"/>
    <p:sldId id="474" r:id="rId35"/>
    <p:sldId id="475" r:id="rId36"/>
    <p:sldId id="476" r:id="rId37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18"/>
    <p:restoredTop sz="94609"/>
  </p:normalViewPr>
  <p:slideViewPr>
    <p:cSldViewPr>
      <p:cViewPr varScale="1">
        <p:scale>
          <a:sx n="78" d="100"/>
          <a:sy n="78" d="100"/>
        </p:scale>
        <p:origin x="3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728"/>
    </p:cViewPr>
  </p:sorterViewPr>
  <p:notesViewPr>
    <p:cSldViewPr>
      <p:cViewPr varScale="1">
        <p:scale>
          <a:sx n="83" d="100"/>
          <a:sy n="83" d="100"/>
        </p:scale>
        <p:origin x="930" y="78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>
            <a:extLst>
              <a:ext uri="{FF2B5EF4-FFF2-40B4-BE49-F238E27FC236}">
                <a16:creationId xmlns:a16="http://schemas.microsoft.com/office/drawing/2014/main" id="{FADE03DF-0CD8-A14C-AB9D-2A6EB7210D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82194"/>
            <a:ext cx="4001353" cy="3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P1220 L09 Paths</a:t>
            </a:r>
          </a:p>
        </p:txBody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C26434B3-0156-004E-997A-4280917BD52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569" y="0"/>
            <a:ext cx="4002930" cy="3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2500" name="Rectangle 4">
            <a:extLst>
              <a:ext uri="{FF2B5EF4-FFF2-40B4-BE49-F238E27FC236}">
                <a16:creationId xmlns:a16="http://schemas.microsoft.com/office/drawing/2014/main" id="{F3400D22-888F-6A49-B129-7F9F07D037C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859"/>
            <a:ext cx="4001353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2501" name="Rectangle 5">
            <a:extLst>
              <a:ext uri="{FF2B5EF4-FFF2-40B4-BE49-F238E27FC236}">
                <a16:creationId xmlns:a16="http://schemas.microsoft.com/office/drawing/2014/main" id="{F864DFB4-7635-BF47-B792-6AA11C91626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569" y="6657859"/>
            <a:ext cx="4002930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/>
            </a:lvl1pPr>
          </a:lstStyle>
          <a:p>
            <a:pPr>
              <a:defRPr/>
            </a:pPr>
            <a:fld id="{A9F6A660-D1F0-0945-80EF-EDCF20C98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C9B46B2B-FB54-324F-AF76-B114C4C6D0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1353" cy="3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P1220 L09 Paths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87F9281D-8082-6444-AA9D-396A786CA1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4723" y="0"/>
            <a:ext cx="4001352" cy="3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FAD3333A-E65C-BD43-9D14-24ECBCA8DD0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307F3E52-DA7B-C947-9821-02896EB23A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793" y="3329738"/>
            <a:ext cx="6772491" cy="3155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ECBB30EC-E818-2448-845E-B195FDE497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475"/>
            <a:ext cx="4001353" cy="3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4751483D-D7BD-DE49-939F-C1A31BD27B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4723" y="6659475"/>
            <a:ext cx="4001352" cy="3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/>
            </a:lvl1pPr>
          </a:lstStyle>
          <a:p>
            <a:pPr>
              <a:defRPr/>
            </a:pPr>
            <a:fld id="{C63B0495-C2D8-FB46-A981-EEA37638B9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3E3DB2-43CA-6844-AAE1-F75708618B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7E8A94-2E46-9B49-94B6-528734013F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B05844-FB10-C942-A423-D5F69519A8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7D412-BB0C-9F4F-9375-320E6AE0B6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69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9ADBF9-95E8-C84F-9592-3007E29708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444725-CD6B-604E-80F3-2675BD5996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A634A4-A1B3-8D4B-B20C-F80B84D075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37367-A3B8-7041-B6AC-021791ADF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05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57CCF7-6F72-9A46-B41A-EC48DE1C11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391D19-549F-5445-B46D-CB30C5D4CA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1C35BC-F58F-D841-87BE-3A8F5665AD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42AFB-EDB0-9940-AE8F-F0501E14E6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77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08B2AF-2926-8540-A61E-DE793D6851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CE0F1A-076F-2F4C-93F9-CFC8F6EA83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CBEE3C-8E79-9F41-841A-B2BFA74A05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DBB21-B763-8F4B-A182-E07B31E963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44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357EB2-B5E4-564A-80F1-BDD37C4E49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37B9CF-4897-E144-9503-982DAFDD9D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A8E063-B882-C74A-8DA1-4B957D127D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FF4D4-6A9E-9D44-B18F-F7E557055F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24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44B07A-4A5F-5740-B592-38B8F2D734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0D0CCF-E868-564D-9EE4-AB18AC1A6B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D9E5CE-51DC-1F4E-8549-7C343D8194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4AC6F-1A9C-864C-9336-86D2C25A8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89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B5DA2C9-A8A2-8844-8C28-EED34BC55C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919F342-AA35-E240-8F14-15189B6F0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22044FB-C208-7F48-8868-9D2379889F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4D6A9-0FD9-8C40-98FF-BEBD4989EA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035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4D08396-B84B-0946-BCAE-A79AE3487F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D554301-E77A-C949-97DA-F7481173F3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7565D27-80C3-9E49-B0CC-99EA7C6F7F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ED10C-B12A-2440-94E2-2B0E4CE657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783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37EC92D-4317-0E40-AD43-81F7FCAADA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7FE6AFC-A892-2143-9CB8-3328EC7409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3EBAE49-45E9-D349-AF22-FE76F545D1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5A8C0-41F8-6D43-9627-A6BC7961D0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44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F3366A-D4DA-A740-821C-A76F4AAB44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D47ACD-982B-3944-9AE6-884C272DF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7D1B93-2BE0-5F40-84D0-0A8CD1777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A64B3-D8E5-A640-8B4A-66476C7D08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97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E455CE-B1B7-BA41-9EAB-58ACA484BE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F3C77A-E5AC-2645-9D99-172829F994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E220E8-76F3-6F44-8D99-E10721558A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8BF6B-8826-2E43-8925-841EBE8DDC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72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E467DC8-3421-BA40-A798-D223C417A0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B9B1802-E00C-CF40-A52D-66A68D5D9A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3143B2D-AFD8-A14F-A209-612F69D6CA0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5D6875B-73D8-8241-9576-88022CA1F64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EEF716-7877-0344-929B-9AB5C35677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2AF7FF5-4775-8E4B-97EC-E948676B8D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57AFBACA-5829-8F40-9C25-E396BABFE1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Thermodynamic Paths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C3F8CFCE-F05A-2747-AE1F-94931525718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energy transfers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91E0445-BE5F-004C-8B05-DBAB16365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2743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§ 18.2–18.3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>
            <a:extLst>
              <a:ext uri="{FF2B5EF4-FFF2-40B4-BE49-F238E27FC236}">
                <a16:creationId xmlns:a16="http://schemas.microsoft.com/office/drawing/2014/main" id="{EF5EC5F1-E8AF-404E-B34C-B1991100F2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Constant-pressure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2DD3B-23EE-8947-AF2E-FCDD2ED93B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∫</a:t>
            </a:r>
            <a:r>
              <a:rPr lang="en-US" altLang="en-US" i="1">
                <a:ea typeface="ＭＳ Ｐゴシック" panose="020B0600070205080204" pitchFamily="34" charset="-128"/>
              </a:rPr>
              <a:t>pdV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 i="1">
                <a:ea typeface="ＭＳ Ｐゴシック" panose="020B0600070205080204" pitchFamily="34" charset="-128"/>
              </a:rPr>
              <a:t>p</a:t>
            </a:r>
            <a:r>
              <a:rPr lang="en-US" altLang="en-US">
                <a:ea typeface="ＭＳ Ｐゴシック" panose="020B0600070205080204" pitchFamily="34" charset="-128"/>
              </a:rPr>
              <a:t>∫</a:t>
            </a:r>
            <a:r>
              <a:rPr lang="en-US" altLang="en-US" i="1">
                <a:ea typeface="ＭＳ Ｐゴシック" panose="020B0600070205080204" pitchFamily="34" charset="-128"/>
              </a:rPr>
              <a:t>dV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>
            <a:extLst>
              <a:ext uri="{FF2B5EF4-FFF2-40B4-BE49-F238E27FC236}">
                <a16:creationId xmlns:a16="http://schemas.microsoft.com/office/drawing/2014/main" id="{2D8371A7-C44E-E643-9901-B476B03BA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Constant-temperature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39912-38C6-5A43-A8CA-7C028F14E4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 i="1" dirty="0" err="1">
                <a:ea typeface="ＭＳ Ｐゴシック" panose="020B0600070205080204" pitchFamily="34" charset="-128"/>
              </a:rPr>
              <a:t>pV</a:t>
            </a:r>
            <a:r>
              <a:rPr lang="en-US" altLang="en-US" dirty="0">
                <a:ea typeface="ＭＳ Ｐゴシック" panose="020B0600070205080204" pitchFamily="34" charset="-128"/>
              </a:rPr>
              <a:t> =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nRT</a:t>
            </a:r>
            <a:endParaRPr lang="en-US" altLang="en-US" i="1" dirty="0">
              <a:ea typeface="ＭＳ Ｐゴシック" panose="020B0600070205080204" pitchFamily="34" charset="-128"/>
            </a:endParaRPr>
          </a:p>
          <a:p>
            <a:pPr marL="0" indent="0" algn="ctr">
              <a:buFontTx/>
              <a:buNone/>
            </a:pPr>
            <a:r>
              <a:rPr lang="en-US" altLang="en-US" i="1" dirty="0">
                <a:ea typeface="ＭＳ Ｐゴシック" panose="020B0600070205080204" pitchFamily="34" charset="-128"/>
              </a:rPr>
              <a:t>p</a:t>
            </a:r>
            <a:r>
              <a:rPr lang="en-US" altLang="en-US" dirty="0">
                <a:ea typeface="ＭＳ Ｐゴシック" panose="020B0600070205080204" pitchFamily="34" charset="-128"/>
              </a:rPr>
              <a:t> =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nRT</a:t>
            </a:r>
            <a:r>
              <a:rPr lang="en-US" altLang="en-US" dirty="0">
                <a:ea typeface="ＭＳ Ｐゴシック" panose="020B0600070205080204" pitchFamily="34" charset="-128"/>
              </a:rPr>
              <a:t>/</a:t>
            </a:r>
            <a:r>
              <a:rPr lang="en-US" altLang="en-US" i="1" dirty="0">
                <a:ea typeface="ＭＳ Ｐゴシック" panose="020B0600070205080204" pitchFamily="34" charset="-128"/>
              </a:rPr>
              <a:t>V</a:t>
            </a:r>
          </a:p>
          <a:p>
            <a:pPr marL="0" indent="0" algn="ctr">
              <a:buFontTx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∫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pdV</a:t>
            </a:r>
            <a:r>
              <a:rPr lang="en-US" altLang="en-US" dirty="0">
                <a:ea typeface="ＭＳ Ｐゴシック" panose="020B0600070205080204" pitchFamily="34" charset="-128"/>
              </a:rPr>
              <a:t> =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nRT</a:t>
            </a:r>
            <a:r>
              <a:rPr lang="en-US" altLang="en-US" i="1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∫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dV</a:t>
            </a:r>
            <a:r>
              <a:rPr lang="en-US" altLang="en-US" dirty="0">
                <a:ea typeface="ＭＳ Ｐゴシック" panose="020B0600070205080204" pitchFamily="34" charset="-128"/>
              </a:rPr>
              <a:t>/</a:t>
            </a:r>
            <a:r>
              <a:rPr lang="en-US" altLang="en-US" i="1" dirty="0">
                <a:ea typeface="ＭＳ Ｐゴシック" panose="020B0600070205080204" pitchFamily="34" charset="-128"/>
              </a:rPr>
              <a:t>V</a:t>
            </a:r>
          </a:p>
          <a:p>
            <a:pPr marL="0" indent="0" algn="ctr">
              <a:buFontTx/>
              <a:buNone/>
            </a:pPr>
            <a:r>
              <a:rPr lang="en-US" altLang="en-US" i="1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W</a:t>
            </a:r>
            <a:r>
              <a:rPr lang="en-US" altLang="en-US" i="1" dirty="0">
                <a:ea typeface="ＭＳ Ｐゴシック" panose="020B0600070205080204" pitchFamily="34" charset="-128"/>
              </a:rPr>
              <a:t> </a:t>
            </a:r>
            <a:r>
              <a:rPr lang="en-US" altLang="en-US" i="1">
                <a:ea typeface="ＭＳ Ｐゴシック" panose="020B0600070205080204" pitchFamily="34" charset="-128"/>
              </a:rPr>
              <a:t>= </a:t>
            </a:r>
            <a:endParaRPr lang="en-US" altLang="en-US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>
            <a:extLst>
              <a:ext uri="{FF2B5EF4-FFF2-40B4-BE49-F238E27FC236}">
                <a16:creationId xmlns:a16="http://schemas.microsoft.com/office/drawing/2014/main" id="{5DC53B1E-BB60-884A-B614-C30D0BD5A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Constant-volume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788B9-AFD5-864E-8591-CA70A79C40D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667000" y="1752600"/>
            <a:ext cx="2438400" cy="914400"/>
          </a:xfrm>
          <a:blipFill>
            <a:blip r:embed="rId2"/>
            <a:stretch>
              <a:fillRect l="-6218" t="-95890" r="-518" b="-139726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C271880-52B6-704E-936C-7B4990553C8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029200" y="1828800"/>
            <a:ext cx="1066800" cy="609600"/>
          </a:xfrm>
          <a:prstGeom prst="rect">
            <a:avLst/>
          </a:prstGeom>
          <a:blipFill>
            <a:blip r:embed="rId3"/>
            <a:stretch>
              <a:fillRect l="-14286" t="-14583" b="-25000"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5801C6B7-CC36-3E4D-9A65-34EF1494A2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>
                <a:ea typeface="ＭＳ Ｐゴシック" panose="020B0600070205080204" pitchFamily="34" charset="-128"/>
              </a:rPr>
              <a:t>pV</a:t>
            </a:r>
            <a:r>
              <a:rPr lang="en-US" altLang="en-US">
                <a:ea typeface="ＭＳ Ｐゴシック" panose="020B0600070205080204" pitchFamily="34" charset="-128"/>
              </a:rPr>
              <a:t> Diagrams</a:t>
            </a: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777FC295-0C31-8D46-BBFD-215149A65696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406650"/>
            <a:ext cx="5410200" cy="4222750"/>
            <a:chOff x="2667000" y="1981200"/>
            <a:chExt cx="5410200" cy="4222750"/>
          </a:xfrm>
        </p:grpSpPr>
        <p:pic>
          <p:nvPicPr>
            <p:cNvPr id="23556" name="Picture 5">
              <a:extLst>
                <a:ext uri="{FF2B5EF4-FFF2-40B4-BE49-F238E27FC236}">
                  <a16:creationId xmlns:a16="http://schemas.microsoft.com/office/drawing/2014/main" id="{E73C02AD-2368-9243-B3B5-DB519C1B63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1981200"/>
              <a:ext cx="3825875" cy="4191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557" name="Text Box 6">
              <a:extLst>
                <a:ext uri="{FF2B5EF4-FFF2-40B4-BE49-F238E27FC236}">
                  <a16:creationId xmlns:a16="http://schemas.microsoft.com/office/drawing/2014/main" id="{1957148D-EF38-FE4F-9A3F-78FC4954EA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77000" y="5562600"/>
              <a:ext cx="16002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Source: Y&amp;F, Figure 19.6a</a:t>
              </a:r>
            </a:p>
          </p:txBody>
        </p:sp>
      </p:grp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24CA54E9-C1C6-FC45-BB88-8D24DAFE26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914400"/>
          </a:xfrm>
        </p:spPr>
        <p:txBody>
          <a:bodyPr/>
          <a:lstStyle/>
          <a:p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W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area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under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pV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curve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D9FAEB37-6636-5F40-B24C-21659F30D7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967FF0F0-82D5-7A4F-93B3-1B230DB61B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What is this system doing?</a:t>
            </a:r>
          </a:p>
        </p:txBody>
      </p:sp>
      <p:pic>
        <p:nvPicPr>
          <p:cNvPr id="24579" name="Picture 4">
            <a:extLst>
              <a:ext uri="{FF2B5EF4-FFF2-40B4-BE49-F238E27FC236}">
                <a16:creationId xmlns:a16="http://schemas.microsoft.com/office/drawing/2014/main" id="{827F75D3-03B9-8F40-81AE-56FEC4359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09800"/>
            <a:ext cx="3678238" cy="411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0" name="Rectangle 5">
            <a:extLst>
              <a:ext uri="{FF2B5EF4-FFF2-40B4-BE49-F238E27FC236}">
                <a16:creationId xmlns:a16="http://schemas.microsoft.com/office/drawing/2014/main" id="{313565F1-64C1-5A4A-A0D8-0763F8674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0"/>
            <a:ext cx="4495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Expanding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Contracting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Absorbing heat at constant volume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Absorbing heat at constant pressure</a:t>
            </a:r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7025325F-C349-9A42-B4AD-5261D9A0B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6324600"/>
            <a:ext cx="403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Source: Y&amp;F, Figure 19.6b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D609C347-5AAD-1C46-A627-A8261E0626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346C1A1A-4771-8844-BD4E-4D789B7685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What is the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sign</a:t>
            </a:r>
            <a:r>
              <a:rPr lang="en-US" altLang="en-US">
                <a:ea typeface="ＭＳ Ｐゴシック" panose="020B0600070205080204" pitchFamily="34" charset="-128"/>
              </a:rPr>
              <a:t> of the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work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W </a:t>
            </a:r>
            <a:r>
              <a:rPr lang="en-US" altLang="en-US">
                <a:solidFill>
                  <a:schemeClr val="tx2"/>
                </a:solidFill>
                <a:ea typeface="ＭＳ Ｐゴシック" panose="020B0600070205080204" pitchFamily="34" charset="-128"/>
              </a:rPr>
              <a:t>for this process</a:t>
            </a:r>
            <a:r>
              <a:rPr lang="en-US" altLang="en-US">
                <a:ea typeface="ＭＳ Ｐゴシック" panose="020B0600070205080204" pitchFamily="34" charset="-128"/>
              </a:rPr>
              <a:t>?</a:t>
            </a:r>
          </a:p>
        </p:txBody>
      </p:sp>
      <p:pic>
        <p:nvPicPr>
          <p:cNvPr id="25603" name="Picture 4">
            <a:extLst>
              <a:ext uri="{FF2B5EF4-FFF2-40B4-BE49-F238E27FC236}">
                <a16:creationId xmlns:a16="http://schemas.microsoft.com/office/drawing/2014/main" id="{BA8DE846-33A8-FA49-B8B7-71659588A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09800"/>
            <a:ext cx="3678238" cy="411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4" name="Rectangle 5">
            <a:extLst>
              <a:ext uri="{FF2B5EF4-FFF2-40B4-BE49-F238E27FC236}">
                <a16:creationId xmlns:a16="http://schemas.microsoft.com/office/drawing/2014/main" id="{A1FD5155-E6A2-2148-8CE3-200E7CDE4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95600"/>
            <a:ext cx="4495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+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–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0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Cannot be determined</a:t>
            </a:r>
          </a:p>
        </p:txBody>
      </p:sp>
      <p:sp>
        <p:nvSpPr>
          <p:cNvPr id="25605" name="Text Box 6">
            <a:extLst>
              <a:ext uri="{FF2B5EF4-FFF2-40B4-BE49-F238E27FC236}">
                <a16:creationId xmlns:a16="http://schemas.microsoft.com/office/drawing/2014/main" id="{E0CA2BC9-5554-B54C-8F2D-2F658FAEF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6324600"/>
            <a:ext cx="403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Source: Y&amp;F, Figure 19.6b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4EE516A2-A5A6-BD4F-8D3F-2C2E248FA5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B209D96A-74FD-CA47-B4EC-ED2D7F35F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What is this system doing?</a:t>
            </a:r>
          </a:p>
        </p:txBody>
      </p:sp>
      <p:sp>
        <p:nvSpPr>
          <p:cNvPr id="26627" name="Rectangle 5">
            <a:extLst>
              <a:ext uri="{FF2B5EF4-FFF2-40B4-BE49-F238E27FC236}">
                <a16:creationId xmlns:a16="http://schemas.microsoft.com/office/drawing/2014/main" id="{84ED47C3-6F55-2945-8A73-E233E19CA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0"/>
            <a:ext cx="4495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Expanding at constant volume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Expanding at constant temperature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Expanding at constant pressure</a:t>
            </a:r>
          </a:p>
        </p:txBody>
      </p:sp>
      <p:sp>
        <p:nvSpPr>
          <p:cNvPr id="26628" name="Text Box 6">
            <a:extLst>
              <a:ext uri="{FF2B5EF4-FFF2-40B4-BE49-F238E27FC236}">
                <a16:creationId xmlns:a16="http://schemas.microsoft.com/office/drawing/2014/main" id="{BE678C1B-99DA-574B-809A-71E38C8C3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6324600"/>
            <a:ext cx="403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Source: Y&amp;F, Figure 19.6c</a:t>
            </a:r>
          </a:p>
        </p:txBody>
      </p:sp>
      <p:pic>
        <p:nvPicPr>
          <p:cNvPr id="26629" name="Picture 7">
            <a:extLst>
              <a:ext uri="{FF2B5EF4-FFF2-40B4-BE49-F238E27FC236}">
                <a16:creationId xmlns:a16="http://schemas.microsoft.com/office/drawing/2014/main" id="{0AD4B62B-BE58-AC43-8CE6-D05DFEAC8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86000"/>
            <a:ext cx="4054475" cy="40068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D8C7C274-11C8-6548-B95E-57BE08E1B0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B2B0163D-566E-0B41-A1B3-08E1EB1BD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How is the temperature of this system changing?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226B9CCA-93F0-194B-9A4D-FE40E223A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24200"/>
            <a:ext cx="4495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Increasing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Decreasing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Remaining constant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Cannot be determined</a:t>
            </a:r>
          </a:p>
        </p:txBody>
      </p:sp>
      <p:sp>
        <p:nvSpPr>
          <p:cNvPr id="27652" name="Text Box 5">
            <a:extLst>
              <a:ext uri="{FF2B5EF4-FFF2-40B4-BE49-F238E27FC236}">
                <a16:creationId xmlns:a16="http://schemas.microsoft.com/office/drawing/2014/main" id="{7C66636F-63A1-374C-A08F-C45DBE50F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6324600"/>
            <a:ext cx="403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Source: Y&amp;F, Figure 19.6c</a:t>
            </a:r>
          </a:p>
        </p:txBody>
      </p:sp>
      <p:pic>
        <p:nvPicPr>
          <p:cNvPr id="27653" name="Picture 6">
            <a:extLst>
              <a:ext uri="{FF2B5EF4-FFF2-40B4-BE49-F238E27FC236}">
                <a16:creationId xmlns:a16="http://schemas.microsoft.com/office/drawing/2014/main" id="{C3AB55E4-3F14-654A-B0E9-4A504A658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86000"/>
            <a:ext cx="4054475" cy="40068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C9720043-8FE1-664B-9309-96D6ACA98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Simple Case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E6F5E8E9-A958-AD4E-B0B3-AE71B9B82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Expansion at constant pressure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92F661E0-8136-C743-9999-3F494E846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819400"/>
            <a:ext cx="2209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>
                <a:schemeClr val="accent2"/>
              </a:buClr>
              <a:buFont typeface="Times" pitchFamily="2" charset="0"/>
              <a:buNone/>
            </a:pPr>
            <a:r>
              <a:rPr lang="en-US" altLang="en-US" i="1">
                <a:solidFill>
                  <a:schemeClr val="accent2"/>
                </a:solidFill>
              </a:rPr>
              <a:t>W</a:t>
            </a:r>
            <a:r>
              <a:rPr lang="en-US" altLang="en-US"/>
              <a:t> = </a:t>
            </a:r>
            <a:r>
              <a:rPr lang="en-US" altLang="en-US" i="1">
                <a:solidFill>
                  <a:schemeClr val="accent2"/>
                </a:solidFill>
              </a:rPr>
              <a:t>p</a:t>
            </a:r>
            <a:r>
              <a:rPr lang="en-US" altLang="en-US">
                <a:solidFill>
                  <a:schemeClr val="accent2"/>
                </a:solidFill>
                <a:latin typeface="Symbol" pitchFamily="2" charset="2"/>
              </a:rPr>
              <a:t>D</a:t>
            </a:r>
            <a:r>
              <a:rPr lang="en-US" altLang="en-US" i="1">
                <a:solidFill>
                  <a:schemeClr val="accent2"/>
                </a:solidFill>
              </a:rPr>
              <a:t>V</a:t>
            </a:r>
            <a:endParaRPr lang="en-US" altLang="en-US"/>
          </a:p>
        </p:txBody>
      </p:sp>
      <p:sp>
        <p:nvSpPr>
          <p:cNvPr id="28676" name="Text Box 5">
            <a:extLst>
              <a:ext uri="{FF2B5EF4-FFF2-40B4-BE49-F238E27FC236}">
                <a16:creationId xmlns:a16="http://schemas.microsoft.com/office/drawing/2014/main" id="{A7BB7887-7201-D646-B35A-19529E540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6324600"/>
            <a:ext cx="403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Source: Y&amp;F, Figure 19.6c</a:t>
            </a:r>
          </a:p>
        </p:txBody>
      </p:sp>
      <p:pic>
        <p:nvPicPr>
          <p:cNvPr id="28677" name="Picture 6">
            <a:extLst>
              <a:ext uri="{FF2B5EF4-FFF2-40B4-BE49-F238E27FC236}">
                <a16:creationId xmlns:a16="http://schemas.microsoft.com/office/drawing/2014/main" id="{7CE5604E-87F2-5A44-A01F-8AD760D1C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86000"/>
            <a:ext cx="4054475" cy="40068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4A62E96A-28A1-3F4F-9A15-F81ED4196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F673EA96-06C6-F542-80DE-7E61EF422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343400" cy="28194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The work done by a thermodynamic system in a cyclic process (final state is also the initial state) is zero.</a:t>
            </a:r>
          </a:p>
        </p:txBody>
      </p:sp>
      <p:sp>
        <p:nvSpPr>
          <p:cNvPr id="29699" name="Text Box 5">
            <a:extLst>
              <a:ext uri="{FF2B5EF4-FFF2-40B4-BE49-F238E27FC236}">
                <a16:creationId xmlns:a16="http://schemas.microsoft.com/office/drawing/2014/main" id="{3405E3D7-86BE-984F-AF51-9C70AA73B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438" y="5218113"/>
            <a:ext cx="3424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Source: Y&amp;F, Figure 19.12</a:t>
            </a:r>
          </a:p>
        </p:txBody>
      </p:sp>
      <p:pic>
        <p:nvPicPr>
          <p:cNvPr id="29700" name="Picture 4">
            <a:extLst>
              <a:ext uri="{FF2B5EF4-FFF2-40B4-BE49-F238E27FC236}">
                <a16:creationId xmlns:a16="http://schemas.microsoft.com/office/drawing/2014/main" id="{662050ED-C795-774F-9FC0-C79CAC654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677988"/>
            <a:ext cx="3810000" cy="35004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1" name="Freeform 8">
            <a:extLst>
              <a:ext uri="{FF2B5EF4-FFF2-40B4-BE49-F238E27FC236}">
                <a16:creationId xmlns:a16="http://schemas.microsoft.com/office/drawing/2014/main" id="{0EEB53F3-9F26-214F-B9A6-C3E403839610}"/>
              </a:ext>
            </a:extLst>
          </p:cNvPr>
          <p:cNvSpPr>
            <a:spLocks/>
          </p:cNvSpPr>
          <p:nvPr/>
        </p:nvSpPr>
        <p:spPr bwMode="auto">
          <a:xfrm>
            <a:off x="6094413" y="2454275"/>
            <a:ext cx="2039937" cy="909638"/>
          </a:xfrm>
          <a:custGeom>
            <a:avLst/>
            <a:gdLst>
              <a:gd name="T0" fmla="*/ 0 w 1515"/>
              <a:gd name="T1" fmla="*/ 2147483646 h 676"/>
              <a:gd name="T2" fmla="*/ 2147483646 w 1515"/>
              <a:gd name="T3" fmla="*/ 2147483646 h 676"/>
              <a:gd name="T4" fmla="*/ 2147483646 w 1515"/>
              <a:gd name="T5" fmla="*/ 2147483646 h 676"/>
              <a:gd name="T6" fmla="*/ 2147483646 w 1515"/>
              <a:gd name="T7" fmla="*/ 2147483646 h 676"/>
              <a:gd name="T8" fmla="*/ 0 60000 65536"/>
              <a:gd name="T9" fmla="*/ 0 60000 65536"/>
              <a:gd name="T10" fmla="*/ 0 60000 65536"/>
              <a:gd name="T11" fmla="*/ 0 60000 65536"/>
              <a:gd name="T12" fmla="*/ 0 w 1515"/>
              <a:gd name="T13" fmla="*/ 0 h 676"/>
              <a:gd name="T14" fmla="*/ 1515 w 1515"/>
              <a:gd name="T15" fmla="*/ 676 h 6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15" h="676">
                <a:moveTo>
                  <a:pt x="0" y="132"/>
                </a:moveTo>
                <a:cubicBezTo>
                  <a:pt x="88" y="116"/>
                  <a:pt x="332" y="0"/>
                  <a:pt x="533" y="36"/>
                </a:cubicBezTo>
                <a:cubicBezTo>
                  <a:pt x="794" y="57"/>
                  <a:pt x="1024" y="191"/>
                  <a:pt x="1205" y="351"/>
                </a:cubicBezTo>
                <a:cubicBezTo>
                  <a:pt x="1386" y="511"/>
                  <a:pt x="1450" y="608"/>
                  <a:pt x="1515" y="676"/>
                </a:cubicBezTo>
              </a:path>
            </a:pathLst>
          </a:custGeom>
          <a:noFill/>
          <a:ln w="31750">
            <a:solidFill>
              <a:schemeClr val="hlink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Freeform 11">
            <a:extLst>
              <a:ext uri="{FF2B5EF4-FFF2-40B4-BE49-F238E27FC236}">
                <a16:creationId xmlns:a16="http://schemas.microsoft.com/office/drawing/2014/main" id="{3C40BE5C-3D44-5442-BAF2-B5E5D039472C}"/>
              </a:ext>
            </a:extLst>
          </p:cNvPr>
          <p:cNvSpPr>
            <a:spLocks/>
          </p:cNvSpPr>
          <p:nvPr/>
        </p:nvSpPr>
        <p:spPr bwMode="auto">
          <a:xfrm rot="10800000">
            <a:off x="6105525" y="2667000"/>
            <a:ext cx="2039938" cy="909638"/>
          </a:xfrm>
          <a:custGeom>
            <a:avLst/>
            <a:gdLst>
              <a:gd name="T0" fmla="*/ 0 w 1515"/>
              <a:gd name="T1" fmla="*/ 2147483646 h 676"/>
              <a:gd name="T2" fmla="*/ 2147483646 w 1515"/>
              <a:gd name="T3" fmla="*/ 2147483646 h 676"/>
              <a:gd name="T4" fmla="*/ 2147483646 w 1515"/>
              <a:gd name="T5" fmla="*/ 2147483646 h 676"/>
              <a:gd name="T6" fmla="*/ 2147483646 w 1515"/>
              <a:gd name="T7" fmla="*/ 2147483646 h 676"/>
              <a:gd name="T8" fmla="*/ 0 60000 65536"/>
              <a:gd name="T9" fmla="*/ 0 60000 65536"/>
              <a:gd name="T10" fmla="*/ 0 60000 65536"/>
              <a:gd name="T11" fmla="*/ 0 60000 65536"/>
              <a:gd name="T12" fmla="*/ 0 w 1515"/>
              <a:gd name="T13" fmla="*/ 0 h 676"/>
              <a:gd name="T14" fmla="*/ 1515 w 1515"/>
              <a:gd name="T15" fmla="*/ 676 h 6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15" h="676">
                <a:moveTo>
                  <a:pt x="0" y="132"/>
                </a:moveTo>
                <a:cubicBezTo>
                  <a:pt x="88" y="116"/>
                  <a:pt x="332" y="0"/>
                  <a:pt x="533" y="36"/>
                </a:cubicBezTo>
                <a:cubicBezTo>
                  <a:pt x="794" y="57"/>
                  <a:pt x="1024" y="191"/>
                  <a:pt x="1205" y="351"/>
                </a:cubicBezTo>
                <a:cubicBezTo>
                  <a:pt x="1386" y="511"/>
                  <a:pt x="1450" y="608"/>
                  <a:pt x="1515" y="676"/>
                </a:cubicBezTo>
              </a:path>
            </a:pathLst>
          </a:custGeom>
          <a:noFill/>
          <a:ln w="31750">
            <a:solidFill>
              <a:schemeClr val="hlink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14">
            <a:extLst>
              <a:ext uri="{FF2B5EF4-FFF2-40B4-BE49-F238E27FC236}">
                <a16:creationId xmlns:a16="http://schemas.microsoft.com/office/drawing/2014/main" id="{9D45886E-A7AD-AE48-8D56-7B5BE4B21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95800"/>
            <a:ext cx="4343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>
                <a:sym typeface="Symbol" pitchFamily="2" charset="2"/>
              </a:rPr>
              <a:t>True.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>
                <a:sym typeface="Symbol" pitchFamily="2" charset="2"/>
              </a:rPr>
              <a:t>False.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6C89B19D-55F3-BE4F-94B1-2E0CF90909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Definitions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4CA27FB-E6E7-5944-B3B6-129926316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System</a:t>
            </a:r>
            <a:r>
              <a:rPr lang="en-US" altLang="en-US" dirty="0">
                <a:ea typeface="ＭＳ Ｐゴシック" panose="020B0600070205080204" pitchFamily="34" charset="-128"/>
              </a:rPr>
              <a:t>: bodies and surroundings exchanging energy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State</a:t>
            </a:r>
            <a:r>
              <a:rPr lang="en-US" altLang="en-US" dirty="0">
                <a:ea typeface="ＭＳ Ｐゴシック" panose="020B0600070205080204" pitchFamily="34" charset="-128"/>
              </a:rPr>
              <a:t>: unique set of </a:t>
            </a:r>
            <a:r>
              <a:rPr lang="en-US" altLang="en-US" i="1" dirty="0">
                <a:solidFill>
                  <a:srgbClr val="006600"/>
                </a:solidFill>
                <a:ea typeface="ＭＳ Ｐゴシック" panose="020B0600070205080204" pitchFamily="34" charset="-128"/>
              </a:rPr>
              <a:t>p</a:t>
            </a:r>
            <a:r>
              <a:rPr lang="en-US" altLang="en-US" dirty="0">
                <a:ea typeface="ＭＳ Ｐゴシック" panose="020B0600070205080204" pitchFamily="34" charset="-128"/>
              </a:rPr>
              <a:t>, </a:t>
            </a:r>
            <a:r>
              <a:rPr lang="en-US" altLang="en-US" i="1" dirty="0">
                <a:solidFill>
                  <a:srgbClr val="006600"/>
                </a:solidFill>
                <a:ea typeface="ＭＳ Ｐゴシック" panose="020B0600070205080204" pitchFamily="34" charset="-128"/>
              </a:rPr>
              <a:t>V</a:t>
            </a:r>
            <a:r>
              <a:rPr lang="en-US" altLang="en-US" dirty="0">
                <a:ea typeface="ＭＳ Ｐゴシック" panose="020B0600070205080204" pitchFamily="34" charset="-128"/>
              </a:rPr>
              <a:t>, </a:t>
            </a:r>
            <a:r>
              <a:rPr lang="en-US" altLang="en-US" i="1" dirty="0">
                <a:solidFill>
                  <a:srgbClr val="006600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 dirty="0">
                <a:ea typeface="ＭＳ Ｐゴシック" panose="020B0600070205080204" pitchFamily="34" charset="-128"/>
              </a:rPr>
              <a:t>, (</a:t>
            </a:r>
            <a:r>
              <a:rPr lang="en-US" altLang="en-US" i="1" dirty="0">
                <a:solidFill>
                  <a:srgbClr val="006600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 dirty="0">
                <a:ea typeface="ＭＳ Ｐゴシック" panose="020B0600070205080204" pitchFamily="34" charset="-128"/>
              </a:rPr>
              <a:t> or </a:t>
            </a:r>
            <a:r>
              <a:rPr lang="en-US" altLang="en-US" i="1" dirty="0">
                <a:solidFill>
                  <a:srgbClr val="006600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 dirty="0">
                <a:ea typeface="ＭＳ Ｐゴシック" panose="020B0600070205080204" pitchFamily="34" charset="-128"/>
              </a:rPr>
              <a:t>)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(state variables)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Process </a:t>
            </a:r>
            <a:r>
              <a:rPr lang="en-US" altLang="en-US" dirty="0">
                <a:solidFill>
                  <a:schemeClr val="tx2"/>
                </a:solidFill>
                <a:ea typeface="ＭＳ Ｐゴシック" panose="020B0600070205080204" pitchFamily="34" charset="-128"/>
              </a:rPr>
              <a:t>or</a:t>
            </a: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 path</a:t>
            </a:r>
            <a:r>
              <a:rPr lang="en-US" altLang="en-US" dirty="0">
                <a:ea typeface="ＭＳ Ｐゴシック" panose="020B0600070205080204" pitchFamily="34" charset="-128"/>
              </a:rPr>
              <a:t>: change in state of a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7001B700-D8A6-8C46-8A21-1ABFB93121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Cyclic Process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B59162FA-E897-7844-906F-E9FC85397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W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 0</a:t>
            </a:r>
          </a:p>
          <a:p>
            <a:pPr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Is the system a limitless source of work?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(Of course not.)</a:t>
            </a:r>
            <a:endParaRPr lang="en-US" altLang="en-US">
              <a:solidFill>
                <a:schemeClr val="folHlink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C853826C-3E30-FD43-AA52-3C3DF25AF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456363"/>
            <a:ext cx="3424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Source: Y&amp;F, Figure 19.12</a:t>
            </a:r>
          </a:p>
        </p:txBody>
      </p:sp>
      <p:grpSp>
        <p:nvGrpSpPr>
          <p:cNvPr id="30724" name="Group 5">
            <a:extLst>
              <a:ext uri="{FF2B5EF4-FFF2-40B4-BE49-F238E27FC236}">
                <a16:creationId xmlns:a16="http://schemas.microsoft.com/office/drawing/2014/main" id="{9C1EE416-87C2-D84A-A1DD-5057EFD3ADF6}"/>
              </a:ext>
            </a:extLst>
          </p:cNvPr>
          <p:cNvGrpSpPr>
            <a:grpSpLocks/>
          </p:cNvGrpSpPr>
          <p:nvPr/>
        </p:nvGrpSpPr>
        <p:grpSpPr bwMode="auto">
          <a:xfrm>
            <a:off x="3687763" y="2916238"/>
            <a:ext cx="3810000" cy="3500437"/>
            <a:chOff x="2323" y="1837"/>
            <a:chExt cx="2400" cy="2205"/>
          </a:xfrm>
        </p:grpSpPr>
        <p:pic>
          <p:nvPicPr>
            <p:cNvPr id="30725" name="Picture 6">
              <a:extLst>
                <a:ext uri="{FF2B5EF4-FFF2-40B4-BE49-F238E27FC236}">
                  <a16:creationId xmlns:a16="http://schemas.microsoft.com/office/drawing/2014/main" id="{1A7A5344-CD68-D445-976F-6B06C158B0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3" y="1837"/>
              <a:ext cx="2400" cy="220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726" name="Freeform 7">
              <a:extLst>
                <a:ext uri="{FF2B5EF4-FFF2-40B4-BE49-F238E27FC236}">
                  <a16:creationId xmlns:a16="http://schemas.microsoft.com/office/drawing/2014/main" id="{9F5AB5C5-DB05-A743-AE8A-154C4653E5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2330"/>
              <a:ext cx="1282" cy="674"/>
            </a:xfrm>
            <a:custGeom>
              <a:avLst/>
              <a:gdLst>
                <a:gd name="T0" fmla="*/ 0 w 1512"/>
                <a:gd name="T1" fmla="*/ 44 h 795"/>
                <a:gd name="T2" fmla="*/ 186 w 1512"/>
                <a:gd name="T3" fmla="*/ 13 h 795"/>
                <a:gd name="T4" fmla="*/ 365 w 1512"/>
                <a:gd name="T5" fmla="*/ 95 h 795"/>
                <a:gd name="T6" fmla="*/ 477 w 1512"/>
                <a:gd name="T7" fmla="*/ 214 h 795"/>
                <a:gd name="T8" fmla="*/ 328 w 1512"/>
                <a:gd name="T9" fmla="*/ 249 h 795"/>
                <a:gd name="T10" fmla="*/ 136 w 1512"/>
                <a:gd name="T11" fmla="*/ 178 h 795"/>
                <a:gd name="T12" fmla="*/ 0 w 1512"/>
                <a:gd name="T13" fmla="*/ 44 h 7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12"/>
                <a:gd name="T22" fmla="*/ 0 h 795"/>
                <a:gd name="T23" fmla="*/ 1512 w 1512"/>
                <a:gd name="T24" fmla="*/ 795 h 79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12" h="795">
                  <a:moveTo>
                    <a:pt x="0" y="139"/>
                  </a:moveTo>
                  <a:cubicBezTo>
                    <a:pt x="123" y="88"/>
                    <a:pt x="374" y="0"/>
                    <a:pt x="587" y="40"/>
                  </a:cubicBezTo>
                  <a:cubicBezTo>
                    <a:pt x="800" y="80"/>
                    <a:pt x="1013" y="187"/>
                    <a:pt x="1157" y="302"/>
                  </a:cubicBezTo>
                  <a:cubicBezTo>
                    <a:pt x="1301" y="417"/>
                    <a:pt x="1405" y="534"/>
                    <a:pt x="1512" y="680"/>
                  </a:cubicBezTo>
                  <a:cubicBezTo>
                    <a:pt x="1360" y="755"/>
                    <a:pt x="1257" y="789"/>
                    <a:pt x="1043" y="792"/>
                  </a:cubicBezTo>
                  <a:cubicBezTo>
                    <a:pt x="829" y="795"/>
                    <a:pt x="581" y="670"/>
                    <a:pt x="432" y="566"/>
                  </a:cubicBezTo>
                  <a:cubicBezTo>
                    <a:pt x="283" y="462"/>
                    <a:pt x="68" y="216"/>
                    <a:pt x="0" y="139"/>
                  </a:cubicBezTo>
                  <a:close/>
                </a:path>
              </a:pathLst>
            </a:custGeom>
            <a:solidFill>
              <a:srgbClr val="FFD2B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7" name="Freeform 8">
              <a:extLst>
                <a:ext uri="{FF2B5EF4-FFF2-40B4-BE49-F238E27FC236}">
                  <a16:creationId xmlns:a16="http://schemas.microsoft.com/office/drawing/2014/main" id="{CC59827B-0BE3-1B41-ADEF-DCA391C01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0" y="2326"/>
              <a:ext cx="1285" cy="573"/>
            </a:xfrm>
            <a:custGeom>
              <a:avLst/>
              <a:gdLst>
                <a:gd name="T0" fmla="*/ 0 w 1515"/>
                <a:gd name="T1" fmla="*/ 42 h 676"/>
                <a:gd name="T2" fmla="*/ 168 w 1515"/>
                <a:gd name="T3" fmla="*/ 12 h 676"/>
                <a:gd name="T4" fmla="*/ 380 w 1515"/>
                <a:gd name="T5" fmla="*/ 110 h 676"/>
                <a:gd name="T6" fmla="*/ 479 w 1515"/>
                <a:gd name="T7" fmla="*/ 213 h 6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15"/>
                <a:gd name="T13" fmla="*/ 0 h 676"/>
                <a:gd name="T14" fmla="*/ 1515 w 1515"/>
                <a:gd name="T15" fmla="*/ 676 h 6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15" h="676">
                  <a:moveTo>
                    <a:pt x="0" y="132"/>
                  </a:moveTo>
                  <a:cubicBezTo>
                    <a:pt x="88" y="116"/>
                    <a:pt x="332" y="0"/>
                    <a:pt x="533" y="36"/>
                  </a:cubicBezTo>
                  <a:cubicBezTo>
                    <a:pt x="794" y="57"/>
                    <a:pt x="1024" y="191"/>
                    <a:pt x="1205" y="351"/>
                  </a:cubicBezTo>
                  <a:cubicBezTo>
                    <a:pt x="1386" y="511"/>
                    <a:pt x="1450" y="608"/>
                    <a:pt x="1515" y="676"/>
                  </a:cubicBezTo>
                </a:path>
              </a:pathLst>
            </a:custGeom>
            <a:noFill/>
            <a:ln w="31750">
              <a:solidFill>
                <a:schemeClr val="hlink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8" name="Text Box 9">
              <a:extLst>
                <a:ext uri="{FF2B5EF4-FFF2-40B4-BE49-F238E27FC236}">
                  <a16:creationId xmlns:a16="http://schemas.microsoft.com/office/drawing/2014/main" id="{CC5CAC86-8CB2-3A4B-92B9-0DD25D86AC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2544"/>
              <a:ext cx="2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solidFill>
                    <a:schemeClr val="hlink"/>
                  </a:solidFill>
                </a:rPr>
                <a:t>W</a:t>
              </a:r>
              <a:endParaRPr lang="en-US" altLang="en-US" sz="2400">
                <a:solidFill>
                  <a:schemeClr val="hlink"/>
                </a:solidFill>
              </a:endParaRPr>
            </a:p>
          </p:txBody>
        </p:sp>
        <p:sp>
          <p:nvSpPr>
            <p:cNvPr id="30729" name="Freeform 10">
              <a:extLst>
                <a:ext uri="{FF2B5EF4-FFF2-40B4-BE49-F238E27FC236}">
                  <a16:creationId xmlns:a16="http://schemas.microsoft.com/office/drawing/2014/main" id="{A11A179A-176A-164C-897D-4C7A64716486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097" y="2460"/>
              <a:ext cx="1285" cy="573"/>
            </a:xfrm>
            <a:custGeom>
              <a:avLst/>
              <a:gdLst>
                <a:gd name="T0" fmla="*/ 0 w 1515"/>
                <a:gd name="T1" fmla="*/ 42 h 676"/>
                <a:gd name="T2" fmla="*/ 168 w 1515"/>
                <a:gd name="T3" fmla="*/ 12 h 676"/>
                <a:gd name="T4" fmla="*/ 380 w 1515"/>
                <a:gd name="T5" fmla="*/ 110 h 676"/>
                <a:gd name="T6" fmla="*/ 479 w 1515"/>
                <a:gd name="T7" fmla="*/ 213 h 6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15"/>
                <a:gd name="T13" fmla="*/ 0 h 676"/>
                <a:gd name="T14" fmla="*/ 1515 w 1515"/>
                <a:gd name="T15" fmla="*/ 676 h 6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15" h="676">
                  <a:moveTo>
                    <a:pt x="0" y="132"/>
                  </a:moveTo>
                  <a:cubicBezTo>
                    <a:pt x="88" y="116"/>
                    <a:pt x="332" y="0"/>
                    <a:pt x="533" y="36"/>
                  </a:cubicBezTo>
                  <a:cubicBezTo>
                    <a:pt x="794" y="57"/>
                    <a:pt x="1024" y="191"/>
                    <a:pt x="1205" y="351"/>
                  </a:cubicBezTo>
                  <a:cubicBezTo>
                    <a:pt x="1386" y="511"/>
                    <a:pt x="1450" y="608"/>
                    <a:pt x="1515" y="676"/>
                  </a:cubicBezTo>
                </a:path>
              </a:pathLst>
            </a:custGeom>
            <a:noFill/>
            <a:ln w="31750">
              <a:solidFill>
                <a:schemeClr val="hlink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>
            <a:extLst>
              <a:ext uri="{FF2B5EF4-FFF2-40B4-BE49-F238E27FC236}">
                <a16:creationId xmlns:a16="http://schemas.microsoft.com/office/drawing/2014/main" id="{1B00871C-CC03-6D41-B159-F31DBD29C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Cyclic Processes</a:t>
            </a:r>
          </a:p>
        </p:txBody>
      </p:sp>
      <p:sp>
        <p:nvSpPr>
          <p:cNvPr id="51202" name="Content Placeholder 2">
            <a:extLst>
              <a:ext uri="{FF2B5EF4-FFF2-40B4-BE49-F238E27FC236}">
                <a16:creationId xmlns:a16="http://schemas.microsoft.com/office/drawing/2014/main" id="{96585D09-7927-6F46-BEA3-D45484DFD0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 a cyclic process, the system is the same at the end as it was at the beginning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Energy output must equal energy input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4E63339C-6F71-1748-AF7A-0113E7761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Cyclic Processes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722B1F30-256E-8B40-95BE-335F6D4D2E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>
                <a:solidFill>
                  <a:schemeClr val="accent2"/>
                </a:solidFill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U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U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 –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U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 = 0</a:t>
            </a:r>
          </a:p>
          <a:p>
            <a:pPr algn="ctr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so</a:t>
            </a:r>
          </a:p>
          <a:p>
            <a:pPr algn="ctr">
              <a:buFontTx/>
              <a:buNone/>
            </a:pPr>
            <a:r>
              <a:rPr lang="en-US" altLang="en-US" i="1">
                <a:ea typeface="ＭＳ Ｐゴシック" panose="020B0600070205080204" pitchFamily="34" charset="-128"/>
              </a:rPr>
              <a:t>Q</a:t>
            </a:r>
            <a:r>
              <a:rPr lang="en-US" altLang="en-US">
                <a:ea typeface="ＭＳ Ｐゴシック" panose="020B0600070205080204" pitchFamily="34" charset="-128"/>
              </a:rPr>
              <a:t> – </a:t>
            </a:r>
            <a:r>
              <a:rPr lang="en-US" altLang="en-US" i="1">
                <a:ea typeface="ＭＳ Ｐゴシック" panose="020B0600070205080204" pitchFamily="34" charset="-128"/>
              </a:rPr>
              <a:t>W</a:t>
            </a:r>
            <a:r>
              <a:rPr lang="en-US" altLang="en-US">
                <a:ea typeface="ＭＳ Ｐゴシック" panose="020B0600070205080204" pitchFamily="34" charset="-128"/>
              </a:rPr>
              <a:t> = 0</a:t>
            </a:r>
          </a:p>
          <a:p>
            <a:pPr algn="ctr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so</a:t>
            </a:r>
          </a:p>
          <a:p>
            <a:pPr algn="ctr">
              <a:buFontTx/>
              <a:buNone/>
            </a:pPr>
            <a:r>
              <a:rPr lang="en-US" altLang="en-US" i="1">
                <a:solidFill>
                  <a:schemeClr val="hlink"/>
                </a:solidFill>
                <a:ea typeface="ＭＳ Ｐゴシック" panose="020B0600070205080204" pitchFamily="34" charset="-128"/>
              </a:rPr>
              <a:t>Q</a:t>
            </a:r>
            <a:r>
              <a:rPr lang="en-US" altLang="en-US">
                <a:solidFill>
                  <a:schemeClr val="hlink"/>
                </a:solidFill>
                <a:ea typeface="ＭＳ Ｐゴシック" panose="020B0600070205080204" pitchFamily="34" charset="-128"/>
              </a:rPr>
              <a:t> = </a:t>
            </a:r>
            <a:r>
              <a:rPr lang="en-US" altLang="en-US" i="1">
                <a:solidFill>
                  <a:schemeClr val="hlink"/>
                </a:solidFill>
                <a:ea typeface="ＭＳ Ｐゴシック" panose="020B0600070205080204" pitchFamily="34" charset="-128"/>
              </a:rPr>
              <a:t>W</a:t>
            </a:r>
            <a:endParaRPr lang="en-US" altLang="en-US">
              <a:ea typeface="ＭＳ Ｐゴシック" panose="020B0600070205080204" pitchFamily="34" charset="-128"/>
            </a:endParaRPr>
          </a:p>
          <a:p>
            <a:pPr>
              <a:spcBef>
                <a:spcPct val="100000"/>
              </a:spcBef>
              <a:buClr>
                <a:schemeClr val="tx1"/>
              </a:buClr>
              <a:buFont typeface="Times" pitchFamily="2" charset="0"/>
              <a:buChar char="•"/>
            </a:pPr>
            <a:r>
              <a:rPr lang="en-US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Work output = heat input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4415393D-7DCE-AC45-8011-38B841732D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Work out = Heat in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01A412D9-45DC-0242-B38C-A8DA69AB1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Does this mean cyclic processes convert heat to work with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100% efficiency</a:t>
            </a:r>
            <a:r>
              <a:rPr lang="en-US" altLang="en-US">
                <a:ea typeface="ＭＳ Ｐゴシック" panose="020B0600070205080204" pitchFamily="34" charset="-128"/>
              </a:rPr>
              <a:t>?</a:t>
            </a:r>
          </a:p>
          <a:p>
            <a:pPr>
              <a:buFontTx/>
              <a:buNone/>
            </a:pPr>
            <a:r>
              <a:rPr lang="en-US" altLang="en-US" i="1">
                <a:ea typeface="ＭＳ Ｐゴシック" panose="020B0600070205080204" pitchFamily="34" charset="-128"/>
              </a:rPr>
              <a:t>(Of course not.)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Waste heat is not recovered.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66970947-C09C-824A-B6FB-EE33012227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Internal Energy </a:t>
            </a:r>
            <a:r>
              <a:rPr lang="en-US" altLang="en-US" i="1" dirty="0">
                <a:ea typeface="ＭＳ Ｐゴシック" panose="020B0600070205080204" pitchFamily="34" charset="-128"/>
              </a:rPr>
              <a:t>U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CAE9B970-B627-F242-971B-010E71D35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65438"/>
            <a:ext cx="8229600" cy="376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tx1"/>
              </a:buClr>
              <a:buFont typeface="Times" pitchFamily="2" charset="0"/>
              <a:buChar char="•"/>
            </a:pPr>
            <a:r>
              <a:rPr lang="en-US" altLang="en-US" i="1">
                <a:solidFill>
                  <a:schemeClr val="accent2"/>
                </a:solidFill>
                <a:sym typeface="Symbol" pitchFamily="2" charset="2"/>
              </a:rPr>
              <a:t>K</a:t>
            </a:r>
            <a:r>
              <a:rPr lang="en-US" altLang="en-US" i="1" baseline="-25000">
                <a:solidFill>
                  <a:schemeClr val="accent2"/>
                </a:solidFill>
                <a:sym typeface="Symbol" pitchFamily="2" charset="2"/>
              </a:rPr>
              <a:t>i</a:t>
            </a:r>
            <a:r>
              <a:rPr lang="en-US" altLang="en-US">
                <a:sym typeface="Symbol" pitchFamily="2" charset="2"/>
              </a:rPr>
              <a:t> = kinetic energy of molecule </a:t>
            </a:r>
            <a:r>
              <a:rPr lang="en-US" altLang="en-US" i="1">
                <a:solidFill>
                  <a:schemeClr val="accent2"/>
                </a:solidFill>
                <a:sym typeface="Symbol" pitchFamily="2" charset="2"/>
              </a:rPr>
              <a:t>i </a:t>
            </a:r>
            <a:r>
              <a:rPr lang="en-US" altLang="en-US">
                <a:solidFill>
                  <a:schemeClr val="tx2"/>
                </a:solidFill>
                <a:sym typeface="Symbol" pitchFamily="2" charset="2"/>
              </a:rPr>
              <a:t>wrt com</a:t>
            </a:r>
          </a:p>
          <a:p>
            <a:pPr>
              <a:buClr>
                <a:schemeClr val="tx1"/>
              </a:buClr>
              <a:buFont typeface="Times" pitchFamily="2" charset="0"/>
              <a:buChar char="•"/>
            </a:pPr>
            <a:r>
              <a:rPr lang="en-US" altLang="en-US" i="1">
                <a:solidFill>
                  <a:schemeClr val="accent2"/>
                </a:solidFill>
                <a:sym typeface="Symbol" pitchFamily="2" charset="2"/>
              </a:rPr>
              <a:t>V</a:t>
            </a:r>
            <a:r>
              <a:rPr lang="en-US" altLang="en-US" i="1" baseline="-25000">
                <a:solidFill>
                  <a:schemeClr val="accent2"/>
                </a:solidFill>
                <a:sym typeface="Symbol" pitchFamily="2" charset="2"/>
              </a:rPr>
              <a:t>ij</a:t>
            </a:r>
            <a:r>
              <a:rPr lang="en-US" altLang="en-US">
                <a:sym typeface="Symbol" pitchFamily="2" charset="2"/>
              </a:rPr>
              <a:t> = intermolecular potential energy of </a:t>
            </a:r>
            <a:r>
              <a:rPr lang="en-US" altLang="en-US" i="1">
                <a:solidFill>
                  <a:schemeClr val="accent2"/>
                </a:solidFill>
                <a:sym typeface="Symbol" pitchFamily="2" charset="2"/>
              </a:rPr>
              <a:t>i</a:t>
            </a:r>
            <a:r>
              <a:rPr lang="en-US" altLang="en-US">
                <a:sym typeface="Symbol" pitchFamily="2" charset="2"/>
              </a:rPr>
              <a:t> and </a:t>
            </a:r>
            <a:r>
              <a:rPr lang="en-US" altLang="en-US" i="1">
                <a:solidFill>
                  <a:schemeClr val="accent2"/>
                </a:solidFill>
                <a:sym typeface="Symbol" pitchFamily="2" charset="2"/>
              </a:rPr>
              <a:t>j</a:t>
            </a:r>
            <a:endParaRPr lang="en-US" altLang="en-US">
              <a:sym typeface="Symbol" pitchFamily="2" charset="2"/>
            </a:endParaRPr>
          </a:p>
          <a:p>
            <a:pPr>
              <a:buFontTx/>
              <a:buNone/>
            </a:pPr>
            <a:r>
              <a:rPr lang="en-US" altLang="en-US">
                <a:sym typeface="Symbol" pitchFamily="2" charset="2"/>
              </a:rPr>
              <a:t>Does not include potential or kinetic energy of bulk object</a:t>
            </a:r>
          </a:p>
          <a:p>
            <a:pPr>
              <a:buFontTx/>
              <a:buNone/>
            </a:pPr>
            <a:r>
              <a:rPr lang="en-US" altLang="en-US">
                <a:sym typeface="Symbol" pitchFamily="2" charset="2"/>
              </a:rPr>
              <a:t>Each thermodynamic state has a unique </a:t>
            </a:r>
            <a:r>
              <a:rPr lang="en-US" altLang="en-US" i="1">
                <a:sym typeface="Symbol" pitchFamily="2" charset="2"/>
              </a:rPr>
              <a:t>U </a:t>
            </a:r>
            <a:r>
              <a:rPr lang="en-US" altLang="en-US">
                <a:sym typeface="Symbol" pitchFamily="2" charset="2"/>
              </a:rPr>
              <a:t>(</a:t>
            </a:r>
            <a:r>
              <a:rPr lang="en-US" altLang="en-US" i="1">
                <a:sym typeface="Symbol" pitchFamily="2" charset="2"/>
              </a:rPr>
              <a:t>U</a:t>
            </a:r>
            <a:r>
              <a:rPr lang="en-US" altLang="en-US">
                <a:sym typeface="Symbol" pitchFamily="2" charset="2"/>
              </a:rPr>
              <a:t> is a </a:t>
            </a:r>
            <a:r>
              <a:rPr lang="en-US" altLang="en-US">
                <a:solidFill>
                  <a:srgbClr val="800000"/>
                </a:solidFill>
                <a:sym typeface="Symbol" pitchFamily="2" charset="2"/>
              </a:rPr>
              <a:t>state function</a:t>
            </a:r>
            <a:r>
              <a:rPr lang="en-US" altLang="en-US">
                <a:sym typeface="Symbol" pitchFamily="2" charset="2"/>
              </a:rPr>
              <a:t>)</a:t>
            </a:r>
            <a:endParaRPr lang="en-US" altLang="en-US"/>
          </a:p>
        </p:txBody>
      </p:sp>
      <p:grpSp>
        <p:nvGrpSpPr>
          <p:cNvPr id="33795" name="Group 8">
            <a:extLst>
              <a:ext uri="{FF2B5EF4-FFF2-40B4-BE49-F238E27FC236}">
                <a16:creationId xmlns:a16="http://schemas.microsoft.com/office/drawing/2014/main" id="{799D43B2-2BD7-8046-ABA5-EEDBCA45EA7E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1951038"/>
            <a:ext cx="3429000" cy="777875"/>
            <a:chOff x="2895600" y="1951038"/>
            <a:chExt cx="3429000" cy="777875"/>
          </a:xfrm>
        </p:grpSpPr>
        <p:sp>
          <p:nvSpPr>
            <p:cNvPr id="33796" name="Rectangle 8">
              <a:extLst>
                <a:ext uri="{FF2B5EF4-FFF2-40B4-BE49-F238E27FC236}">
                  <a16:creationId xmlns:a16="http://schemas.microsoft.com/office/drawing/2014/main" id="{322B8F0F-5B7B-DD4F-9330-1F1ADBB04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1951038"/>
              <a:ext cx="34290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buFontTx/>
                <a:buNone/>
              </a:pPr>
              <a:r>
                <a:rPr lang="en-US" altLang="en-US" i="1">
                  <a:solidFill>
                    <a:schemeClr val="accent2"/>
                  </a:solidFill>
                </a:rPr>
                <a:t>U</a:t>
              </a:r>
              <a:r>
                <a:rPr lang="en-US" altLang="en-US"/>
                <a:t> </a:t>
              </a:r>
              <a:r>
                <a:rPr lang="en-US" altLang="en-US">
                  <a:sym typeface="Symbol" pitchFamily="2" charset="2"/>
                </a:rPr>
                <a:t> </a:t>
              </a:r>
              <a:r>
                <a:rPr lang="en-US" altLang="en-US" sz="4000">
                  <a:solidFill>
                    <a:schemeClr val="accent2"/>
                  </a:solidFill>
                  <a:latin typeface="Symbol" pitchFamily="2" charset="2"/>
                  <a:sym typeface="Symbol" pitchFamily="2" charset="2"/>
                </a:rPr>
                <a:t>S</a:t>
              </a:r>
              <a:r>
                <a:rPr lang="en-US" altLang="en-US" i="1">
                  <a:solidFill>
                    <a:schemeClr val="accent2"/>
                  </a:solidFill>
                  <a:sym typeface="Symbol" pitchFamily="2" charset="2"/>
                </a:rPr>
                <a:t>K</a:t>
              </a:r>
              <a:r>
                <a:rPr lang="en-US" altLang="en-US" i="1" baseline="-25000">
                  <a:solidFill>
                    <a:schemeClr val="accent2"/>
                  </a:solidFill>
                  <a:sym typeface="Symbol" pitchFamily="2" charset="2"/>
                </a:rPr>
                <a:t>i</a:t>
              </a:r>
              <a:r>
                <a:rPr lang="en-US" altLang="en-US">
                  <a:sym typeface="Symbol" pitchFamily="2" charset="2"/>
                </a:rPr>
                <a:t> + </a:t>
              </a:r>
              <a:r>
                <a:rPr lang="en-US" altLang="en-US" sz="4000">
                  <a:solidFill>
                    <a:schemeClr val="accent2"/>
                  </a:solidFill>
                  <a:latin typeface="Symbol" pitchFamily="2" charset="2"/>
                  <a:sym typeface="Symbol" pitchFamily="2" charset="2"/>
                </a:rPr>
                <a:t>SS</a:t>
              </a:r>
              <a:r>
                <a:rPr lang="en-US" altLang="en-US" i="1">
                  <a:solidFill>
                    <a:schemeClr val="accent2"/>
                  </a:solidFill>
                  <a:sym typeface="Symbol" pitchFamily="2" charset="2"/>
                </a:rPr>
                <a:t>V</a:t>
              </a:r>
              <a:r>
                <a:rPr lang="en-US" altLang="en-US" i="1" baseline="-25000">
                  <a:solidFill>
                    <a:schemeClr val="accent2"/>
                  </a:solidFill>
                  <a:sym typeface="Symbol" pitchFamily="2" charset="2"/>
                </a:rPr>
                <a:t>ij</a:t>
              </a:r>
              <a:endParaRPr lang="en-US" altLang="en-US"/>
            </a:p>
          </p:txBody>
        </p:sp>
        <p:sp>
          <p:nvSpPr>
            <p:cNvPr id="33797" name="Text Box 9">
              <a:extLst>
                <a:ext uri="{FF2B5EF4-FFF2-40B4-BE49-F238E27FC236}">
                  <a16:creationId xmlns:a16="http://schemas.microsoft.com/office/drawing/2014/main" id="{B03B075B-142F-1745-B60F-1F8772629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2346326"/>
              <a:ext cx="234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solidFill>
                    <a:schemeClr val="accent2"/>
                  </a:solidFill>
                </a:rPr>
                <a:t>i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798" name="Text Box 10">
              <a:extLst>
                <a:ext uri="{FF2B5EF4-FFF2-40B4-BE49-F238E27FC236}">
                  <a16:creationId xmlns:a16="http://schemas.microsoft.com/office/drawing/2014/main" id="{7AD0F8A9-3E6D-B548-8534-82D8DDE4E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0125" y="2352674"/>
              <a:ext cx="234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solidFill>
                    <a:schemeClr val="accent2"/>
                  </a:solidFill>
                </a:rPr>
                <a:t>i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799" name="Text Box 11">
              <a:extLst>
                <a:ext uri="{FF2B5EF4-FFF2-40B4-BE49-F238E27FC236}">
                  <a16:creationId xmlns:a16="http://schemas.microsoft.com/office/drawing/2014/main" id="{F686380F-DED6-F84E-BE1F-3995413043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2538" y="2359581"/>
              <a:ext cx="4219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solidFill>
                    <a:schemeClr val="accent2"/>
                  </a:solidFill>
                </a:rPr>
                <a:t>j&lt;i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BC72DF17-AE52-ED4A-848B-5E1D80BFA4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46ED0EBE-7B6E-124F-B209-0EF4B41BA2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All other things being equal, adding heat to a system increases its internal energy </a:t>
            </a:r>
            <a:r>
              <a:rPr lang="en-US" altLang="en-US" i="1">
                <a:ea typeface="ＭＳ Ｐゴシック" panose="020B0600070205080204" pitchFamily="34" charset="-128"/>
              </a:rPr>
              <a:t>U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34819" name="Rectangle 4">
            <a:extLst>
              <a:ext uri="{FF2B5EF4-FFF2-40B4-BE49-F238E27FC236}">
                <a16:creationId xmlns:a16="http://schemas.microsoft.com/office/drawing/2014/main" id="{B80890B5-E7D1-384B-94D4-BC1777D8B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95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True.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False.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5A6D365A-BC39-3240-9EBC-CFE0E855B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78E5848F-D508-7E4C-8053-099C47743D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1828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All other things being equal, lifting a system to a greater height increases its internal energy </a:t>
            </a:r>
            <a:r>
              <a:rPr lang="en-US" altLang="en-US" i="1">
                <a:ea typeface="ＭＳ Ｐゴシック" panose="020B0600070205080204" pitchFamily="34" charset="-128"/>
              </a:rPr>
              <a:t>U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35843" name="Rectangle 4">
            <a:extLst>
              <a:ext uri="{FF2B5EF4-FFF2-40B4-BE49-F238E27FC236}">
                <a16:creationId xmlns:a16="http://schemas.microsoft.com/office/drawing/2014/main" id="{12EE2465-B47D-AD4E-A97C-B6A0DAE87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429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True.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False.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22C98F21-3A86-1E4C-8181-60E7E6F13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71BB5B39-5853-B24D-90AD-8F0E3FD98D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1828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All other things being equal, accelerating a system to a greater speed increases its internal energy </a:t>
            </a:r>
            <a:r>
              <a:rPr lang="en-US" altLang="en-US" i="1">
                <a:ea typeface="ＭＳ Ｐゴシック" panose="020B0600070205080204" pitchFamily="34" charset="-128"/>
              </a:rPr>
              <a:t>U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36867" name="Rectangle 4">
            <a:extLst>
              <a:ext uri="{FF2B5EF4-FFF2-40B4-BE49-F238E27FC236}">
                <a16:creationId xmlns:a16="http://schemas.microsoft.com/office/drawing/2014/main" id="{3F37EC68-C31F-4B4A-8AFD-93D281E81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429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True.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False.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F5F3F1C9-5206-1641-A0DF-A068050F3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D173009A-4D5A-B745-8A11-E75E65439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1828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All other things being equal, doing work to compress a system increases its internal energy </a:t>
            </a:r>
            <a:r>
              <a:rPr lang="en-US" altLang="en-US" i="1">
                <a:ea typeface="ＭＳ Ｐゴシック" panose="020B0600070205080204" pitchFamily="34" charset="-128"/>
              </a:rPr>
              <a:t>U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37891" name="Rectangle 4">
            <a:extLst>
              <a:ext uri="{FF2B5EF4-FFF2-40B4-BE49-F238E27FC236}">
                <a16:creationId xmlns:a16="http://schemas.microsoft.com/office/drawing/2014/main" id="{5A9A5799-7A24-4340-B708-CCA68705F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429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True.</a:t>
            </a:r>
          </a:p>
          <a:p>
            <a:pPr>
              <a:buClr>
                <a:schemeClr val="accent2"/>
              </a:buClr>
              <a:buFont typeface="Times" pitchFamily="2" charset="0"/>
              <a:buAutoNum type="alphaUcPeriod"/>
            </a:pPr>
            <a:r>
              <a:rPr lang="en-US" altLang="en-US"/>
              <a:t>False.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E881A3F6-64CA-4045-AE82-DB0C9F4018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Conservation of Energy</a:t>
            </a:r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6D17F5F9-E736-9748-990A-1FAF7FEE8A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2133600"/>
            <a:ext cx="4648200" cy="2286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chemeClr val="accent2"/>
                </a:solidFill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U</a:t>
            </a:r>
            <a:r>
              <a:rPr lang="en-US" altLang="en-US">
                <a:ea typeface="ＭＳ Ｐゴシック" panose="020B0600070205080204" pitchFamily="34" charset="-128"/>
              </a:rPr>
              <a:t> of a system = </a:t>
            </a:r>
          </a:p>
          <a:p>
            <a:pPr lvl="1"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work</a:t>
            </a:r>
            <a:r>
              <a:rPr lang="en-US" altLang="en-US">
                <a:ea typeface="ＭＳ Ｐゴシック" panose="020B0600070205080204" pitchFamily="34" charset="-128"/>
              </a:rPr>
              <a:t> done on the system</a:t>
            </a:r>
          </a:p>
          <a:p>
            <a:pPr lvl="1" algn="ctr"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+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lvl="1"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heat</a:t>
            </a:r>
            <a:r>
              <a:rPr lang="en-US" altLang="en-US">
                <a:ea typeface="ＭＳ Ｐゴシック" panose="020B0600070205080204" pitchFamily="34" charset="-128"/>
              </a:rPr>
              <a:t> added to the system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7FF9A700-8116-EB4B-84D4-F4162F80D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Energy Transfers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C6805844-329F-7348-992B-1478D807F1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0000"/>
              </a:spcAft>
              <a:buFontTx/>
              <a:buNone/>
            </a:pP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Q</a:t>
            </a:r>
            <a:r>
              <a:rPr lang="en-US" altLang="en-US">
                <a:ea typeface="ＭＳ Ｐゴシック" panose="020B0600070205080204" pitchFamily="34" charset="-128"/>
              </a:rPr>
              <a:t>: heat added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to</a:t>
            </a:r>
            <a:r>
              <a:rPr lang="en-US" altLang="en-US">
                <a:ea typeface="ＭＳ Ｐゴシック" panose="020B0600070205080204" pitchFamily="34" charset="-128"/>
              </a:rPr>
              <a:t> the system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surroundings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>
                <a:ea typeface="ＭＳ Ｐゴシック" panose="020B0600070205080204" pitchFamily="34" charset="-128"/>
              </a:rPr>
              <a:t> system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From a temperature difference</a:t>
            </a:r>
          </a:p>
          <a:p>
            <a:pPr>
              <a:buFontTx/>
              <a:buNone/>
            </a:pP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W</a:t>
            </a:r>
            <a:r>
              <a:rPr lang="en-US" altLang="en-US">
                <a:ea typeface="ＭＳ Ｐゴシック" panose="020B0600070205080204" pitchFamily="34" charset="-128"/>
              </a:rPr>
              <a:t>: work done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by</a:t>
            </a:r>
            <a:r>
              <a:rPr lang="en-US" altLang="en-US">
                <a:ea typeface="ＭＳ Ｐゴシック" panose="020B0600070205080204" pitchFamily="34" charset="-128"/>
              </a:rPr>
              <a:t> the system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system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 surroundings</a:t>
            </a:r>
            <a:b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</a:b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Achieved by a volume change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8AE655BA-60E2-9F46-8A24-8C309259B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First law of Thermodynamics</a:t>
            </a:r>
          </a:p>
        </p:txBody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A86E5005-9DC4-B844-AB84-C87F138DF1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609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>
                <a:solidFill>
                  <a:schemeClr val="accent2"/>
                </a:solidFill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U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Q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 –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W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2468" name="Text Box 4">
            <a:extLst>
              <a:ext uri="{FF2B5EF4-FFF2-40B4-BE49-F238E27FC236}">
                <a16:creationId xmlns:a16="http://schemas.microsoft.com/office/drawing/2014/main" id="{863E0233-39CB-1347-9DEA-B5F89891B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3443288"/>
            <a:ext cx="3889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  <a:latin typeface="Symbol" pitchFamily="2" charset="2"/>
              </a:rPr>
              <a:t>D</a:t>
            </a:r>
            <a:r>
              <a:rPr lang="en-US" altLang="en-US" sz="2800" i="1">
                <a:solidFill>
                  <a:schemeClr val="tx1"/>
                </a:solidFill>
              </a:rPr>
              <a:t>U</a:t>
            </a:r>
            <a:r>
              <a:rPr lang="en-US" altLang="en-US" sz="2800">
                <a:solidFill>
                  <a:schemeClr val="tx1"/>
                </a:solidFill>
              </a:rPr>
              <a:t> is </a:t>
            </a:r>
            <a:r>
              <a:rPr lang="en-US" altLang="en-US" sz="2800">
                <a:solidFill>
                  <a:schemeClr val="accent2"/>
                </a:solidFill>
              </a:rPr>
              <a:t>path-independent</a:t>
            </a:r>
            <a:endParaRPr lang="en-US" altLang="en-US" sz="2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3933568" presetClass="entr" presetSubtype="3370329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A8C12ABC-1346-9A47-A1AA-D33BFBA999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Types of Processes</a:t>
            </a:r>
          </a:p>
        </p:txBody>
      </p:sp>
      <p:sp>
        <p:nvSpPr>
          <p:cNvPr id="40962" name="Subtitle 2">
            <a:extLst>
              <a:ext uri="{FF2B5EF4-FFF2-40B4-BE49-F238E27FC236}">
                <a16:creationId xmlns:a16="http://schemas.microsoft.com/office/drawing/2014/main" id="{CA899172-6397-584A-8980-9DA70DFAD7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cool names, easy rules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33B16FC9-DF74-FD47-A0C1-8964D96F1E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Reversible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34BA-EAE7-9A4A-B102-45D85CFA91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Both the system and surroundings can be reset to the initial state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Requires no non-conservative processes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 friction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 contact between different temperatures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An ideal concept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not actually possible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some processes can get close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>
            <a:extLst>
              <a:ext uri="{FF2B5EF4-FFF2-40B4-BE49-F238E27FC236}">
                <a16:creationId xmlns:a16="http://schemas.microsoft.com/office/drawing/2014/main" id="{DD62AD4E-D16A-8743-A8BC-922A5D13B7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Constant pressure</a:t>
            </a:r>
          </a:p>
        </p:txBody>
      </p:sp>
      <p:sp>
        <p:nvSpPr>
          <p:cNvPr id="43010" name="Content Placeholder 2">
            <a:extLst>
              <a:ext uri="{FF2B5EF4-FFF2-40B4-BE49-F238E27FC236}">
                <a16:creationId xmlns:a16="http://schemas.microsoft.com/office/drawing/2014/main" id="{24B26A85-4C67-7745-BC5F-69F878F142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“Isobaric”</a:t>
            </a:r>
          </a:p>
          <a:p>
            <a:r>
              <a:rPr lang="en-US" altLang="en-US" i="1">
                <a:ea typeface="ＭＳ Ｐゴシック" panose="020B0600070205080204" pitchFamily="34" charset="-128"/>
              </a:rPr>
              <a:t>W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 i="1">
                <a:ea typeface="ＭＳ Ｐゴシック" panose="020B0600070205080204" pitchFamily="34" charset="-128"/>
              </a:rPr>
              <a:t>P</a:t>
            </a:r>
            <a:r>
              <a:rPr lang="en-US" altLang="en-US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i="1">
                <a:ea typeface="ＭＳ Ｐゴシック" panose="020B0600070205080204" pitchFamily="34" charset="-128"/>
              </a:rPr>
              <a:t>V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>
            <a:extLst>
              <a:ext uri="{FF2B5EF4-FFF2-40B4-BE49-F238E27FC236}">
                <a16:creationId xmlns:a16="http://schemas.microsoft.com/office/drawing/2014/main" id="{264737AC-9355-B74F-BC48-6CE467E49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Constant Volume</a:t>
            </a:r>
          </a:p>
        </p:txBody>
      </p:sp>
      <p:sp>
        <p:nvSpPr>
          <p:cNvPr id="44034" name="Content Placeholder 2">
            <a:extLst>
              <a:ext uri="{FF2B5EF4-FFF2-40B4-BE49-F238E27FC236}">
                <a16:creationId xmlns:a16="http://schemas.microsoft.com/office/drawing/2014/main" id="{7A5B5357-7332-B74E-B80E-718DDD3F45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“Isochoric”</a:t>
            </a:r>
          </a:p>
          <a:p>
            <a:r>
              <a:rPr lang="en-US" altLang="en-US" i="1">
                <a:solidFill>
                  <a:schemeClr val="tx2"/>
                </a:solidFill>
                <a:ea typeface="ＭＳ Ｐゴシック" panose="020B0600070205080204" pitchFamily="34" charset="-128"/>
              </a:rPr>
              <a:t>W</a:t>
            </a:r>
            <a:r>
              <a:rPr lang="en-US" altLang="en-US">
                <a:solidFill>
                  <a:schemeClr val="tx2"/>
                </a:solidFill>
                <a:ea typeface="ＭＳ Ｐゴシック" panose="020B0600070205080204" pitchFamily="34" charset="-128"/>
              </a:rPr>
              <a:t> = 0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>
            <a:extLst>
              <a:ext uri="{FF2B5EF4-FFF2-40B4-BE49-F238E27FC236}">
                <a16:creationId xmlns:a16="http://schemas.microsoft.com/office/drawing/2014/main" id="{27584369-2380-9D47-ADC8-DF99C0AE5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Constant Temperature</a:t>
            </a:r>
          </a:p>
        </p:txBody>
      </p:sp>
      <p:sp>
        <p:nvSpPr>
          <p:cNvPr id="45058" name="Content Placeholder 2">
            <a:extLst>
              <a:ext uri="{FF2B5EF4-FFF2-40B4-BE49-F238E27FC236}">
                <a16:creationId xmlns:a16="http://schemas.microsoft.com/office/drawing/2014/main" id="{FEAD0421-76C1-894E-90E0-B097EF1C97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“Isothermal”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Ideal gas: </a:t>
            </a:r>
            <a:r>
              <a:rPr lang="en-US" altLang="en-US" i="1">
                <a:solidFill>
                  <a:srgbClr val="0053FE"/>
                </a:solidFill>
                <a:ea typeface="ＭＳ Ｐゴシック" panose="020B0600070205080204" pitchFamily="34" charset="-128"/>
              </a:rPr>
              <a:t>W</a:t>
            </a:r>
            <a:r>
              <a:rPr lang="en-US" altLang="en-US">
                <a:solidFill>
                  <a:srgbClr val="0053FE"/>
                </a:solidFill>
                <a:ea typeface="ＭＳ Ｐゴシック" panose="020B0600070205080204" pitchFamily="34" charset="-128"/>
              </a:rPr>
              <a:t> = </a:t>
            </a:r>
            <a:r>
              <a:rPr lang="en-US" altLang="en-US" i="1">
                <a:solidFill>
                  <a:srgbClr val="0053FE"/>
                </a:solidFill>
                <a:ea typeface="ＭＳ Ｐゴシック" panose="020B0600070205080204" pitchFamily="34" charset="-128"/>
              </a:rPr>
              <a:t>nRT</a:t>
            </a:r>
            <a:r>
              <a:rPr lang="en-US" altLang="en-US">
                <a:solidFill>
                  <a:srgbClr val="0053FE"/>
                </a:solidFill>
                <a:ea typeface="ＭＳ Ｐゴシック" panose="020B0600070205080204" pitchFamily="34" charset="-128"/>
              </a:rPr>
              <a:t> ln(</a:t>
            </a:r>
            <a:r>
              <a:rPr lang="en-US" altLang="en-US" i="1">
                <a:solidFill>
                  <a:srgbClr val="0053FE"/>
                </a:solidFill>
                <a:ea typeface="ＭＳ Ｐゴシック" panose="020B0600070205080204" pitchFamily="34" charset="-128"/>
              </a:rPr>
              <a:t>V</a:t>
            </a:r>
            <a:r>
              <a:rPr lang="en-US" altLang="en-US" baseline="-25000">
                <a:solidFill>
                  <a:srgbClr val="0053FE"/>
                </a:solidFill>
                <a:ea typeface="ＭＳ Ｐゴシック" panose="020B0600070205080204" pitchFamily="34" charset="-128"/>
              </a:rPr>
              <a:t>f</a:t>
            </a:r>
            <a:r>
              <a:rPr lang="en-US" altLang="en-US">
                <a:solidFill>
                  <a:srgbClr val="0053FE"/>
                </a:solidFill>
                <a:ea typeface="ＭＳ Ｐゴシック" panose="020B0600070205080204" pitchFamily="34" charset="-128"/>
              </a:rPr>
              <a:t>/</a:t>
            </a:r>
            <a:r>
              <a:rPr lang="en-US" altLang="en-US" i="1">
                <a:solidFill>
                  <a:srgbClr val="0053FE"/>
                </a:solidFill>
                <a:ea typeface="ＭＳ Ｐゴシック" panose="020B0600070205080204" pitchFamily="34" charset="-128"/>
              </a:rPr>
              <a:t>V</a:t>
            </a:r>
            <a:r>
              <a:rPr lang="en-US" altLang="en-US" baseline="-25000">
                <a:solidFill>
                  <a:srgbClr val="0053FE"/>
                </a:solidFill>
                <a:ea typeface="ＭＳ Ｐゴシック" panose="020B0600070205080204" pitchFamily="34" charset="-128"/>
              </a:rPr>
              <a:t>i</a:t>
            </a:r>
            <a:r>
              <a:rPr lang="en-US" altLang="en-US">
                <a:solidFill>
                  <a:srgbClr val="0053FE"/>
                </a:solidFill>
                <a:ea typeface="ＭＳ Ｐゴシック" panose="020B0600070205080204" pitchFamily="34" charset="-128"/>
              </a:rPr>
              <a:t>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>
            <a:extLst>
              <a:ext uri="{FF2B5EF4-FFF2-40B4-BE49-F238E27FC236}">
                <a16:creationId xmlns:a16="http://schemas.microsoft.com/office/drawing/2014/main" id="{B30E4E9B-B641-2B43-A69A-DA5095C13F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 Heat Flow</a:t>
            </a:r>
          </a:p>
        </p:txBody>
      </p:sp>
      <p:sp>
        <p:nvSpPr>
          <p:cNvPr id="46082" name="Content Placeholder 2">
            <a:extLst>
              <a:ext uri="{FF2B5EF4-FFF2-40B4-BE49-F238E27FC236}">
                <a16:creationId xmlns:a16="http://schemas.microsoft.com/office/drawing/2014/main" id="{9D2AC915-87F7-D54B-B97A-6FF58243AF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“Adiabatic”</a:t>
            </a:r>
          </a:p>
          <a:p>
            <a:r>
              <a:rPr lang="en-US" altLang="en-US" i="1">
                <a:ea typeface="ＭＳ Ｐゴシック" panose="020B0600070205080204" pitchFamily="34" charset="-128"/>
              </a:rPr>
              <a:t>Q</a:t>
            </a:r>
            <a:r>
              <a:rPr lang="en-US" altLang="en-US">
                <a:ea typeface="ＭＳ Ｐゴシック" panose="020B0600070205080204" pitchFamily="34" charset="-128"/>
              </a:rPr>
              <a:t> = 0</a:t>
            </a:r>
          </a:p>
          <a:p>
            <a:r>
              <a:rPr lang="en-US" altLang="en-US" i="1">
                <a:ea typeface="ＭＳ Ｐゴシック" panose="020B0600070205080204" pitchFamily="34" charset="-128"/>
              </a:rPr>
              <a:t>W</a:t>
            </a:r>
            <a:r>
              <a:rPr lang="en-US" altLang="en-US">
                <a:ea typeface="ＭＳ Ｐゴシック" panose="020B0600070205080204" pitchFamily="34" charset="-128"/>
              </a:rPr>
              <a:t>: more complicated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693921B5-E813-AC4F-A2A7-999228A4CF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Work </a:t>
            </a:r>
            <a:r>
              <a:rPr lang="en-US" altLang="en-US" i="1">
                <a:solidFill>
                  <a:srgbClr val="006600"/>
                </a:solidFill>
                <a:ea typeface="ＭＳ Ｐゴシック" panose="020B0600070205080204" pitchFamily="34" charset="-128"/>
              </a:rPr>
              <a:t>W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BA081DAF-776F-994A-A525-1D2DEC7C75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surroundings exert pressure on the system.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If the system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expands</a:t>
            </a:r>
            <a:r>
              <a:rPr lang="en-US" altLang="en-US">
                <a:ea typeface="ＭＳ Ｐゴシック" panose="020B0600070205080204" pitchFamily="34" charset="-128"/>
              </a:rPr>
              <a:t>, it does work on the surroundings.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So,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W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 &gt; 0</a:t>
            </a:r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</a:rPr>
              <a:t>,</a:t>
            </a:r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and the surroundings do negative work on the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0B33D72D-3B8C-E440-A590-668ABFB5E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What’s the sign?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E4696-6862-4F46-A511-C8E07336D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A diesel engine presses a piston inward on a compression stroke.</a:t>
            </a:r>
          </a:p>
          <a:p>
            <a:pPr>
              <a:defRPr/>
            </a:pPr>
            <a:r>
              <a:rPr lang="en-US" dirty="0"/>
              <a:t>What is the sign of </a:t>
            </a:r>
            <a:r>
              <a:rPr lang="en-US" i="1" dirty="0">
                <a:solidFill>
                  <a:schemeClr val="accent2"/>
                </a:solidFill>
              </a:rPr>
              <a:t>Q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/>
              <a:t>What is the sign of </a:t>
            </a:r>
            <a:r>
              <a:rPr lang="en-US" i="1" dirty="0">
                <a:solidFill>
                  <a:schemeClr val="accent2"/>
                </a:solidFill>
              </a:rPr>
              <a:t>W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3816A5A4-F2AA-DD44-802D-EADF9A2494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What’s the sign?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E4696-6862-4F46-A511-C8E07336D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A rigid hollow metal sphere filled with a sample of an ideal gas is placed in an ice bath, lowering the gas temperature.</a:t>
            </a:r>
          </a:p>
          <a:p>
            <a:pPr>
              <a:defRPr/>
            </a:pPr>
            <a:r>
              <a:rPr lang="en-US" dirty="0"/>
              <a:t>What is the sign of </a:t>
            </a:r>
            <a:r>
              <a:rPr lang="en-US" i="1" dirty="0">
                <a:solidFill>
                  <a:schemeClr val="accent2"/>
                </a:solidFill>
              </a:rPr>
              <a:t>Q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/>
              <a:t>What is the sign of </a:t>
            </a:r>
            <a:r>
              <a:rPr lang="en-US" i="1" dirty="0">
                <a:solidFill>
                  <a:schemeClr val="accent2"/>
                </a:solidFill>
              </a:rPr>
              <a:t>W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9545D801-FBD3-1145-AAD0-67D570C79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What’s the sign?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E4696-6862-4F46-A511-C8E07336D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A dark-colored balloon containing air is placed in direct sunlight.  It warms and expands.</a:t>
            </a:r>
          </a:p>
          <a:p>
            <a:pPr>
              <a:defRPr/>
            </a:pPr>
            <a:r>
              <a:rPr lang="en-US" dirty="0"/>
              <a:t>What is the sign of </a:t>
            </a:r>
            <a:r>
              <a:rPr lang="en-US" i="1" dirty="0">
                <a:solidFill>
                  <a:schemeClr val="accent2"/>
                </a:solidFill>
              </a:rPr>
              <a:t>Q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/>
              <a:t>What is the sign of </a:t>
            </a:r>
            <a:r>
              <a:rPr lang="en-US" i="1" dirty="0">
                <a:solidFill>
                  <a:schemeClr val="accent2"/>
                </a:solidFill>
              </a:rPr>
              <a:t>W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6111A1A3-C6E3-0543-A576-9DC51F5E32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Work and Heat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ED9DD2BE-4184-B148-9933-A366330EA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Depend on the path taken between initial and final states.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>
            <a:extLst>
              <a:ext uri="{FF2B5EF4-FFF2-40B4-BE49-F238E27FC236}">
                <a16:creationId xmlns:a16="http://schemas.microsoft.com/office/drawing/2014/main" id="{315512A5-E83F-E843-8923-9DD3076961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Calculating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6EBC3-3F93-264A-BB5D-F9997E13B8E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>
            <a:blip r:embed="rId2"/>
            <a:stretch>
              <a:fillRect t="-5882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71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33CC"/>
      </a:accent2>
      <a:accent3>
        <a:srgbClr val="009933"/>
      </a:accent3>
      <a:accent4>
        <a:srgbClr val="002A56"/>
      </a:accent4>
      <a:accent5>
        <a:srgbClr val="993300"/>
      </a:accent5>
      <a:accent6>
        <a:srgbClr val="FF0000"/>
      </a:accent6>
      <a:hlink>
        <a:srgbClr val="009999"/>
      </a:hlink>
      <a:folHlink>
        <a:srgbClr val="00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2A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3546</TotalTime>
  <Words>826</Words>
  <Application>Microsoft Office PowerPoint</Application>
  <PresentationFormat>On-screen Show (4:3)</PresentationFormat>
  <Paragraphs>156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ＭＳ Ｐゴシック</vt:lpstr>
      <vt:lpstr>Arial</vt:lpstr>
      <vt:lpstr>Symbol</vt:lpstr>
      <vt:lpstr>Times</vt:lpstr>
      <vt:lpstr>Default Design</vt:lpstr>
      <vt:lpstr>Thermodynamic Paths</vt:lpstr>
      <vt:lpstr>Definitions</vt:lpstr>
      <vt:lpstr>Energy Transfers</vt:lpstr>
      <vt:lpstr>Work W</vt:lpstr>
      <vt:lpstr>What’s the sign?</vt:lpstr>
      <vt:lpstr>What’s the sign?</vt:lpstr>
      <vt:lpstr>What’s the sign?</vt:lpstr>
      <vt:lpstr>Work and Heat</vt:lpstr>
      <vt:lpstr>Calculating Work</vt:lpstr>
      <vt:lpstr>Constant-pressure Process</vt:lpstr>
      <vt:lpstr>Constant-temperature Process</vt:lpstr>
      <vt:lpstr>Constant-volume Process</vt:lpstr>
      <vt:lpstr>pV Diagrams</vt:lpstr>
      <vt:lpstr>Question</vt:lpstr>
      <vt:lpstr>Question</vt:lpstr>
      <vt:lpstr>Question</vt:lpstr>
      <vt:lpstr>Question</vt:lpstr>
      <vt:lpstr>Simple Case</vt:lpstr>
      <vt:lpstr>Question</vt:lpstr>
      <vt:lpstr>Cyclic Process</vt:lpstr>
      <vt:lpstr>Cyclic Processes</vt:lpstr>
      <vt:lpstr>Cyclic Processes</vt:lpstr>
      <vt:lpstr>Work out = Heat in</vt:lpstr>
      <vt:lpstr>Internal Energy U</vt:lpstr>
      <vt:lpstr>Question</vt:lpstr>
      <vt:lpstr>Question</vt:lpstr>
      <vt:lpstr>Question</vt:lpstr>
      <vt:lpstr>Question</vt:lpstr>
      <vt:lpstr>Conservation of Energy</vt:lpstr>
      <vt:lpstr>First law of Thermodynamics</vt:lpstr>
      <vt:lpstr>Types of Processes</vt:lpstr>
      <vt:lpstr>Reversible</vt:lpstr>
      <vt:lpstr>Constant pressure</vt:lpstr>
      <vt:lpstr>Constant Volume</vt:lpstr>
      <vt:lpstr>Constant Temperature</vt:lpstr>
      <vt:lpstr>No Heat Flow</vt:lpstr>
    </vt:vector>
  </TitlesOfParts>
  <Manager/>
  <Company>University of Wyoming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law of thermodynamics</dc:title>
  <dc:subject/>
  <dc:creator>Richard Barrans</dc:creator>
  <cp:keywords/>
  <dc:description/>
  <cp:lastModifiedBy>Richard Barrans</cp:lastModifiedBy>
  <cp:revision>237</cp:revision>
  <cp:lastPrinted>2025-09-10T15:24:11Z</cp:lastPrinted>
  <dcterms:created xsi:type="dcterms:W3CDTF">2005-04-04T04:39:47Z</dcterms:created>
  <dcterms:modified xsi:type="dcterms:W3CDTF">2025-09-10T15:53:54Z</dcterms:modified>
  <cp:category/>
</cp:coreProperties>
</file>