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71" r:id="rId2"/>
    <p:sldId id="372" r:id="rId3"/>
    <p:sldId id="363" r:id="rId4"/>
    <p:sldId id="364" r:id="rId5"/>
    <p:sldId id="365" r:id="rId6"/>
    <p:sldId id="376" r:id="rId7"/>
    <p:sldId id="377" r:id="rId8"/>
    <p:sldId id="381" r:id="rId9"/>
    <p:sldId id="373" r:id="rId10"/>
    <p:sldId id="374" r:id="rId11"/>
    <p:sldId id="370" r:id="rId12"/>
    <p:sldId id="375" r:id="rId13"/>
    <p:sldId id="380" r:id="rId14"/>
    <p:sldId id="368" r:id="rId15"/>
    <p:sldId id="378" r:id="rId16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7" userDrawn="1">
          <p15:clr>
            <a:srgbClr val="A4A3A4"/>
          </p15:clr>
        </p15:guide>
        <p15:guide id="2" pos="29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5C13"/>
    <a:srgbClr val="727F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490"/>
    <p:restoredTop sz="94609"/>
  </p:normalViewPr>
  <p:slideViewPr>
    <p:cSldViewPr>
      <p:cViewPr varScale="1">
        <p:scale>
          <a:sx n="50" d="100"/>
          <a:sy n="50" d="100"/>
        </p:scale>
        <p:origin x="60" y="6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1002" y="108"/>
      </p:cViewPr>
      <p:guideLst>
        <p:guide orient="horz" pos="2207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D14A1E89-F071-DD43-8233-D730D6DA79F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34171"/>
            <a:ext cx="4000830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defTabSz="924565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P1220 L15 Gauss's law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CE8CDE22-9D91-CD4D-94C2-D0DC6D93C57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2097" y="0"/>
            <a:ext cx="4002404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algn="r" defTabSz="924565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A0A3D12D-B9C8-0F46-9FA9-BCDA4FF07BD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188"/>
            <a:ext cx="4000830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defTabSz="924565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4C3FCF64-952C-E147-AEA5-7A9183BC41B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2097" y="6657188"/>
            <a:ext cx="4002404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algn="r" defTabSz="923394" eaLnBrk="1" hangingPunct="1">
              <a:defRPr sz="1200"/>
            </a:lvl1pPr>
          </a:lstStyle>
          <a:p>
            <a:pPr>
              <a:defRPr/>
            </a:pPr>
            <a:fld id="{D2969555-070A-E041-99EC-D6C265339F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499BF7C-DB6B-D544-9CD3-1BAB77D85B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002404" cy="351629"/>
          </a:xfrm>
          <a:prstGeom prst="rect">
            <a:avLst/>
          </a:prstGeom>
        </p:spPr>
        <p:txBody>
          <a:bodyPr vert="horz" lIns="91819" tIns="45910" rIns="91819" bIns="45910" rtlCol="0"/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P1220 L15 Gauss's law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BE314B-DB1B-EE41-A6B2-3AA53FF2E97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32097" y="0"/>
            <a:ext cx="4002404" cy="351629"/>
          </a:xfrm>
          <a:prstGeom prst="rect">
            <a:avLst/>
          </a:prstGeom>
        </p:spPr>
        <p:txBody>
          <a:bodyPr vert="horz" wrap="square" lIns="91819" tIns="45910" rIns="91819" bIns="4591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6A592A4-B874-3346-AAB8-B9D2EB574BB7}" type="datetimeFigureOut">
              <a:rPr lang="en-US" altLang="en-US"/>
              <a:pPr>
                <a:defRPr/>
              </a:pPr>
              <a:t>10/1/2025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32EB463-59DB-4D40-A820-3D37736654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865438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9" tIns="45910" rIns="91819" bIns="4591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EC3C9A4-1B81-F840-8CF4-11E5DD49EA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4238" y="3329386"/>
            <a:ext cx="7387600" cy="3155155"/>
          </a:xfrm>
          <a:prstGeom prst="rect">
            <a:avLst/>
          </a:prstGeom>
        </p:spPr>
        <p:txBody>
          <a:bodyPr vert="horz" lIns="91819" tIns="45910" rIns="91819" bIns="4591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405BF9-7346-0444-80F1-961B0B5E1F7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657188"/>
            <a:ext cx="4002404" cy="351629"/>
          </a:xfrm>
          <a:prstGeom prst="rect">
            <a:avLst/>
          </a:prstGeom>
        </p:spPr>
        <p:txBody>
          <a:bodyPr vert="horz" lIns="91819" tIns="45910" rIns="91819" bIns="45910" rtlCol="0" anchor="b"/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78CF6A-9754-9342-B99A-F56B2B80E8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32097" y="6657188"/>
            <a:ext cx="4002404" cy="351629"/>
          </a:xfrm>
          <a:prstGeom prst="rect">
            <a:avLst/>
          </a:prstGeom>
        </p:spPr>
        <p:txBody>
          <a:bodyPr vert="horz" wrap="square" lIns="91819" tIns="45910" rIns="91819" bIns="4591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AAE2556-B3E5-314B-811E-00D74886AB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>
            <a:extLst>
              <a:ext uri="{FF2B5EF4-FFF2-40B4-BE49-F238E27FC236}">
                <a16:creationId xmlns:a16="http://schemas.microsoft.com/office/drawing/2014/main" id="{F8C055FF-6A13-9347-9A76-1995811DB9D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8" name="Notes Placeholder 2">
            <a:extLst>
              <a:ext uri="{FF2B5EF4-FFF2-40B4-BE49-F238E27FC236}">
                <a16:creationId xmlns:a16="http://schemas.microsoft.com/office/drawing/2014/main" id="{CE3A258D-541A-E644-B986-022E2318AD0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DAD6013E-2598-3D40-BCC9-3E05EE75CE7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P1220 L15 Gauss's law</a:t>
            </a:r>
          </a:p>
        </p:txBody>
      </p:sp>
      <p:sp>
        <p:nvSpPr>
          <p:cNvPr id="24580" name="Slide Number Placeholder 4">
            <a:extLst>
              <a:ext uri="{FF2B5EF4-FFF2-40B4-BE49-F238E27FC236}">
                <a16:creationId xmlns:a16="http://schemas.microsoft.com/office/drawing/2014/main" id="{37204D6C-EFFD-AB44-B548-7060745BF0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38715" indent="-28412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36485" indent="-22729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591079" indent="-22729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45673" indent="-22729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00267" indent="-2272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54861" indent="-2272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09455" indent="-2272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64049" indent="-2272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17CC5DF-A9DB-3E4C-9509-8612D1472947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>
            <a:extLst>
              <a:ext uri="{FF2B5EF4-FFF2-40B4-BE49-F238E27FC236}">
                <a16:creationId xmlns:a16="http://schemas.microsoft.com/office/drawing/2014/main" id="{A6AD9EDA-D270-4D4C-B92E-D28615E72A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6" name="Notes Placeholder 2">
            <a:extLst>
              <a:ext uri="{FF2B5EF4-FFF2-40B4-BE49-F238E27FC236}">
                <a16:creationId xmlns:a16="http://schemas.microsoft.com/office/drawing/2014/main" id="{16175EC3-C28C-0C4E-B14A-9D6A702BBFB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D00B5DAD-8E6A-9542-B363-86589777EA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38715" indent="-28412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36485" indent="-22729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591079" indent="-22729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45673" indent="-22729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00267" indent="-2272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54861" indent="-2272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09455" indent="-2272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64049" indent="-2272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E1ACF04-AC43-0940-94AE-4E680AE2793D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606A3CF6-72E4-514B-97EB-042789B20D3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P1220 L15 Gauss's law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54C7E4A-83D1-B24D-A18E-6FE179D7E0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51E2C0-8D08-2C41-B7C3-258220EFEB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3ECF72E-6F81-D84B-835D-15791E271A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4B91D-17F6-3E4B-B42C-16E36351AF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4837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FC79A1B-A089-D045-B31C-6E76015A21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161469B-05C8-4743-9D98-C15F7A7CC4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7389C5-B8D5-5647-A2F0-891B1562D7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8A140-AB5A-5E4A-96F1-A6A96F43AF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7568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6A668F-416F-3848-8F09-8E4760EDC5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8696283-E6CB-9C47-BE73-703CC8F133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F250370-ED2C-9845-A213-E30D89F8C2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D5881-08A5-B446-B195-88D70EEC5A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5955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ECA2E0-FC3A-B040-908D-D6072C2497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C5DBD4-DCC7-AD46-961E-192684DFA6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09E3159-D890-A749-9BB4-D76B01B6A9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798A1-A16A-B448-B23F-FBF3583330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9678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068778-F30D-BA4D-899F-04A5A297B9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85C922-D500-7049-B68D-289EF98FD9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53F8A29-3774-F946-B634-41DB4BE89E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C6F61-B469-E240-9A71-AF4A217538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1175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FA2E73-9BFD-D64E-A08B-C3798DBD01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8F41FE-CFA4-AC46-9237-74E001F993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D8167C-E0A6-0F4C-B4EB-06C4A70BBD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C0343A-70D6-8A42-AC92-1AE1DFED3C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281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B23B42F-971C-4E40-841A-97DB05EE15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3B34A92-0AE7-9241-9AE2-3439A4F212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B228178-9581-7041-9C10-0AC3BD1E2A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64401-5E84-984C-83EC-EAC922BFFA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4220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2A34195-6045-0D4E-948F-A008CB7782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778BA61-F770-6F4C-BC4D-9B41EDB6E8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A86CC71-63C0-5B47-B31D-3685A6B24F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21964-7D53-5148-BD83-62CA4A7C2C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565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6686073-AC19-3A4D-99F1-8E67071D76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A7A577E-E827-A748-A2BD-B77524C0F9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49D1BF3-4B53-D543-9CD0-3748DFDB19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7B320-95B1-D648-891C-41F9677123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0376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4CA986-7EB2-CF4D-93A1-415CA6D1E0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BD8BA7-BFD8-F94B-A0BB-04E18B9646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0E06DD2-B78A-AB42-BAD1-41EC406F6F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91975-B462-AD45-BFC6-C1B294E1D5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0518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30E06D-D3F4-8241-9634-73377F19F9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A8638E-CB43-9C45-9DF0-0BD8334CE4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DB2530-077F-984A-93DE-4D99579D99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A233F-56E8-0642-A295-E84DE617E0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8381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C9CEEBF-09FA-0349-8580-69266550F8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5591263-6422-3C4D-9954-F874C5789D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4047E74-A5F0-6D43-8005-54BCEEC7F43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864D8A0-C127-EE4F-AB71-4FD660D874B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7357038-5E7D-C144-B7FF-BAFE8911F7E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92A713D-6FCF-CA47-B04B-D08413EF1C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7801639A-8FCD-B845-8F82-360E6142A96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Electric Flux</a:t>
            </a:r>
          </a:p>
        </p:txBody>
      </p:sp>
      <p:sp>
        <p:nvSpPr>
          <p:cNvPr id="15362" name="Subtitle 2">
            <a:extLst>
              <a:ext uri="{FF2B5EF4-FFF2-40B4-BE49-F238E27FC236}">
                <a16:creationId xmlns:a16="http://schemas.microsoft.com/office/drawing/2014/main" id="{C115FA37-1CCB-5247-A27E-59C41C3FCBC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how many lines?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3CA33FFF-5B4B-0E42-B0CA-13C2395DE7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Gauss’s law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04D6A5FC-32EC-BA4A-BEF6-7A80B7321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a typeface="ＭＳ Ｐゴシック" pitchFamily="34" charset="-128"/>
              </a:rPr>
              <a:t>Use flux to find field around a point charge</a:t>
            </a:r>
          </a:p>
          <a:p>
            <a:pPr>
              <a:buClr>
                <a:schemeClr val="tx2"/>
              </a:buClr>
              <a:defRPr/>
            </a:pPr>
            <a:r>
              <a:rPr lang="en-US" altLang="en-US" dirty="0">
                <a:solidFill>
                  <a:schemeClr val="tx2">
                    <a:lumMod val="60000"/>
                    <a:lumOff val="40000"/>
                  </a:schemeClr>
                </a:solidFill>
                <a:ea typeface="ＭＳ Ｐゴシック" pitchFamily="34" charset="-128"/>
              </a:rPr>
              <a:t>The answer should be Coulomb’s law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E7E891CB-9DDF-A340-B819-A3D81472A8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Field of a Point Charge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4F08A-CFB6-9641-A6EC-3D8FCEC55B6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What is area </a:t>
            </a:r>
            <a:r>
              <a:rPr lang="en-US" altLang="en-US" i="1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</a:rPr>
              <a:t> of spherical shell?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latin typeface="Symbol" pitchFamily="2" charset="2"/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E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in</a:t>
            </a:r>
            <a:r>
              <a:rPr lang="en-US" altLang="en-US"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latin typeface="Symbol" pitchFamily="2" charset="2"/>
                <a:ea typeface="ＭＳ Ｐゴシック" panose="020B0600070205080204" pitchFamily="34" charset="-128"/>
              </a:rPr>
              <a:t>e</a:t>
            </a:r>
            <a:r>
              <a:rPr lang="en-US" altLang="en-US" baseline="-25000">
                <a:ea typeface="ＭＳ Ｐゴシック" panose="020B0600070205080204" pitchFamily="34" charset="-128"/>
              </a:rPr>
              <a:t>0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 i="1">
                <a:ea typeface="ＭＳ Ｐゴシック" panose="020B0600070205080204" pitchFamily="34" charset="-128"/>
              </a:rPr>
              <a:t>EA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Find </a:t>
            </a:r>
            <a:r>
              <a:rPr lang="en-US" altLang="en-US" i="1">
                <a:ea typeface="ＭＳ Ｐゴシック" panose="020B0600070205080204" pitchFamily="34" charset="-128"/>
              </a:rPr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675D5136-C47B-D549-B425-C0B3A11BD0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Field around a Point Charge</a:t>
            </a: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A28AC346-DE0C-2D42-A366-3F8F41B91D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0" y="1676400"/>
            <a:ext cx="3886200" cy="609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Shell Area = 4</a:t>
            </a:r>
            <a:r>
              <a:rPr lang="en-US" altLang="en-US">
                <a:latin typeface="Symbol" pitchFamily="2" charset="2"/>
                <a:ea typeface="ＭＳ Ｐゴシック" panose="020B0600070205080204" pitchFamily="34" charset="-128"/>
              </a:rPr>
              <a:t>p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</a:p>
        </p:txBody>
      </p:sp>
      <p:sp>
        <p:nvSpPr>
          <p:cNvPr id="13316" name="Oval 5">
            <a:extLst>
              <a:ext uri="{FF2B5EF4-FFF2-40B4-BE49-F238E27FC236}">
                <a16:creationId xmlns:a16="http://schemas.microsoft.com/office/drawing/2014/main" id="{FDFD7AE7-B386-D147-B6B9-FCDA78F369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7900" y="2933700"/>
            <a:ext cx="533400" cy="533400"/>
          </a:xfrm>
          <a:prstGeom prst="ellipse">
            <a:avLst/>
          </a:prstGeom>
          <a:solidFill>
            <a:srgbClr val="C07F7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+q</a:t>
            </a:r>
          </a:p>
        </p:txBody>
      </p:sp>
      <p:sp>
        <p:nvSpPr>
          <p:cNvPr id="13317" name="Oval 8">
            <a:extLst>
              <a:ext uri="{FF2B5EF4-FFF2-40B4-BE49-F238E27FC236}">
                <a16:creationId xmlns:a16="http://schemas.microsoft.com/office/drawing/2014/main" id="{54EB5205-D766-B94E-BCB3-891063C01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752600"/>
            <a:ext cx="2895600" cy="2895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27653" name="Group 11">
            <a:extLst>
              <a:ext uri="{FF2B5EF4-FFF2-40B4-BE49-F238E27FC236}">
                <a16:creationId xmlns:a16="http://schemas.microsoft.com/office/drawing/2014/main" id="{D42E93A5-A5BC-3948-B445-724099A1E169}"/>
              </a:ext>
            </a:extLst>
          </p:cNvPr>
          <p:cNvGrpSpPr>
            <a:grpSpLocks/>
          </p:cNvGrpSpPr>
          <p:nvPr/>
        </p:nvGrpSpPr>
        <p:grpSpPr bwMode="auto">
          <a:xfrm>
            <a:off x="2514600" y="3200400"/>
            <a:ext cx="762000" cy="1219200"/>
            <a:chOff x="2880" y="2160"/>
            <a:chExt cx="480" cy="768"/>
          </a:xfrm>
        </p:grpSpPr>
        <p:sp>
          <p:nvSpPr>
            <p:cNvPr id="13346" name="Line 9">
              <a:extLst>
                <a:ext uri="{FF2B5EF4-FFF2-40B4-BE49-F238E27FC236}">
                  <a16:creationId xmlns:a16="http://schemas.microsoft.com/office/drawing/2014/main" id="{E597E2F6-1CCC-1F4A-B5B3-4626D702FC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2160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347" name="Text Box 10">
              <a:extLst>
                <a:ext uri="{FF2B5EF4-FFF2-40B4-BE49-F238E27FC236}">
                  <a16:creationId xmlns:a16="http://schemas.microsoft.com/office/drawing/2014/main" id="{FC6D4733-BFB2-4C4B-B099-0846C0003D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2496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rgbClr val="003366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i="1">
                  <a:solidFill>
                    <a:schemeClr val="tx1"/>
                  </a:solidFill>
                  <a:cs typeface="ＭＳ Ｐゴシック" charset="0"/>
                </a:rPr>
                <a:t>R</a:t>
              </a:r>
            </a:p>
          </p:txBody>
        </p:sp>
      </p:grpSp>
      <p:sp>
        <p:nvSpPr>
          <p:cNvPr id="27654" name="Rectangle 12">
            <a:extLst>
              <a:ext uri="{FF2B5EF4-FFF2-40B4-BE49-F238E27FC236}">
                <a16:creationId xmlns:a16="http://schemas.microsoft.com/office/drawing/2014/main" id="{42DFAFEA-26E9-5244-AB4C-E979F680A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514600"/>
            <a:ext cx="3733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>
                <a:latin typeface="Symbol" pitchFamily="2" charset="2"/>
              </a:rPr>
              <a:t>F</a:t>
            </a:r>
            <a:r>
              <a:rPr lang="en-US" altLang="en-US" baseline="-25000"/>
              <a:t>E</a:t>
            </a:r>
            <a:r>
              <a:rPr lang="en-US" altLang="en-US"/>
              <a:t> = </a:t>
            </a:r>
            <a:r>
              <a:rPr lang="en-US" altLang="en-US" i="1"/>
              <a:t>q</a:t>
            </a:r>
            <a:r>
              <a:rPr lang="en-US" altLang="en-US"/>
              <a:t>/</a:t>
            </a:r>
            <a:r>
              <a:rPr lang="en-US" altLang="en-US">
                <a:latin typeface="Symbol" pitchFamily="2" charset="2"/>
              </a:rPr>
              <a:t>e</a:t>
            </a:r>
            <a:r>
              <a:rPr lang="en-US" altLang="en-US" baseline="-25000"/>
              <a:t>0</a:t>
            </a:r>
            <a:r>
              <a:rPr lang="en-US" altLang="en-US"/>
              <a:t> = </a:t>
            </a:r>
            <a:r>
              <a:rPr lang="en-US" altLang="en-US" i="1"/>
              <a:t>EA</a:t>
            </a:r>
            <a:endParaRPr lang="en-US" altLang="en-US"/>
          </a:p>
        </p:txBody>
      </p:sp>
      <p:sp>
        <p:nvSpPr>
          <p:cNvPr id="27655" name="Rectangle 16">
            <a:extLst>
              <a:ext uri="{FF2B5EF4-FFF2-40B4-BE49-F238E27FC236}">
                <a16:creationId xmlns:a16="http://schemas.microsoft.com/office/drawing/2014/main" id="{0050AC7A-C51D-EC4D-8B6A-D6D6A2254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4290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None/>
            </a:pPr>
            <a:r>
              <a:rPr lang="en-US" altLang="en-US" i="1"/>
              <a:t>E</a:t>
            </a:r>
            <a:r>
              <a:rPr lang="en-US" altLang="en-US"/>
              <a:t> =</a:t>
            </a:r>
          </a:p>
        </p:txBody>
      </p:sp>
      <p:grpSp>
        <p:nvGrpSpPr>
          <p:cNvPr id="27656" name="Group 18">
            <a:extLst>
              <a:ext uri="{FF2B5EF4-FFF2-40B4-BE49-F238E27FC236}">
                <a16:creationId xmlns:a16="http://schemas.microsoft.com/office/drawing/2014/main" id="{7790A965-7906-8C42-9398-1DEEE97ABE2E}"/>
              </a:ext>
            </a:extLst>
          </p:cNvPr>
          <p:cNvGrpSpPr>
            <a:grpSpLocks/>
          </p:cNvGrpSpPr>
          <p:nvPr/>
        </p:nvGrpSpPr>
        <p:grpSpPr bwMode="auto">
          <a:xfrm>
            <a:off x="5486400" y="3124200"/>
            <a:ext cx="838200" cy="1143000"/>
            <a:chOff x="3360" y="2784"/>
            <a:chExt cx="528" cy="720"/>
          </a:xfrm>
        </p:grpSpPr>
        <p:sp>
          <p:nvSpPr>
            <p:cNvPr id="27678" name="Rectangle 13">
              <a:extLst>
                <a:ext uri="{FF2B5EF4-FFF2-40B4-BE49-F238E27FC236}">
                  <a16:creationId xmlns:a16="http://schemas.microsoft.com/office/drawing/2014/main" id="{F3937490-B792-1148-9FA7-2F24FA6842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2784"/>
              <a:ext cx="240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r>
                <a:rPr lang="en-US" altLang="en-US" i="1"/>
                <a:t>q</a:t>
              </a:r>
              <a:endParaRPr lang="en-US" altLang="en-US"/>
            </a:p>
          </p:txBody>
        </p:sp>
        <p:sp>
          <p:nvSpPr>
            <p:cNvPr id="27679" name="Rectangle 15">
              <a:extLst>
                <a:ext uri="{FF2B5EF4-FFF2-40B4-BE49-F238E27FC236}">
                  <a16:creationId xmlns:a16="http://schemas.microsoft.com/office/drawing/2014/main" id="{6106AB40-B216-8949-A3FD-244DB3F3CC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0" y="3120"/>
              <a:ext cx="528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buFontTx/>
                <a:buNone/>
              </a:pPr>
              <a:r>
                <a:rPr lang="en-US" altLang="en-US">
                  <a:latin typeface="Symbol" pitchFamily="2" charset="2"/>
                </a:rPr>
                <a:t>e</a:t>
              </a:r>
              <a:r>
                <a:rPr lang="en-US" altLang="en-US" baseline="-25000"/>
                <a:t>0</a:t>
              </a:r>
              <a:r>
                <a:rPr lang="en-US" altLang="en-US" i="1"/>
                <a:t>A</a:t>
              </a:r>
              <a:endParaRPr lang="en-US" altLang="en-US"/>
            </a:p>
          </p:txBody>
        </p:sp>
        <p:sp>
          <p:nvSpPr>
            <p:cNvPr id="13345" name="Line 17">
              <a:extLst>
                <a:ext uri="{FF2B5EF4-FFF2-40B4-BE49-F238E27FC236}">
                  <a16:creationId xmlns:a16="http://schemas.microsoft.com/office/drawing/2014/main" id="{61A274EC-1D63-CA43-AD30-B98BE5F8F2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84" y="3168"/>
              <a:ext cx="4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27657" name="Group 26">
            <a:extLst>
              <a:ext uri="{FF2B5EF4-FFF2-40B4-BE49-F238E27FC236}">
                <a16:creationId xmlns:a16="http://schemas.microsoft.com/office/drawing/2014/main" id="{2A64CAA8-99DF-E94D-8AE3-A17D09BBEA88}"/>
              </a:ext>
            </a:extLst>
          </p:cNvPr>
          <p:cNvGrpSpPr>
            <a:grpSpLocks/>
          </p:cNvGrpSpPr>
          <p:nvPr/>
        </p:nvGrpSpPr>
        <p:grpSpPr bwMode="auto">
          <a:xfrm>
            <a:off x="6934200" y="3124200"/>
            <a:ext cx="1295400" cy="1219200"/>
            <a:chOff x="4560" y="2496"/>
            <a:chExt cx="816" cy="768"/>
          </a:xfrm>
        </p:grpSpPr>
        <p:sp>
          <p:nvSpPr>
            <p:cNvPr id="27675" name="Rectangle 23">
              <a:extLst>
                <a:ext uri="{FF2B5EF4-FFF2-40B4-BE49-F238E27FC236}">
                  <a16:creationId xmlns:a16="http://schemas.microsoft.com/office/drawing/2014/main" id="{833AFCD1-EFC2-9441-832A-45E8345D76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8" y="2496"/>
              <a:ext cx="240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r>
                <a:rPr lang="en-US" altLang="en-US" i="1"/>
                <a:t>q</a:t>
              </a:r>
              <a:endParaRPr lang="en-US" altLang="en-US"/>
            </a:p>
          </p:txBody>
        </p:sp>
        <p:sp>
          <p:nvSpPr>
            <p:cNvPr id="27676" name="Rectangle 24">
              <a:extLst>
                <a:ext uri="{FF2B5EF4-FFF2-40B4-BE49-F238E27FC236}">
                  <a16:creationId xmlns:a16="http://schemas.microsoft.com/office/drawing/2014/main" id="{8C6D928F-6802-A14A-8847-C84F881F50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2880"/>
              <a:ext cx="81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buFontTx/>
                <a:buNone/>
              </a:pPr>
              <a:r>
                <a:rPr lang="en-US" altLang="en-US">
                  <a:latin typeface="Symbol" pitchFamily="2" charset="2"/>
                </a:rPr>
                <a:t>e</a:t>
              </a:r>
              <a:r>
                <a:rPr lang="en-US" altLang="en-US" baseline="-25000"/>
                <a:t>0</a:t>
              </a:r>
              <a:r>
                <a:rPr lang="en-US" altLang="en-US"/>
                <a:t>4</a:t>
              </a:r>
              <a:r>
                <a:rPr lang="en-US" altLang="en-US">
                  <a:latin typeface="Symbol" pitchFamily="2" charset="2"/>
                </a:rPr>
                <a:t>p</a:t>
              </a:r>
              <a:r>
                <a:rPr lang="en-US" altLang="en-US" i="1"/>
                <a:t>r</a:t>
              </a:r>
              <a:r>
                <a:rPr lang="en-US" altLang="en-US" baseline="30000"/>
                <a:t>2</a:t>
              </a:r>
              <a:endParaRPr lang="en-US" altLang="en-US"/>
            </a:p>
          </p:txBody>
        </p:sp>
        <p:sp>
          <p:nvSpPr>
            <p:cNvPr id="13342" name="Line 25">
              <a:extLst>
                <a:ext uri="{FF2B5EF4-FFF2-40B4-BE49-F238E27FC236}">
                  <a16:creationId xmlns:a16="http://schemas.microsoft.com/office/drawing/2014/main" id="{2E0DED67-CDB3-A541-A3F7-1F98A4C841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96" y="2880"/>
              <a:ext cx="7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27658" name="Rectangle 27">
            <a:extLst>
              <a:ext uri="{FF2B5EF4-FFF2-40B4-BE49-F238E27FC236}">
                <a16:creationId xmlns:a16="http://schemas.microsoft.com/office/drawing/2014/main" id="{222A8477-68E0-A34F-8BAE-DABA1D52C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3429000"/>
            <a:ext cx="45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/>
              <a:t>=</a:t>
            </a:r>
          </a:p>
        </p:txBody>
      </p:sp>
      <p:grpSp>
        <p:nvGrpSpPr>
          <p:cNvPr id="27659" name="Group 38">
            <a:extLst>
              <a:ext uri="{FF2B5EF4-FFF2-40B4-BE49-F238E27FC236}">
                <a16:creationId xmlns:a16="http://schemas.microsoft.com/office/drawing/2014/main" id="{6C446631-5987-7445-8BC0-F149B7F5F1EF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191000"/>
            <a:ext cx="1905000" cy="1219200"/>
            <a:chOff x="2592" y="2880"/>
            <a:chExt cx="1200" cy="768"/>
          </a:xfrm>
        </p:grpSpPr>
        <p:sp>
          <p:nvSpPr>
            <p:cNvPr id="27671" name="Rectangle 20">
              <a:extLst>
                <a:ext uri="{FF2B5EF4-FFF2-40B4-BE49-F238E27FC236}">
                  <a16:creationId xmlns:a16="http://schemas.microsoft.com/office/drawing/2014/main" id="{BE3BC12D-F594-0B42-9F0F-D1550E7F8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2880"/>
              <a:ext cx="240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r>
                <a:rPr lang="en-US" altLang="en-US" i="1"/>
                <a:t>q</a:t>
              </a:r>
              <a:endParaRPr lang="en-US" altLang="en-US"/>
            </a:p>
          </p:txBody>
        </p:sp>
        <p:sp>
          <p:nvSpPr>
            <p:cNvPr id="27672" name="Rectangle 21">
              <a:extLst>
                <a:ext uri="{FF2B5EF4-FFF2-40B4-BE49-F238E27FC236}">
                  <a16:creationId xmlns:a16="http://schemas.microsoft.com/office/drawing/2014/main" id="{17C21B73-B1D0-3C44-A415-C34C9888E3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3264"/>
              <a:ext cx="912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buFontTx/>
                <a:buNone/>
              </a:pPr>
              <a:r>
                <a:rPr lang="en-US" altLang="en-US"/>
                <a:t>4</a:t>
              </a:r>
              <a:r>
                <a:rPr lang="en-US" altLang="en-US">
                  <a:latin typeface="Symbol" pitchFamily="2" charset="2"/>
                </a:rPr>
                <a:t>pe</a:t>
              </a:r>
              <a:r>
                <a:rPr lang="en-US" altLang="en-US" baseline="-25000"/>
                <a:t>0 </a:t>
              </a:r>
              <a:r>
                <a:rPr lang="en-US" altLang="en-US" i="1"/>
                <a:t>r</a:t>
              </a:r>
              <a:r>
                <a:rPr lang="en-US" altLang="en-US" baseline="30000"/>
                <a:t>2</a:t>
              </a:r>
            </a:p>
          </p:txBody>
        </p:sp>
        <p:sp>
          <p:nvSpPr>
            <p:cNvPr id="13338" name="Line 22">
              <a:extLst>
                <a:ext uri="{FF2B5EF4-FFF2-40B4-BE49-F238E27FC236}">
                  <a16:creationId xmlns:a16="http://schemas.microsoft.com/office/drawing/2014/main" id="{430CE080-07EF-9C4C-A96C-015007EE6C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6" y="3264"/>
              <a:ext cx="7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7674" name="Rectangle 28">
              <a:extLst>
                <a:ext uri="{FF2B5EF4-FFF2-40B4-BE49-F238E27FC236}">
                  <a16:creationId xmlns:a16="http://schemas.microsoft.com/office/drawing/2014/main" id="{A83A0E13-2305-5946-86FE-D78308F6F7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3072"/>
              <a:ext cx="288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buFontTx/>
                <a:buNone/>
              </a:pPr>
              <a:r>
                <a:rPr lang="en-US" altLang="en-US"/>
                <a:t>=</a:t>
              </a:r>
            </a:p>
          </p:txBody>
        </p:sp>
      </p:grpSp>
      <p:grpSp>
        <p:nvGrpSpPr>
          <p:cNvPr id="27660" name="Group 39">
            <a:extLst>
              <a:ext uri="{FF2B5EF4-FFF2-40B4-BE49-F238E27FC236}">
                <a16:creationId xmlns:a16="http://schemas.microsoft.com/office/drawing/2014/main" id="{B9913303-5508-414E-9589-901CE785C651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181600"/>
            <a:ext cx="1066800" cy="1219200"/>
            <a:chOff x="4128" y="2880"/>
            <a:chExt cx="672" cy="768"/>
          </a:xfrm>
        </p:grpSpPr>
        <p:sp>
          <p:nvSpPr>
            <p:cNvPr id="27667" name="Rectangle 29">
              <a:extLst>
                <a:ext uri="{FF2B5EF4-FFF2-40B4-BE49-F238E27FC236}">
                  <a16:creationId xmlns:a16="http://schemas.microsoft.com/office/drawing/2014/main" id="{72B21C00-3E02-1247-8EEC-1FE9811C23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2880"/>
              <a:ext cx="432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r>
                <a:rPr lang="en-US" altLang="en-US" i="1"/>
                <a:t>kq</a:t>
              </a:r>
              <a:endParaRPr lang="en-US" altLang="en-US"/>
            </a:p>
          </p:txBody>
        </p:sp>
        <p:sp>
          <p:nvSpPr>
            <p:cNvPr id="27668" name="Rectangle 30">
              <a:extLst>
                <a:ext uri="{FF2B5EF4-FFF2-40B4-BE49-F238E27FC236}">
                  <a16:creationId xmlns:a16="http://schemas.microsoft.com/office/drawing/2014/main" id="{03E32BF2-34E9-7B47-A3A4-68C5035D3D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3264"/>
              <a:ext cx="33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buFontTx/>
                <a:buNone/>
              </a:pPr>
              <a:r>
                <a:rPr lang="en-US" altLang="en-US" i="1"/>
                <a:t>r</a:t>
              </a:r>
              <a:r>
                <a:rPr lang="en-US" altLang="en-US" baseline="30000"/>
                <a:t>2</a:t>
              </a:r>
            </a:p>
          </p:txBody>
        </p:sp>
        <p:sp>
          <p:nvSpPr>
            <p:cNvPr id="13334" name="Line 31">
              <a:extLst>
                <a:ext uri="{FF2B5EF4-FFF2-40B4-BE49-F238E27FC236}">
                  <a16:creationId xmlns:a16="http://schemas.microsoft.com/office/drawing/2014/main" id="{C16A0A2B-B511-2847-8376-0DC408126A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0" y="3264"/>
              <a:ext cx="3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7670" name="Rectangle 32">
              <a:extLst>
                <a:ext uri="{FF2B5EF4-FFF2-40B4-BE49-F238E27FC236}">
                  <a16:creationId xmlns:a16="http://schemas.microsoft.com/office/drawing/2014/main" id="{5B58185D-4CA6-D748-8C55-BE6E034ABF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3072"/>
              <a:ext cx="288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buFontTx/>
                <a:buNone/>
              </a:pPr>
              <a:r>
                <a:rPr lang="en-US" altLang="en-US"/>
                <a:t>=</a:t>
              </a:r>
            </a:p>
          </p:txBody>
        </p:sp>
      </p:grpSp>
      <p:grpSp>
        <p:nvGrpSpPr>
          <p:cNvPr id="27661" name="Group 40">
            <a:extLst>
              <a:ext uri="{FF2B5EF4-FFF2-40B4-BE49-F238E27FC236}">
                <a16:creationId xmlns:a16="http://schemas.microsoft.com/office/drawing/2014/main" id="{CFF14D35-8A91-164F-95DE-CD1CB2DC06A9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5181600"/>
            <a:ext cx="2209800" cy="1219200"/>
            <a:chOff x="1104" y="2880"/>
            <a:chExt cx="1392" cy="768"/>
          </a:xfrm>
        </p:grpSpPr>
        <p:sp>
          <p:nvSpPr>
            <p:cNvPr id="27662" name="Rectangle 33">
              <a:extLst>
                <a:ext uri="{FF2B5EF4-FFF2-40B4-BE49-F238E27FC236}">
                  <a16:creationId xmlns:a16="http://schemas.microsoft.com/office/drawing/2014/main" id="{C10C9064-6E63-4A46-8518-BB1C4A3D71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3072"/>
              <a:ext cx="720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buFontTx/>
                <a:buNone/>
              </a:pPr>
              <a:r>
                <a:rPr lang="en-US" altLang="en-US"/>
                <a:t>if </a:t>
              </a:r>
              <a:r>
                <a:rPr lang="en-US" altLang="en-US" i="1">
                  <a:solidFill>
                    <a:schemeClr val="accent2"/>
                  </a:solidFill>
                </a:rPr>
                <a:t>k</a:t>
              </a:r>
              <a:r>
                <a:rPr lang="en-US" altLang="en-US"/>
                <a:t> = </a:t>
              </a:r>
            </a:p>
          </p:txBody>
        </p:sp>
        <p:grpSp>
          <p:nvGrpSpPr>
            <p:cNvPr id="27663" name="Group 37">
              <a:extLst>
                <a:ext uri="{FF2B5EF4-FFF2-40B4-BE49-F238E27FC236}">
                  <a16:creationId xmlns:a16="http://schemas.microsoft.com/office/drawing/2014/main" id="{F95920D7-0271-4B4E-B91B-BACC9499BD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6" y="2880"/>
              <a:ext cx="660" cy="768"/>
              <a:chOff x="1836" y="2880"/>
              <a:chExt cx="660" cy="768"/>
            </a:xfrm>
          </p:grpSpPr>
          <p:sp>
            <p:nvSpPr>
              <p:cNvPr id="27664" name="Rectangle 34">
                <a:extLst>
                  <a:ext uri="{FF2B5EF4-FFF2-40B4-BE49-F238E27FC236}">
                    <a16:creationId xmlns:a16="http://schemas.microsoft.com/office/drawing/2014/main" id="{9650FD04-02E4-AD41-B54E-855D2B8C0C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6" y="2880"/>
                <a:ext cx="240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>
                    <a:solidFill>
                      <a:schemeClr val="accent2"/>
                    </a:solidFill>
                  </a:rPr>
                  <a:t>1</a:t>
                </a:r>
                <a:endParaRPr lang="en-US" altLang="en-US"/>
              </a:p>
            </p:txBody>
          </p:sp>
          <p:sp>
            <p:nvSpPr>
              <p:cNvPr id="27665" name="Rectangle 35">
                <a:extLst>
                  <a:ext uri="{FF2B5EF4-FFF2-40B4-BE49-F238E27FC236}">
                    <a16:creationId xmlns:a16="http://schemas.microsoft.com/office/drawing/2014/main" id="{65DFDC6A-0EF3-3F49-91AC-EB15F9ED09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6" y="3264"/>
                <a:ext cx="660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en-US" altLang="en-US">
                    <a:solidFill>
                      <a:schemeClr val="accent2"/>
                    </a:solidFill>
                  </a:rPr>
                  <a:t>4</a:t>
                </a:r>
                <a:r>
                  <a:rPr lang="en-US" altLang="en-US">
                    <a:solidFill>
                      <a:schemeClr val="accent2"/>
                    </a:solidFill>
                    <a:latin typeface="Symbol" pitchFamily="2" charset="2"/>
                  </a:rPr>
                  <a:t>pe</a:t>
                </a:r>
                <a:r>
                  <a:rPr lang="en-US" altLang="en-US" baseline="-25000">
                    <a:solidFill>
                      <a:schemeClr val="accent2"/>
                    </a:solidFill>
                  </a:rPr>
                  <a:t>0</a:t>
                </a:r>
                <a:endParaRPr lang="en-US" altLang="en-US" baseline="30000"/>
              </a:p>
            </p:txBody>
          </p:sp>
          <p:sp>
            <p:nvSpPr>
              <p:cNvPr id="13331" name="Line 36">
                <a:extLst>
                  <a:ext uri="{FF2B5EF4-FFF2-40B4-BE49-F238E27FC236}">
                    <a16:creationId xmlns:a16="http://schemas.microsoft.com/office/drawing/2014/main" id="{746B55F4-A7E2-3243-86AD-6C8648F012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8" y="3264"/>
                <a:ext cx="57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85733DC7-CE18-D54A-B5C1-292A0A7569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Gauss’s Law Example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71AB2C43-F8FA-7548-A43D-62312EE228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Infinite line of uniform charge density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ea typeface="ＭＳ Ｐゴシック" panose="020B0600070205080204" pitchFamily="34" charset="-128"/>
              </a:rPr>
              <a:t>L</a:t>
            </a:r>
            <a:r>
              <a:rPr lang="en-US" altLang="en-US">
                <a:ea typeface="ＭＳ Ｐゴシック" panose="020B0600070205080204" pitchFamily="34" charset="-128"/>
              </a:rPr>
              <a:t>) = </a:t>
            </a:r>
            <a:r>
              <a:rPr lang="en-US" altLang="en-US">
                <a:latin typeface="Symbol" pitchFamily="2" charset="2"/>
                <a:ea typeface="ＭＳ Ｐゴシック" panose="020B0600070205080204" pitchFamily="34" charset="-128"/>
              </a:rPr>
              <a:t>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0E7274E-EF54-EC4B-8A1C-A767993F8013}"/>
              </a:ext>
            </a:extLst>
          </p:cNvPr>
          <p:cNvCxnSpPr/>
          <p:nvPr/>
        </p:nvCxnSpPr>
        <p:spPr>
          <a:xfrm>
            <a:off x="2057400" y="2971800"/>
            <a:ext cx="0" cy="327660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5BFEFDAD-1747-C041-AF29-52D78AAA26C3}"/>
              </a:ext>
            </a:extLst>
          </p:cNvPr>
          <p:cNvSpPr/>
          <p:nvPr/>
        </p:nvSpPr>
        <p:spPr>
          <a:xfrm>
            <a:off x="1981200" y="3200400"/>
            <a:ext cx="152400" cy="28956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7652934-D95E-134A-BC5A-E12F3B02B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25" y="3200400"/>
            <a:ext cx="56165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/>
                </a:solidFill>
              </a:rPr>
              <a:t>Cylindrical surface with charge on axis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/>
                </a:solidFill>
              </a:rPr>
              <a:t>Area of surface = 2</a:t>
            </a:r>
            <a:r>
              <a:rPr lang="en-US" altLang="en-US" sz="2400" i="1">
                <a:solidFill>
                  <a:schemeClr val="tx1"/>
                </a:solidFill>
                <a:latin typeface="Symbol" pitchFamily="2" charset="2"/>
              </a:rPr>
              <a:t>p</a:t>
            </a:r>
            <a:r>
              <a:rPr lang="en-US" altLang="en-US" sz="2400" i="1">
                <a:solidFill>
                  <a:schemeClr val="tx1"/>
                </a:solidFill>
              </a:rPr>
              <a:t>rL</a:t>
            </a:r>
            <a:r>
              <a:rPr lang="en-US" altLang="en-US" sz="2400">
                <a:solidFill>
                  <a:schemeClr val="tx1"/>
                </a:solidFill>
              </a:rPr>
              <a:t> + ends</a:t>
            </a:r>
            <a:endParaRPr lang="en-US" altLang="en-US" sz="2400" i="1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tx1"/>
                </a:solidFill>
              </a:rPr>
              <a:t>Q</a:t>
            </a:r>
            <a:r>
              <a:rPr lang="en-US" altLang="en-US" sz="2400" baseline="-25000">
                <a:solidFill>
                  <a:schemeClr val="tx1"/>
                </a:solidFill>
              </a:rPr>
              <a:t>in</a:t>
            </a:r>
            <a:r>
              <a:rPr lang="en-US" altLang="en-US" sz="2400">
                <a:solidFill>
                  <a:schemeClr val="tx1"/>
                </a:solidFill>
              </a:rPr>
              <a:t> = </a:t>
            </a:r>
            <a:r>
              <a:rPr lang="en-US" altLang="en-US" sz="2400" i="1">
                <a:solidFill>
                  <a:schemeClr val="tx1"/>
                </a:solidFill>
              </a:rPr>
              <a:t>L</a:t>
            </a:r>
            <a:r>
              <a:rPr lang="en-US" altLang="en-US" sz="2400" i="1">
                <a:solidFill>
                  <a:schemeClr val="tx1"/>
                </a:solidFill>
                <a:latin typeface="Symbol" pitchFamily="2" charset="2"/>
              </a:rPr>
              <a:t>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Symbol" pitchFamily="2" charset="2"/>
              </a:rPr>
              <a:t>F</a:t>
            </a:r>
            <a:r>
              <a:rPr lang="en-US" altLang="en-US" sz="2400" baseline="-25000">
                <a:solidFill>
                  <a:schemeClr val="tx1"/>
                </a:solidFill>
              </a:rPr>
              <a:t>E</a:t>
            </a:r>
            <a:r>
              <a:rPr lang="en-US" altLang="en-US" sz="2400">
                <a:solidFill>
                  <a:schemeClr val="tx1"/>
                </a:solidFill>
              </a:rPr>
              <a:t> = </a:t>
            </a:r>
            <a:r>
              <a:rPr lang="en-US" altLang="en-US" sz="2400" i="1">
                <a:solidFill>
                  <a:schemeClr val="tx1"/>
                </a:solidFill>
              </a:rPr>
              <a:t>Q</a:t>
            </a:r>
            <a:r>
              <a:rPr lang="en-US" altLang="en-US" sz="2400" baseline="-25000">
                <a:solidFill>
                  <a:schemeClr val="tx1"/>
                </a:solidFill>
              </a:rPr>
              <a:t>in</a:t>
            </a:r>
            <a:r>
              <a:rPr lang="en-US" altLang="en-US" sz="2400">
                <a:solidFill>
                  <a:schemeClr val="tx1"/>
                </a:solidFill>
              </a:rPr>
              <a:t>/</a:t>
            </a:r>
            <a:r>
              <a:rPr lang="en-US" altLang="en-US" sz="2400" i="1">
                <a:solidFill>
                  <a:schemeClr val="tx1"/>
                </a:solidFill>
                <a:latin typeface="Symbol" pitchFamily="2" charset="2"/>
              </a:rPr>
              <a:t>e</a:t>
            </a:r>
            <a:r>
              <a:rPr lang="en-US" altLang="en-US" sz="2400" baseline="-25000">
                <a:solidFill>
                  <a:schemeClr val="tx1"/>
                </a:solidFill>
              </a:rPr>
              <a:t>0</a:t>
            </a:r>
            <a:r>
              <a:rPr lang="en-US" altLang="en-US" sz="2400">
                <a:solidFill>
                  <a:schemeClr val="tx1"/>
                </a:solidFill>
              </a:rPr>
              <a:t> = </a:t>
            </a:r>
            <a:r>
              <a:rPr lang="en-US" altLang="en-US" sz="2400" i="1">
                <a:solidFill>
                  <a:schemeClr val="tx1"/>
                </a:solidFill>
              </a:rPr>
              <a:t>L</a:t>
            </a:r>
            <a:r>
              <a:rPr lang="en-US" altLang="en-US" sz="2400" i="1">
                <a:solidFill>
                  <a:schemeClr val="tx1"/>
                </a:solidFill>
                <a:latin typeface="Symbol" pitchFamily="2" charset="2"/>
              </a:rPr>
              <a:t>l</a:t>
            </a:r>
            <a:r>
              <a:rPr lang="en-US" altLang="en-US" sz="2400">
                <a:solidFill>
                  <a:schemeClr val="tx1"/>
                </a:solidFill>
              </a:rPr>
              <a:t>/</a:t>
            </a:r>
            <a:r>
              <a:rPr lang="en-US" altLang="en-US" sz="2400" i="1">
                <a:solidFill>
                  <a:schemeClr val="tx1"/>
                </a:solidFill>
                <a:latin typeface="Symbol" pitchFamily="2" charset="2"/>
              </a:rPr>
              <a:t>e</a:t>
            </a:r>
            <a:r>
              <a:rPr lang="en-US" altLang="en-US" sz="2400" baseline="-25000">
                <a:solidFill>
                  <a:schemeClr val="tx1"/>
                </a:solidFill>
              </a:rPr>
              <a:t>0</a:t>
            </a:r>
            <a:r>
              <a:rPr lang="en-US" altLang="en-US" sz="2400">
                <a:solidFill>
                  <a:schemeClr val="tx1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Symbol" pitchFamily="2" charset="2"/>
              </a:rPr>
              <a:t>F</a:t>
            </a:r>
            <a:r>
              <a:rPr lang="en-US" altLang="en-US" sz="2400" baseline="-25000">
                <a:solidFill>
                  <a:schemeClr val="tx1"/>
                </a:solidFill>
              </a:rPr>
              <a:t>E</a:t>
            </a:r>
            <a:r>
              <a:rPr lang="en-US" altLang="en-US" sz="2400">
                <a:solidFill>
                  <a:schemeClr val="tx1"/>
                </a:solidFill>
              </a:rPr>
              <a:t> = </a:t>
            </a:r>
            <a:r>
              <a:rPr lang="en-US" altLang="en-US" sz="2400" i="1">
                <a:solidFill>
                  <a:schemeClr val="tx1"/>
                </a:solidFill>
              </a:rPr>
              <a:t>E</a:t>
            </a:r>
            <a:r>
              <a:rPr lang="en-US" altLang="en-US" sz="2400">
                <a:solidFill>
                  <a:schemeClr val="tx1"/>
                </a:solidFill>
              </a:rPr>
              <a:t>(2</a:t>
            </a:r>
            <a:r>
              <a:rPr lang="en-US" altLang="en-US" sz="2400" i="1">
                <a:solidFill>
                  <a:schemeClr val="tx1"/>
                </a:solidFill>
                <a:latin typeface="Symbol" pitchFamily="2" charset="2"/>
              </a:rPr>
              <a:t>p</a:t>
            </a:r>
            <a:r>
              <a:rPr lang="en-US" altLang="en-US" sz="2400" i="1">
                <a:solidFill>
                  <a:schemeClr val="tx1"/>
                </a:solidFill>
              </a:rPr>
              <a:t>rL</a:t>
            </a:r>
            <a:r>
              <a:rPr lang="en-US" altLang="en-US" sz="2400">
                <a:solidFill>
                  <a:schemeClr val="tx1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tx1"/>
                </a:solidFill>
              </a:rPr>
              <a:t>L</a:t>
            </a:r>
            <a:r>
              <a:rPr lang="en-US" altLang="en-US" sz="2400" i="1">
                <a:solidFill>
                  <a:schemeClr val="tx1"/>
                </a:solidFill>
                <a:latin typeface="Symbol" pitchFamily="2" charset="2"/>
              </a:rPr>
              <a:t>l</a:t>
            </a:r>
            <a:r>
              <a:rPr lang="en-US" altLang="en-US" sz="2400">
                <a:solidFill>
                  <a:schemeClr val="tx1"/>
                </a:solidFill>
              </a:rPr>
              <a:t>/</a:t>
            </a:r>
            <a:r>
              <a:rPr lang="en-US" altLang="en-US" sz="2400" i="1">
                <a:solidFill>
                  <a:schemeClr val="tx1"/>
                </a:solidFill>
                <a:latin typeface="Symbol" pitchFamily="2" charset="2"/>
              </a:rPr>
              <a:t>e</a:t>
            </a:r>
            <a:r>
              <a:rPr lang="en-US" altLang="en-US" sz="2400" baseline="-25000">
                <a:solidFill>
                  <a:schemeClr val="tx1"/>
                </a:solidFill>
              </a:rPr>
              <a:t>0</a:t>
            </a:r>
            <a:r>
              <a:rPr lang="en-US" altLang="en-US" sz="2400">
                <a:solidFill>
                  <a:schemeClr val="tx1"/>
                </a:solidFill>
              </a:rPr>
              <a:t> = </a:t>
            </a:r>
            <a:r>
              <a:rPr lang="en-US" altLang="en-US" sz="2400" i="1">
                <a:solidFill>
                  <a:schemeClr val="tx1"/>
                </a:solidFill>
              </a:rPr>
              <a:t>E</a:t>
            </a:r>
            <a:r>
              <a:rPr lang="en-US" altLang="en-US" sz="2400">
                <a:solidFill>
                  <a:schemeClr val="tx1"/>
                </a:solidFill>
              </a:rPr>
              <a:t>(2</a:t>
            </a:r>
            <a:r>
              <a:rPr lang="en-US" altLang="en-US" sz="2400" i="1">
                <a:solidFill>
                  <a:schemeClr val="tx1"/>
                </a:solidFill>
                <a:latin typeface="Symbol" pitchFamily="2" charset="2"/>
              </a:rPr>
              <a:t>p</a:t>
            </a:r>
            <a:r>
              <a:rPr lang="en-US" altLang="en-US" sz="2400" i="1">
                <a:solidFill>
                  <a:schemeClr val="tx1"/>
                </a:solidFill>
              </a:rPr>
              <a:t>rL</a:t>
            </a:r>
            <a:r>
              <a:rPr lang="en-US" altLang="en-US" sz="240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28678" name="TextBox 17">
            <a:extLst>
              <a:ext uri="{FF2B5EF4-FFF2-40B4-BE49-F238E27FC236}">
                <a16:creationId xmlns:a16="http://schemas.microsoft.com/office/drawing/2014/main" id="{9132B9C1-D15A-9B4F-8A9D-037A01283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4838" y="6248400"/>
            <a:ext cx="365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>
                <a:solidFill>
                  <a:schemeClr val="accent2"/>
                </a:solidFill>
              </a:rPr>
              <a:t>Q</a:t>
            </a:r>
          </a:p>
        </p:txBody>
      </p:sp>
      <p:grpSp>
        <p:nvGrpSpPr>
          <p:cNvPr id="28679" name="Group 12">
            <a:extLst>
              <a:ext uri="{FF2B5EF4-FFF2-40B4-BE49-F238E27FC236}">
                <a16:creationId xmlns:a16="http://schemas.microsoft.com/office/drawing/2014/main" id="{0FCCDE87-7C62-7446-90D4-583D455F031D}"/>
              </a:ext>
            </a:extLst>
          </p:cNvPr>
          <p:cNvGrpSpPr>
            <a:grpSpLocks/>
          </p:cNvGrpSpPr>
          <p:nvPr/>
        </p:nvGrpSpPr>
        <p:grpSpPr bwMode="auto">
          <a:xfrm>
            <a:off x="2852738" y="5448300"/>
            <a:ext cx="2024062" cy="952500"/>
            <a:chOff x="3234447" y="5634334"/>
            <a:chExt cx="2023353" cy="951901"/>
          </a:xfrm>
        </p:grpSpPr>
        <p:grpSp>
          <p:nvGrpSpPr>
            <p:cNvPr id="28680" name="Group 5">
              <a:extLst>
                <a:ext uri="{FF2B5EF4-FFF2-40B4-BE49-F238E27FC236}">
                  <a16:creationId xmlns:a16="http://schemas.microsoft.com/office/drawing/2014/main" id="{9FD8559F-85D0-8947-B41B-63A447D722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10000" y="5665536"/>
              <a:ext cx="992695" cy="920699"/>
              <a:chOff x="3810000" y="5665536"/>
              <a:chExt cx="992695" cy="920699"/>
            </a:xfrm>
          </p:grpSpPr>
          <p:sp>
            <p:nvSpPr>
              <p:cNvPr id="28686" name="TextBox 7">
                <a:extLst>
                  <a:ext uri="{FF2B5EF4-FFF2-40B4-BE49-F238E27FC236}">
                    <a16:creationId xmlns:a16="http://schemas.microsoft.com/office/drawing/2014/main" id="{2E5A5333-4F69-F047-AF21-BA553349B9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0000" y="6124570"/>
                <a:ext cx="99269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solidFill>
                      <a:schemeClr val="accent2"/>
                    </a:solidFill>
                  </a:rPr>
                  <a:t>2</a:t>
                </a:r>
                <a:r>
                  <a:rPr lang="en-US" altLang="en-US" sz="2400" i="1">
                    <a:solidFill>
                      <a:schemeClr val="accent2"/>
                    </a:solidFill>
                    <a:latin typeface="Symbol" pitchFamily="2" charset="2"/>
                  </a:rPr>
                  <a:t>pe</a:t>
                </a:r>
                <a:r>
                  <a:rPr lang="en-US" altLang="en-US" sz="2400" baseline="-25000">
                    <a:solidFill>
                      <a:schemeClr val="accent2"/>
                    </a:solidFill>
                  </a:rPr>
                  <a:t>0</a:t>
                </a:r>
              </a:p>
            </p:txBody>
          </p:sp>
          <p:sp>
            <p:nvSpPr>
              <p:cNvPr id="28687" name="TextBox 10">
                <a:extLst>
                  <a:ext uri="{FF2B5EF4-FFF2-40B4-BE49-F238E27FC236}">
                    <a16:creationId xmlns:a16="http://schemas.microsoft.com/office/drawing/2014/main" id="{45A9B489-89F8-9C44-89D0-8BC17A639D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58173" y="5665536"/>
                <a:ext cx="496347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solidFill>
                      <a:schemeClr val="accent2"/>
                    </a:solidFill>
                  </a:rPr>
                  <a:t>1</a:t>
                </a:r>
                <a:endParaRPr lang="en-US" altLang="en-US" sz="2400" baseline="-25000">
                  <a:solidFill>
                    <a:schemeClr val="accent2"/>
                  </a:solidFill>
                </a:endParaRPr>
              </a:p>
            </p:txBody>
          </p:sp>
          <p:cxnSp>
            <p:nvCxnSpPr>
              <p:cNvPr id="3" name="Straight Connector 2">
                <a:extLst>
                  <a:ext uri="{FF2B5EF4-FFF2-40B4-BE49-F238E27FC236}">
                    <a16:creationId xmlns:a16="http://schemas.microsoft.com/office/drawing/2014/main" id="{71A74BF8-2CB3-5844-852F-6C40A0FB095B}"/>
                  </a:ext>
                </a:extLst>
              </p:cNvPr>
              <p:cNvCxnSpPr/>
              <p:nvPr/>
            </p:nvCxnSpPr>
            <p:spPr>
              <a:xfrm>
                <a:off x="3810507" y="6096006"/>
                <a:ext cx="991840" cy="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681" name="Group 11">
              <a:extLst>
                <a:ext uri="{FF2B5EF4-FFF2-40B4-BE49-F238E27FC236}">
                  <a16:creationId xmlns:a16="http://schemas.microsoft.com/office/drawing/2014/main" id="{051E7E4A-9C2E-0742-978F-3191AABB0D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47379" y="5634334"/>
              <a:ext cx="410421" cy="847220"/>
              <a:chOff x="5683612" y="5634334"/>
              <a:chExt cx="410421" cy="847220"/>
            </a:xfrm>
          </p:grpSpPr>
          <p:sp>
            <p:nvSpPr>
              <p:cNvPr id="28683" name="TextBox 8">
                <a:extLst>
                  <a:ext uri="{FF2B5EF4-FFF2-40B4-BE49-F238E27FC236}">
                    <a16:creationId xmlns:a16="http://schemas.microsoft.com/office/drawing/2014/main" id="{1FFA9BD4-0725-AF43-AA27-04692AE2B7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83612" y="5634334"/>
                <a:ext cx="410421" cy="461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i="1">
                    <a:solidFill>
                      <a:schemeClr val="accent2"/>
                    </a:solidFill>
                    <a:latin typeface="Symbol" pitchFamily="2" charset="2"/>
                  </a:rPr>
                  <a:t>l</a:t>
                </a:r>
              </a:p>
            </p:txBody>
          </p:sp>
          <p:sp>
            <p:nvSpPr>
              <p:cNvPr id="28684" name="TextBox 9">
                <a:extLst>
                  <a:ext uri="{FF2B5EF4-FFF2-40B4-BE49-F238E27FC236}">
                    <a16:creationId xmlns:a16="http://schemas.microsoft.com/office/drawing/2014/main" id="{37D3E6CB-2066-1D46-ADA3-922789F1A66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83612" y="6019888"/>
                <a:ext cx="410421" cy="461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i="1">
                    <a:solidFill>
                      <a:schemeClr val="accent2"/>
                    </a:solidFill>
                  </a:rPr>
                  <a:t>r</a:t>
                </a:r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D852D352-4330-4343-8DC5-EF95719D267D}"/>
                  </a:ext>
                </a:extLst>
              </p:cNvPr>
              <p:cNvCxnSpPr/>
              <p:nvPr/>
            </p:nvCxnSpPr>
            <p:spPr>
              <a:xfrm>
                <a:off x="5763949" y="6096007"/>
                <a:ext cx="249151" cy="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682" name="TextBox 18">
              <a:extLst>
                <a:ext uri="{FF2B5EF4-FFF2-40B4-BE49-F238E27FC236}">
                  <a16:creationId xmlns:a16="http://schemas.microsoft.com/office/drawing/2014/main" id="{6624DFFA-39E9-A744-8D07-DF9CC15657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34447" y="5862935"/>
              <a:ext cx="65175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>
                  <a:solidFill>
                    <a:schemeClr val="accent2"/>
                  </a:solidFill>
                </a:rPr>
                <a:t>E</a:t>
              </a:r>
              <a:r>
                <a:rPr lang="en-US" altLang="en-US" sz="2400">
                  <a:solidFill>
                    <a:schemeClr val="accent2"/>
                  </a:solidFill>
                </a:rPr>
                <a:t> =</a:t>
              </a:r>
              <a:endParaRPr lang="en-US" altLang="en-US" sz="2400" baseline="-25000">
                <a:solidFill>
                  <a:schemeClr val="accent2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6D9BFD09-36B5-C84A-B700-68567902B7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Gauss’s Law Example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12A45035-C256-FE43-BF9B-7369CED01B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Infinite plate of uniform charge density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</a:rPr>
              <a:t>) = </a:t>
            </a:r>
            <a:r>
              <a:rPr lang="en-US" altLang="en-US">
                <a:latin typeface="Symbol" pitchFamily="2" charset="2"/>
                <a:ea typeface="ＭＳ Ｐゴシック" panose="020B0600070205080204" pitchFamily="34" charset="-128"/>
              </a:rPr>
              <a:t>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EE8F349-6AD7-A442-B5E1-AB3C8CC78915}"/>
              </a:ext>
            </a:extLst>
          </p:cNvPr>
          <p:cNvCxnSpPr/>
          <p:nvPr/>
        </p:nvCxnSpPr>
        <p:spPr>
          <a:xfrm>
            <a:off x="2057400" y="2971800"/>
            <a:ext cx="0" cy="327660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AF3B1D77-07C7-B64E-82EE-CBA998BC5FBC}"/>
              </a:ext>
            </a:extLst>
          </p:cNvPr>
          <p:cNvSpPr/>
          <p:nvPr/>
        </p:nvSpPr>
        <p:spPr>
          <a:xfrm>
            <a:off x="1981200" y="3200400"/>
            <a:ext cx="152400" cy="2895600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74AA6C7-1763-D542-A36E-B32D3D430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1625" y="3494088"/>
            <a:ext cx="47783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/>
                </a:solidFill>
              </a:rPr>
              <a:t>Area of surface = 2</a:t>
            </a:r>
            <a:r>
              <a:rPr lang="en-US" altLang="en-US" sz="2400" i="1">
                <a:solidFill>
                  <a:schemeClr val="tx1"/>
                </a:solidFill>
              </a:rPr>
              <a:t>A </a:t>
            </a:r>
            <a:r>
              <a:rPr lang="en-US" altLang="en-US" sz="2400">
                <a:solidFill>
                  <a:schemeClr val="tx1"/>
                </a:solidFill>
              </a:rPr>
              <a:t>+ edges</a:t>
            </a:r>
            <a:endParaRPr lang="en-US" altLang="en-US" sz="2400" i="1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tx1"/>
                </a:solidFill>
              </a:rPr>
              <a:t>Q</a:t>
            </a:r>
            <a:r>
              <a:rPr lang="en-US" altLang="en-US" sz="2400" baseline="-25000">
                <a:solidFill>
                  <a:schemeClr val="tx1"/>
                </a:solidFill>
              </a:rPr>
              <a:t>in</a:t>
            </a:r>
            <a:r>
              <a:rPr lang="en-US" altLang="en-US" sz="2400">
                <a:solidFill>
                  <a:schemeClr val="tx1"/>
                </a:solidFill>
              </a:rPr>
              <a:t> = </a:t>
            </a:r>
            <a:r>
              <a:rPr lang="en-US" altLang="en-US" sz="2400" i="1">
                <a:solidFill>
                  <a:schemeClr val="tx1"/>
                </a:solidFill>
              </a:rPr>
              <a:t>A</a:t>
            </a:r>
            <a:r>
              <a:rPr lang="en-US" altLang="en-US" sz="2400" i="1">
                <a:solidFill>
                  <a:schemeClr val="tx1"/>
                </a:solidFill>
                <a:latin typeface="Symbol" pitchFamily="2" charset="2"/>
              </a:rPr>
              <a:t>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Symbol" pitchFamily="2" charset="2"/>
              </a:rPr>
              <a:t>F</a:t>
            </a:r>
            <a:r>
              <a:rPr lang="en-US" altLang="en-US" sz="2400" baseline="-25000">
                <a:solidFill>
                  <a:schemeClr val="tx1"/>
                </a:solidFill>
              </a:rPr>
              <a:t>E</a:t>
            </a:r>
            <a:r>
              <a:rPr lang="en-US" altLang="en-US" sz="2400">
                <a:solidFill>
                  <a:schemeClr val="tx1"/>
                </a:solidFill>
              </a:rPr>
              <a:t> = </a:t>
            </a:r>
            <a:r>
              <a:rPr lang="en-US" altLang="en-US" sz="2400" i="1">
                <a:solidFill>
                  <a:schemeClr val="tx1"/>
                </a:solidFill>
              </a:rPr>
              <a:t>Q</a:t>
            </a:r>
            <a:r>
              <a:rPr lang="en-US" altLang="en-US" sz="2400" baseline="-25000">
                <a:solidFill>
                  <a:schemeClr val="tx1"/>
                </a:solidFill>
              </a:rPr>
              <a:t>in</a:t>
            </a:r>
            <a:r>
              <a:rPr lang="en-US" altLang="en-US" sz="2400">
                <a:solidFill>
                  <a:schemeClr val="tx1"/>
                </a:solidFill>
              </a:rPr>
              <a:t>/</a:t>
            </a:r>
            <a:r>
              <a:rPr lang="en-US" altLang="en-US" sz="2400" i="1">
                <a:solidFill>
                  <a:schemeClr val="tx1"/>
                </a:solidFill>
                <a:latin typeface="Symbol" pitchFamily="2" charset="2"/>
              </a:rPr>
              <a:t>e</a:t>
            </a:r>
            <a:r>
              <a:rPr lang="en-US" altLang="en-US" sz="2400" baseline="-25000">
                <a:solidFill>
                  <a:schemeClr val="tx1"/>
                </a:solidFill>
              </a:rPr>
              <a:t>0</a:t>
            </a:r>
            <a:r>
              <a:rPr lang="en-US" altLang="en-US" sz="2400">
                <a:solidFill>
                  <a:schemeClr val="tx1"/>
                </a:solidFill>
              </a:rPr>
              <a:t> = </a:t>
            </a:r>
            <a:r>
              <a:rPr lang="en-US" altLang="en-US" sz="2400" i="1">
                <a:solidFill>
                  <a:schemeClr val="tx1"/>
                </a:solidFill>
              </a:rPr>
              <a:t>A</a:t>
            </a:r>
            <a:r>
              <a:rPr lang="en-US" altLang="en-US" sz="2400" i="1">
                <a:solidFill>
                  <a:schemeClr val="tx1"/>
                </a:solidFill>
                <a:latin typeface="Symbol" pitchFamily="2" charset="2"/>
              </a:rPr>
              <a:t>s</a:t>
            </a:r>
            <a:r>
              <a:rPr lang="en-US" altLang="en-US" sz="2400">
                <a:solidFill>
                  <a:schemeClr val="tx1"/>
                </a:solidFill>
              </a:rPr>
              <a:t>/</a:t>
            </a:r>
            <a:r>
              <a:rPr lang="en-US" altLang="en-US" sz="2400" i="1">
                <a:solidFill>
                  <a:schemeClr val="tx1"/>
                </a:solidFill>
                <a:latin typeface="Symbol" pitchFamily="2" charset="2"/>
              </a:rPr>
              <a:t>e</a:t>
            </a:r>
            <a:r>
              <a:rPr lang="en-US" altLang="en-US" sz="2400" baseline="-25000">
                <a:solidFill>
                  <a:schemeClr val="tx1"/>
                </a:solidFill>
              </a:rPr>
              <a:t>0</a:t>
            </a:r>
            <a:r>
              <a:rPr lang="en-US" altLang="en-US" sz="2400">
                <a:solidFill>
                  <a:schemeClr val="tx1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tx1"/>
                </a:solidFill>
                <a:latin typeface="Symbol" pitchFamily="2" charset="2"/>
              </a:rPr>
              <a:t>F</a:t>
            </a:r>
            <a:r>
              <a:rPr lang="en-US" altLang="en-US" sz="2400" baseline="-25000">
                <a:solidFill>
                  <a:schemeClr val="tx1"/>
                </a:solidFill>
              </a:rPr>
              <a:t>E</a:t>
            </a:r>
            <a:r>
              <a:rPr lang="en-US" altLang="en-US" sz="2400">
                <a:solidFill>
                  <a:schemeClr val="tx1"/>
                </a:solidFill>
              </a:rPr>
              <a:t> = </a:t>
            </a:r>
            <a:r>
              <a:rPr lang="en-US" altLang="en-US" sz="2400" i="1">
                <a:solidFill>
                  <a:schemeClr val="tx1"/>
                </a:solidFill>
              </a:rPr>
              <a:t>E</a:t>
            </a:r>
            <a:r>
              <a:rPr lang="en-US" altLang="en-US" sz="2400">
                <a:solidFill>
                  <a:schemeClr val="tx1"/>
                </a:solidFill>
              </a:rPr>
              <a:t>(2</a:t>
            </a:r>
            <a:r>
              <a:rPr lang="en-US" altLang="en-US" sz="2400" i="1">
                <a:solidFill>
                  <a:schemeClr val="tx1"/>
                </a:solidFill>
              </a:rPr>
              <a:t>A</a:t>
            </a:r>
            <a:r>
              <a:rPr lang="en-US" altLang="en-US" sz="2400">
                <a:solidFill>
                  <a:schemeClr val="tx1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tx1"/>
                </a:solidFill>
              </a:rPr>
              <a:t>A</a:t>
            </a:r>
            <a:r>
              <a:rPr lang="en-US" altLang="en-US" sz="2400" i="1">
                <a:solidFill>
                  <a:schemeClr val="tx1"/>
                </a:solidFill>
                <a:latin typeface="Symbol" pitchFamily="2" charset="2"/>
              </a:rPr>
              <a:t>s</a:t>
            </a:r>
            <a:r>
              <a:rPr lang="en-US" altLang="en-US" sz="2400">
                <a:solidFill>
                  <a:schemeClr val="tx1"/>
                </a:solidFill>
              </a:rPr>
              <a:t>/</a:t>
            </a:r>
            <a:r>
              <a:rPr lang="en-US" altLang="en-US" sz="2400" i="1">
                <a:solidFill>
                  <a:schemeClr val="tx1"/>
                </a:solidFill>
                <a:latin typeface="Symbol" pitchFamily="2" charset="2"/>
              </a:rPr>
              <a:t>e</a:t>
            </a:r>
            <a:r>
              <a:rPr lang="en-US" altLang="en-US" sz="2400" baseline="-25000">
                <a:solidFill>
                  <a:schemeClr val="tx1"/>
                </a:solidFill>
              </a:rPr>
              <a:t>0</a:t>
            </a:r>
            <a:r>
              <a:rPr lang="en-US" altLang="en-US" sz="2400">
                <a:solidFill>
                  <a:schemeClr val="tx1"/>
                </a:solidFill>
              </a:rPr>
              <a:t> = </a:t>
            </a:r>
            <a:r>
              <a:rPr lang="en-US" altLang="en-US" sz="2400" i="1">
                <a:solidFill>
                  <a:schemeClr val="tx1"/>
                </a:solidFill>
              </a:rPr>
              <a:t>E</a:t>
            </a:r>
            <a:r>
              <a:rPr lang="en-US" altLang="en-US" sz="2400">
                <a:solidFill>
                  <a:schemeClr val="tx1"/>
                </a:solidFill>
              </a:rPr>
              <a:t>(2</a:t>
            </a:r>
            <a:r>
              <a:rPr lang="en-US" altLang="en-US" sz="2400" i="1">
                <a:solidFill>
                  <a:schemeClr val="tx1"/>
                </a:solidFill>
              </a:rPr>
              <a:t>A</a:t>
            </a:r>
            <a:r>
              <a:rPr lang="en-US" altLang="en-US" sz="2400">
                <a:solidFill>
                  <a:schemeClr val="tx1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tx1"/>
                </a:solidFill>
              </a:rPr>
              <a:t>E</a:t>
            </a:r>
            <a:r>
              <a:rPr lang="en-US" altLang="en-US" sz="2400">
                <a:solidFill>
                  <a:schemeClr val="tx1"/>
                </a:solidFill>
              </a:rPr>
              <a:t> = ½ </a:t>
            </a:r>
            <a:r>
              <a:rPr lang="en-US" altLang="en-US" sz="2400">
                <a:solidFill>
                  <a:schemeClr val="tx1"/>
                </a:solidFill>
                <a:latin typeface="Symbol" pitchFamily="2" charset="2"/>
              </a:rPr>
              <a:t>s</a:t>
            </a:r>
            <a:r>
              <a:rPr lang="en-US" altLang="en-US" sz="2400">
                <a:solidFill>
                  <a:schemeClr val="tx1"/>
                </a:solidFill>
              </a:rPr>
              <a:t>/</a:t>
            </a:r>
            <a:r>
              <a:rPr lang="en-US" altLang="en-US" sz="2400" i="1">
                <a:solidFill>
                  <a:schemeClr val="tx1"/>
                </a:solidFill>
                <a:latin typeface="Symbol" pitchFamily="2" charset="2"/>
              </a:rPr>
              <a:t>e</a:t>
            </a:r>
            <a:r>
              <a:rPr lang="en-US" altLang="en-US" sz="2400" baseline="-2500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9702" name="TextBox 17">
            <a:extLst>
              <a:ext uri="{FF2B5EF4-FFF2-40B4-BE49-F238E27FC236}">
                <a16:creationId xmlns:a16="http://schemas.microsoft.com/office/drawing/2014/main" id="{FC78DF60-115B-554D-BBBE-8FA250639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7075" y="6248400"/>
            <a:ext cx="365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>
                <a:solidFill>
                  <a:schemeClr val="accent2"/>
                </a:solidFill>
              </a:rPr>
              <a:t>Q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F8D63C-AE0D-0841-917B-DB9D16A58582}"/>
              </a:ext>
            </a:extLst>
          </p:cNvPr>
          <p:cNvCxnSpPr/>
          <p:nvPr/>
        </p:nvCxnSpPr>
        <p:spPr>
          <a:xfrm>
            <a:off x="2273300" y="2792413"/>
            <a:ext cx="0" cy="327660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A85987E5-436A-7B43-B8B6-32420A41A9D2}"/>
              </a:ext>
            </a:extLst>
          </p:cNvPr>
          <p:cNvSpPr/>
          <p:nvPr/>
        </p:nvSpPr>
        <p:spPr>
          <a:xfrm>
            <a:off x="2197100" y="2971800"/>
            <a:ext cx="152400" cy="2895600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B0C4B23-B177-F347-B077-B74F30071A6F}"/>
              </a:ext>
            </a:extLst>
          </p:cNvPr>
          <p:cNvCxnSpPr/>
          <p:nvPr/>
        </p:nvCxnSpPr>
        <p:spPr>
          <a:xfrm flipV="1">
            <a:off x="2057400" y="2792413"/>
            <a:ext cx="215900" cy="179387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5B3D318-1E4E-E447-A868-2975F5A7280F}"/>
              </a:ext>
            </a:extLst>
          </p:cNvPr>
          <p:cNvCxnSpPr/>
          <p:nvPr/>
        </p:nvCxnSpPr>
        <p:spPr>
          <a:xfrm flipV="1">
            <a:off x="2057400" y="6069013"/>
            <a:ext cx="215900" cy="179387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5AAAF27-E9C2-0D45-BDCD-497844188E2A}"/>
              </a:ext>
            </a:extLst>
          </p:cNvPr>
          <p:cNvCxnSpPr/>
          <p:nvPr/>
        </p:nvCxnSpPr>
        <p:spPr>
          <a:xfrm flipV="1">
            <a:off x="2132013" y="5888038"/>
            <a:ext cx="215900" cy="180975"/>
          </a:xfrm>
          <a:prstGeom prst="line">
            <a:avLst/>
          </a:prstGeom>
          <a:ln w="2857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5283422-3AD0-4041-93D2-EF0544710845}"/>
              </a:ext>
            </a:extLst>
          </p:cNvPr>
          <p:cNvCxnSpPr/>
          <p:nvPr/>
        </p:nvCxnSpPr>
        <p:spPr>
          <a:xfrm flipV="1">
            <a:off x="2127250" y="3021013"/>
            <a:ext cx="217488" cy="179387"/>
          </a:xfrm>
          <a:prstGeom prst="line">
            <a:avLst/>
          </a:prstGeom>
          <a:ln w="2857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71AEFA5-A494-8C49-B405-8D88FD7257BB}"/>
              </a:ext>
            </a:extLst>
          </p:cNvPr>
          <p:cNvCxnSpPr/>
          <p:nvPr/>
        </p:nvCxnSpPr>
        <p:spPr>
          <a:xfrm flipV="1">
            <a:off x="1984375" y="2992438"/>
            <a:ext cx="217488" cy="179387"/>
          </a:xfrm>
          <a:prstGeom prst="line">
            <a:avLst/>
          </a:prstGeom>
          <a:ln w="2857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17B41B-30C7-5146-9267-F5374817AAE8}"/>
              </a:ext>
            </a:extLst>
          </p:cNvPr>
          <p:cNvCxnSpPr/>
          <p:nvPr/>
        </p:nvCxnSpPr>
        <p:spPr>
          <a:xfrm flipV="1">
            <a:off x="1984375" y="5888038"/>
            <a:ext cx="217488" cy="180975"/>
          </a:xfrm>
          <a:prstGeom prst="line">
            <a:avLst/>
          </a:prstGeom>
          <a:ln w="28575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build="p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349988A1-FA6D-F140-8C93-A7368D3343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More Gauss’s law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0849E-FB0F-5D43-9FA0-B122F76E816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Aspherical </a:t>
            </a:r>
            <a:r>
              <a:rPr lang="en-US" altLang="en-US" dirty="0">
                <a:ea typeface="ＭＳ Ｐゴシック" panose="020B0600070205080204" pitchFamily="34" charset="-128"/>
              </a:rPr>
              <a:t>shell of uniform charge density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Field inside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Field outside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Field within a sphere of uniform charge density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Charge distribution in a conductor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Field around charge at center of a neutral, hollow conducting sphere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5E50AAE5-84A0-0E4D-ACF0-009DC9DE0B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Electric Flux</a:t>
            </a:r>
          </a:p>
        </p:txBody>
      </p:sp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64764A48-831F-9F4C-AE07-A717C7B049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8382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Through a closed surface</a:t>
            </a:r>
          </a:p>
        </p:txBody>
      </p:sp>
      <p:grpSp>
        <p:nvGrpSpPr>
          <p:cNvPr id="16387" name="Group 25">
            <a:extLst>
              <a:ext uri="{FF2B5EF4-FFF2-40B4-BE49-F238E27FC236}">
                <a16:creationId xmlns:a16="http://schemas.microsoft.com/office/drawing/2014/main" id="{F0BB0CCB-73DA-4440-9A80-ADC12F4D1E6E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1905000"/>
            <a:ext cx="3644900" cy="3765550"/>
            <a:chOff x="2208" y="924"/>
            <a:chExt cx="2296" cy="2372"/>
          </a:xfrm>
        </p:grpSpPr>
        <p:sp>
          <p:nvSpPr>
            <p:cNvPr id="16392" name="Freeform 6">
              <a:extLst>
                <a:ext uri="{FF2B5EF4-FFF2-40B4-BE49-F238E27FC236}">
                  <a16:creationId xmlns:a16="http://schemas.microsoft.com/office/drawing/2014/main" id="{B38013EB-5D1D-0B45-BB7D-204658B3D3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1784"/>
              <a:ext cx="2296" cy="194"/>
            </a:xfrm>
            <a:custGeom>
              <a:avLst/>
              <a:gdLst>
                <a:gd name="T0" fmla="*/ 0 w 2296"/>
                <a:gd name="T1" fmla="*/ 194 h 194"/>
                <a:gd name="T2" fmla="*/ 2296 w 2296"/>
                <a:gd name="T3" fmla="*/ 0 h 19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96" h="194">
                  <a:moveTo>
                    <a:pt x="0" y="194"/>
                  </a:moveTo>
                  <a:cubicBezTo>
                    <a:pt x="1088" y="146"/>
                    <a:pt x="1837" y="107"/>
                    <a:pt x="2296" y="0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3" name="Freeform 7">
              <a:extLst>
                <a:ext uri="{FF2B5EF4-FFF2-40B4-BE49-F238E27FC236}">
                  <a16:creationId xmlns:a16="http://schemas.microsoft.com/office/drawing/2014/main" id="{13D37E65-954C-2244-861D-86E1337CEC9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1368"/>
              <a:ext cx="2280" cy="461"/>
            </a:xfrm>
            <a:custGeom>
              <a:avLst/>
              <a:gdLst>
                <a:gd name="T0" fmla="*/ 0 w 2280"/>
                <a:gd name="T1" fmla="*/ 461 h 461"/>
                <a:gd name="T2" fmla="*/ 2280 w 2280"/>
                <a:gd name="T3" fmla="*/ 0 h 46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80" h="461">
                  <a:moveTo>
                    <a:pt x="0" y="461"/>
                  </a:moveTo>
                  <a:cubicBezTo>
                    <a:pt x="1088" y="413"/>
                    <a:pt x="1820" y="220"/>
                    <a:pt x="2280" y="0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4" name="Freeform 11">
              <a:extLst>
                <a:ext uri="{FF2B5EF4-FFF2-40B4-BE49-F238E27FC236}">
                  <a16:creationId xmlns:a16="http://schemas.microsoft.com/office/drawing/2014/main" id="{1817E0CC-94FE-154D-B7EE-D7FE48BC0538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2108"/>
              <a:ext cx="2296" cy="4"/>
            </a:xfrm>
            <a:custGeom>
              <a:avLst/>
              <a:gdLst>
                <a:gd name="T0" fmla="*/ 0 w 2296"/>
                <a:gd name="T1" fmla="*/ 4 h 4"/>
                <a:gd name="T2" fmla="*/ 2296 w 2296"/>
                <a:gd name="T3" fmla="*/ 0 h 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96" h="4">
                  <a:moveTo>
                    <a:pt x="0" y="4"/>
                  </a:moveTo>
                  <a:lnTo>
                    <a:pt x="2296" y="0"/>
                  </a:ln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5" name="Freeform 12">
              <a:extLst>
                <a:ext uri="{FF2B5EF4-FFF2-40B4-BE49-F238E27FC236}">
                  <a16:creationId xmlns:a16="http://schemas.microsoft.com/office/drawing/2014/main" id="{21595D6D-04BF-1E41-94E7-FF47792627D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924"/>
              <a:ext cx="2284" cy="761"/>
            </a:xfrm>
            <a:custGeom>
              <a:avLst/>
              <a:gdLst>
                <a:gd name="T0" fmla="*/ 0 w 2284"/>
                <a:gd name="T1" fmla="*/ 761 h 761"/>
                <a:gd name="T2" fmla="*/ 2284 w 2284"/>
                <a:gd name="T3" fmla="*/ 0 h 76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84" h="761">
                  <a:moveTo>
                    <a:pt x="0" y="761"/>
                  </a:moveTo>
                  <a:cubicBezTo>
                    <a:pt x="1088" y="713"/>
                    <a:pt x="1836" y="280"/>
                    <a:pt x="2284" y="0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6" name="Freeform 13">
              <a:extLst>
                <a:ext uri="{FF2B5EF4-FFF2-40B4-BE49-F238E27FC236}">
                  <a16:creationId xmlns:a16="http://schemas.microsoft.com/office/drawing/2014/main" id="{3931A9CF-E993-9047-A8DB-692F08AED1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2256"/>
              <a:ext cx="2280" cy="180"/>
            </a:xfrm>
            <a:custGeom>
              <a:avLst/>
              <a:gdLst>
                <a:gd name="T0" fmla="*/ 0 w 2280"/>
                <a:gd name="T1" fmla="*/ 0 h 180"/>
                <a:gd name="T2" fmla="*/ 2280 w 2280"/>
                <a:gd name="T3" fmla="*/ 180 h 18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80" h="180">
                  <a:moveTo>
                    <a:pt x="0" y="0"/>
                  </a:moveTo>
                  <a:cubicBezTo>
                    <a:pt x="1088" y="48"/>
                    <a:pt x="1821" y="73"/>
                    <a:pt x="2280" y="180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7" name="Freeform 14">
              <a:extLst>
                <a:ext uri="{FF2B5EF4-FFF2-40B4-BE49-F238E27FC236}">
                  <a16:creationId xmlns:a16="http://schemas.microsoft.com/office/drawing/2014/main" id="{A9CE8E8C-5595-474A-9921-206AB489D0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2401"/>
              <a:ext cx="2272" cy="435"/>
            </a:xfrm>
            <a:custGeom>
              <a:avLst/>
              <a:gdLst>
                <a:gd name="T0" fmla="*/ 0 w 2272"/>
                <a:gd name="T1" fmla="*/ 0 h 435"/>
                <a:gd name="T2" fmla="*/ 2272 w 2272"/>
                <a:gd name="T3" fmla="*/ 435 h 43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72" h="435">
                  <a:moveTo>
                    <a:pt x="0" y="0"/>
                  </a:moveTo>
                  <a:cubicBezTo>
                    <a:pt x="1088" y="48"/>
                    <a:pt x="1808" y="239"/>
                    <a:pt x="2272" y="435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" name="Freeform 15">
              <a:extLst>
                <a:ext uri="{FF2B5EF4-FFF2-40B4-BE49-F238E27FC236}">
                  <a16:creationId xmlns:a16="http://schemas.microsoft.com/office/drawing/2014/main" id="{56B7FF2F-C64A-574A-8562-2C7476C548A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2550"/>
              <a:ext cx="2288" cy="746"/>
            </a:xfrm>
            <a:custGeom>
              <a:avLst/>
              <a:gdLst>
                <a:gd name="T0" fmla="*/ 0 w 2288"/>
                <a:gd name="T1" fmla="*/ 0 h 746"/>
                <a:gd name="T2" fmla="*/ 2288 w 2288"/>
                <a:gd name="T3" fmla="*/ 746 h 74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88" h="746">
                  <a:moveTo>
                    <a:pt x="0" y="0"/>
                  </a:moveTo>
                  <a:cubicBezTo>
                    <a:pt x="1088" y="48"/>
                    <a:pt x="1840" y="474"/>
                    <a:pt x="2288" y="746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388" name="Group 23">
            <a:extLst>
              <a:ext uri="{FF2B5EF4-FFF2-40B4-BE49-F238E27FC236}">
                <a16:creationId xmlns:a16="http://schemas.microsoft.com/office/drawing/2014/main" id="{0C8D71DC-4E33-5E4B-98C7-11984F4DBF49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2971800"/>
            <a:ext cx="304800" cy="1066800"/>
            <a:chOff x="5943600" y="2667000"/>
            <a:chExt cx="304800" cy="1066800"/>
          </a:xfrm>
        </p:grpSpPr>
        <p:sp>
          <p:nvSpPr>
            <p:cNvPr id="21" name="Arc 20">
              <a:extLst>
                <a:ext uri="{FF2B5EF4-FFF2-40B4-BE49-F238E27FC236}">
                  <a16:creationId xmlns:a16="http://schemas.microsoft.com/office/drawing/2014/main" id="{3D3F9C4B-3226-5043-B641-74BEB9E88D9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600" y="2667000"/>
              <a:ext cx="304800" cy="1066800"/>
            </a:xfrm>
            <a:custGeom>
              <a:avLst/>
              <a:gdLst>
                <a:gd name="T0" fmla="*/ 282566 w 304800"/>
                <a:gd name="T1" fmla="*/ 255979 h 1066800"/>
                <a:gd name="T2" fmla="*/ 302761 w 304800"/>
                <a:gd name="T3" fmla="*/ 446431 h 106680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04800" h="1066800" stroke="0">
                  <a:moveTo>
                    <a:pt x="282566" y="255979"/>
                  </a:moveTo>
                  <a:cubicBezTo>
                    <a:pt x="292721" y="314349"/>
                    <a:pt x="299577" y="379005"/>
                    <a:pt x="302761" y="446431"/>
                  </a:cubicBezTo>
                  <a:lnTo>
                    <a:pt x="152400" y="533400"/>
                  </a:lnTo>
                  <a:lnTo>
                    <a:pt x="282566" y="255979"/>
                  </a:lnTo>
                  <a:close/>
                </a:path>
                <a:path w="304800" h="1066800" fill="none">
                  <a:moveTo>
                    <a:pt x="282566" y="255979"/>
                  </a:moveTo>
                  <a:cubicBezTo>
                    <a:pt x="292721" y="314349"/>
                    <a:pt x="299577" y="379005"/>
                    <a:pt x="302761" y="446431"/>
                  </a:cubicBezTo>
                </a:path>
              </a:pathLst>
            </a:custGeom>
            <a:noFill/>
            <a:ln w="2540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2" name="Arc 21">
              <a:extLst>
                <a:ext uri="{FF2B5EF4-FFF2-40B4-BE49-F238E27FC236}">
                  <a16:creationId xmlns:a16="http://schemas.microsoft.com/office/drawing/2014/main" id="{BF3C7EBB-E757-5A4B-90E1-3C22615E93D7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600" y="2667000"/>
              <a:ext cx="304800" cy="1066800"/>
            </a:xfrm>
            <a:custGeom>
              <a:avLst/>
              <a:gdLst>
                <a:gd name="T0" fmla="*/ 269363 w 304800"/>
                <a:gd name="T1" fmla="*/ 875353 h 1066800"/>
                <a:gd name="T2" fmla="*/ 3464 w 304800"/>
                <a:gd name="T3" fmla="*/ 646472 h 1066800"/>
                <a:gd name="T4" fmla="*/ 2850 w 304800"/>
                <a:gd name="T5" fmla="*/ 430726 h 1066800"/>
                <a:gd name="T6" fmla="*/ 260881 w 304800"/>
                <a:gd name="T7" fmla="*/ 158761 h 10668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04800" h="1066800" stroke="0">
                  <a:moveTo>
                    <a:pt x="269363" y="875353"/>
                  </a:moveTo>
                  <a:cubicBezTo>
                    <a:pt x="188050" y="1216055"/>
                    <a:pt x="30351" y="1080311"/>
                    <a:pt x="3464" y="646472"/>
                  </a:cubicBezTo>
                  <a:cubicBezTo>
                    <a:pt x="-937" y="575454"/>
                    <a:pt x="-1146" y="502037"/>
                    <a:pt x="2850" y="430726"/>
                  </a:cubicBezTo>
                  <a:cubicBezTo>
                    <a:pt x="26418" y="10203"/>
                    <a:pt x="174885" y="-146281"/>
                    <a:pt x="260881" y="158761"/>
                  </a:cubicBezTo>
                  <a:lnTo>
                    <a:pt x="152400" y="533400"/>
                  </a:lnTo>
                  <a:lnTo>
                    <a:pt x="269363" y="875353"/>
                  </a:lnTo>
                  <a:close/>
                </a:path>
                <a:path w="304800" h="1066800" fill="none">
                  <a:moveTo>
                    <a:pt x="269363" y="875353"/>
                  </a:moveTo>
                  <a:cubicBezTo>
                    <a:pt x="188050" y="1216055"/>
                    <a:pt x="30351" y="1080311"/>
                    <a:pt x="3464" y="646472"/>
                  </a:cubicBezTo>
                  <a:cubicBezTo>
                    <a:pt x="-937" y="575454"/>
                    <a:pt x="-1146" y="502037"/>
                    <a:pt x="2850" y="430726"/>
                  </a:cubicBezTo>
                  <a:cubicBezTo>
                    <a:pt x="26418" y="10203"/>
                    <a:pt x="174885" y="-146281"/>
                    <a:pt x="260881" y="158761"/>
                  </a:cubicBezTo>
                </a:path>
              </a:pathLst>
            </a:custGeom>
            <a:noFill/>
            <a:ln w="2540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3" name="Arc 22">
              <a:extLst>
                <a:ext uri="{FF2B5EF4-FFF2-40B4-BE49-F238E27FC236}">
                  <a16:creationId xmlns:a16="http://schemas.microsoft.com/office/drawing/2014/main" id="{B45B447A-809B-5345-8A9F-73BA0E66B655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600" y="2667000"/>
              <a:ext cx="304800" cy="1066800"/>
            </a:xfrm>
            <a:custGeom>
              <a:avLst/>
              <a:gdLst>
                <a:gd name="T0" fmla="*/ 302859 w 304800"/>
                <a:gd name="T1" fmla="*/ 618261 h 1066800"/>
                <a:gd name="T2" fmla="*/ 289092 w 304800"/>
                <a:gd name="T3" fmla="*/ 769259 h 106680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04800" h="1066800" stroke="0">
                  <a:moveTo>
                    <a:pt x="302859" y="618261"/>
                  </a:moveTo>
                  <a:cubicBezTo>
                    <a:pt x="300444" y="670713"/>
                    <a:pt x="295804" y="721607"/>
                    <a:pt x="289092" y="769259"/>
                  </a:cubicBezTo>
                  <a:lnTo>
                    <a:pt x="152400" y="533400"/>
                  </a:lnTo>
                  <a:lnTo>
                    <a:pt x="302859" y="618261"/>
                  </a:lnTo>
                  <a:close/>
                </a:path>
                <a:path w="304800" h="1066800" fill="none">
                  <a:moveTo>
                    <a:pt x="302859" y="618261"/>
                  </a:moveTo>
                  <a:cubicBezTo>
                    <a:pt x="300444" y="670713"/>
                    <a:pt x="295804" y="721607"/>
                    <a:pt x="289092" y="769259"/>
                  </a:cubicBezTo>
                </a:path>
              </a:pathLst>
            </a:custGeom>
            <a:noFill/>
            <a:ln w="2540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reeform 37">
            <a:extLst>
              <a:ext uri="{FF2B5EF4-FFF2-40B4-BE49-F238E27FC236}">
                <a16:creationId xmlns:a16="http://schemas.microsoft.com/office/drawing/2014/main" id="{D71EA02A-6536-5A4D-91C3-CD53888E401D}"/>
              </a:ext>
            </a:extLst>
          </p:cNvPr>
          <p:cNvSpPr/>
          <p:nvPr/>
        </p:nvSpPr>
        <p:spPr>
          <a:xfrm flipH="1">
            <a:off x="3429000" y="3175000"/>
            <a:ext cx="382588" cy="2130425"/>
          </a:xfrm>
          <a:custGeom>
            <a:avLst/>
            <a:gdLst>
              <a:gd name="connsiteX0" fmla="*/ 370390 w 370390"/>
              <a:gd name="connsiteY0" fmla="*/ 0 h 2314936"/>
              <a:gd name="connsiteX1" fmla="*/ 0 w 370390"/>
              <a:gd name="connsiteY1" fmla="*/ 1169043 h 2314936"/>
              <a:gd name="connsiteX2" fmla="*/ 324091 w 370390"/>
              <a:gd name="connsiteY2" fmla="*/ 2314936 h 2314936"/>
              <a:gd name="connsiteX0" fmla="*/ 370390 w 370390"/>
              <a:gd name="connsiteY0" fmla="*/ 0 h 2372809"/>
              <a:gd name="connsiteX1" fmla="*/ 0 w 370390"/>
              <a:gd name="connsiteY1" fmla="*/ 1226916 h 2372809"/>
              <a:gd name="connsiteX2" fmla="*/ 324091 w 370390"/>
              <a:gd name="connsiteY2" fmla="*/ 2372809 h 2372809"/>
              <a:gd name="connsiteX0" fmla="*/ 370390 w 370390"/>
              <a:gd name="connsiteY0" fmla="*/ 0 h 2372809"/>
              <a:gd name="connsiteX1" fmla="*/ 0 w 370390"/>
              <a:gd name="connsiteY1" fmla="*/ 1226916 h 2372809"/>
              <a:gd name="connsiteX2" fmla="*/ 324091 w 370390"/>
              <a:gd name="connsiteY2" fmla="*/ 2372809 h 2372809"/>
              <a:gd name="connsiteX0" fmla="*/ 397085 w 397085"/>
              <a:gd name="connsiteY0" fmla="*/ 0 h 2372809"/>
              <a:gd name="connsiteX1" fmla="*/ 26695 w 397085"/>
              <a:gd name="connsiteY1" fmla="*/ 1226916 h 2372809"/>
              <a:gd name="connsiteX2" fmla="*/ 350786 w 397085"/>
              <a:gd name="connsiteY2" fmla="*/ 2372809 h 2372809"/>
              <a:gd name="connsiteX0" fmla="*/ 397085 w 397085"/>
              <a:gd name="connsiteY0" fmla="*/ 0 h 2372809"/>
              <a:gd name="connsiteX1" fmla="*/ 26695 w 397085"/>
              <a:gd name="connsiteY1" fmla="*/ 1226916 h 2372809"/>
              <a:gd name="connsiteX2" fmla="*/ 350786 w 397085"/>
              <a:gd name="connsiteY2" fmla="*/ 2372809 h 2372809"/>
              <a:gd name="connsiteX0" fmla="*/ 397085 w 397085"/>
              <a:gd name="connsiteY0" fmla="*/ 0 h 2372809"/>
              <a:gd name="connsiteX1" fmla="*/ 26695 w 397085"/>
              <a:gd name="connsiteY1" fmla="*/ 1226916 h 2372809"/>
              <a:gd name="connsiteX2" fmla="*/ 350786 w 397085"/>
              <a:gd name="connsiteY2" fmla="*/ 2372809 h 2372809"/>
              <a:gd name="connsiteX0" fmla="*/ 371500 w 371500"/>
              <a:gd name="connsiteY0" fmla="*/ 0 h 2372809"/>
              <a:gd name="connsiteX1" fmla="*/ 1110 w 371500"/>
              <a:gd name="connsiteY1" fmla="*/ 1226916 h 2372809"/>
              <a:gd name="connsiteX2" fmla="*/ 325201 w 371500"/>
              <a:gd name="connsiteY2" fmla="*/ 2372809 h 2372809"/>
              <a:gd name="connsiteX0" fmla="*/ 389658 w 389658"/>
              <a:gd name="connsiteY0" fmla="*/ 0 h 2233913"/>
              <a:gd name="connsiteX1" fmla="*/ 7693 w 389658"/>
              <a:gd name="connsiteY1" fmla="*/ 1088020 h 2233913"/>
              <a:gd name="connsiteX2" fmla="*/ 331784 w 389658"/>
              <a:gd name="connsiteY2" fmla="*/ 2233913 h 2233913"/>
              <a:gd name="connsiteX0" fmla="*/ 383521 w 499268"/>
              <a:gd name="connsiteY0" fmla="*/ 0 h 2164465"/>
              <a:gd name="connsiteX1" fmla="*/ 1556 w 499268"/>
              <a:gd name="connsiteY1" fmla="*/ 1088020 h 2164465"/>
              <a:gd name="connsiteX2" fmla="*/ 499268 w 499268"/>
              <a:gd name="connsiteY2" fmla="*/ 2164465 h 2164465"/>
              <a:gd name="connsiteX0" fmla="*/ 497712 w 497712"/>
              <a:gd name="connsiteY0" fmla="*/ 0 h 2129741"/>
              <a:gd name="connsiteX1" fmla="*/ 0 w 497712"/>
              <a:gd name="connsiteY1" fmla="*/ 1053296 h 2129741"/>
              <a:gd name="connsiteX2" fmla="*/ 497712 w 497712"/>
              <a:gd name="connsiteY2" fmla="*/ 2129741 h 2129741"/>
              <a:gd name="connsiteX0" fmla="*/ 381967 w 381967"/>
              <a:gd name="connsiteY0" fmla="*/ 0 h 2129741"/>
              <a:gd name="connsiteX1" fmla="*/ 2 w 381967"/>
              <a:gd name="connsiteY1" fmla="*/ 1041722 h 2129741"/>
              <a:gd name="connsiteX2" fmla="*/ 381967 w 381967"/>
              <a:gd name="connsiteY2" fmla="*/ 2129741 h 2129741"/>
              <a:gd name="connsiteX0" fmla="*/ 381967 w 381967"/>
              <a:gd name="connsiteY0" fmla="*/ 0 h 2129741"/>
              <a:gd name="connsiteX1" fmla="*/ 2 w 381967"/>
              <a:gd name="connsiteY1" fmla="*/ 1041722 h 2129741"/>
              <a:gd name="connsiteX2" fmla="*/ 381967 w 381967"/>
              <a:gd name="connsiteY2" fmla="*/ 2129741 h 2129741"/>
              <a:gd name="connsiteX0" fmla="*/ 381965 w 381965"/>
              <a:gd name="connsiteY0" fmla="*/ 0 h 2129874"/>
              <a:gd name="connsiteX1" fmla="*/ 0 w 381965"/>
              <a:gd name="connsiteY1" fmla="*/ 1041722 h 2129874"/>
              <a:gd name="connsiteX2" fmla="*/ 381965 w 381965"/>
              <a:gd name="connsiteY2" fmla="*/ 2129741 h 2129874"/>
              <a:gd name="connsiteX0" fmla="*/ 381965 w 381965"/>
              <a:gd name="connsiteY0" fmla="*/ 0 h 2129874"/>
              <a:gd name="connsiteX1" fmla="*/ 0 w 381965"/>
              <a:gd name="connsiteY1" fmla="*/ 1041722 h 2129874"/>
              <a:gd name="connsiteX2" fmla="*/ 381965 w 381965"/>
              <a:gd name="connsiteY2" fmla="*/ 2129741 h 2129874"/>
              <a:gd name="connsiteX0" fmla="*/ 381965 w 381965"/>
              <a:gd name="connsiteY0" fmla="*/ 0 h 2129741"/>
              <a:gd name="connsiteX1" fmla="*/ 0 w 381965"/>
              <a:gd name="connsiteY1" fmla="*/ 1041722 h 2129741"/>
              <a:gd name="connsiteX2" fmla="*/ 381965 w 381965"/>
              <a:gd name="connsiteY2" fmla="*/ 2129741 h 2129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1965" h="2129741">
                <a:moveTo>
                  <a:pt x="381965" y="0"/>
                </a:moveTo>
                <a:cubicBezTo>
                  <a:pt x="73307" y="15433"/>
                  <a:pt x="0" y="686765"/>
                  <a:pt x="0" y="1041722"/>
                </a:cubicBezTo>
                <a:cubicBezTo>
                  <a:pt x="0" y="1396679"/>
                  <a:pt x="65591" y="2118167"/>
                  <a:pt x="381965" y="2129741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E4D3F001-EECD-554D-8CBF-53ECDD2C2E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Electric Flux </a:t>
            </a:r>
            <a:r>
              <a:rPr lang="en-US" altLang="en-US">
                <a:latin typeface="Symbol" pitchFamily="2" charset="2"/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E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DAEC908C-0C9E-EA40-B550-0CBE9D2466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12192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Conceptually, the number of electric field lines passing through a surface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DA046A92-E588-024E-BE01-9AF5D3E435A7}"/>
              </a:ext>
            </a:extLst>
          </p:cNvPr>
          <p:cNvSpPr txBox="1">
            <a:spLocks/>
          </p:cNvSpPr>
          <p:nvPr/>
        </p:nvSpPr>
        <p:spPr bwMode="auto">
          <a:xfrm>
            <a:off x="6858000" y="4316413"/>
            <a:ext cx="189865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kern="0" dirty="0"/>
              <a:t> </a:t>
            </a:r>
            <a:r>
              <a:rPr lang="en-US" kern="0" dirty="0">
                <a:latin typeface="Symbol" panose="05050102010706020507" pitchFamily="18" charset="2"/>
              </a:rPr>
              <a:t>F</a:t>
            </a:r>
            <a:r>
              <a:rPr lang="en-US" kern="0" baseline="-25000" dirty="0"/>
              <a:t>E</a:t>
            </a:r>
            <a:r>
              <a:rPr lang="en-US" kern="0" dirty="0"/>
              <a:t> = </a:t>
            </a:r>
            <a:r>
              <a:rPr lang="en-US" i="1" kern="0" dirty="0"/>
              <a:t>EA</a:t>
            </a:r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FC3D6233-3A0A-8E4A-A51B-95133746AA48}"/>
              </a:ext>
            </a:extLst>
          </p:cNvPr>
          <p:cNvSpPr txBox="1">
            <a:spLocks/>
          </p:cNvSpPr>
          <p:nvPr/>
        </p:nvSpPr>
        <p:spPr bwMode="auto">
          <a:xfrm>
            <a:off x="506413" y="5715000"/>
            <a:ext cx="467518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kern="0" dirty="0"/>
              <a:t>A = area of the surface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57ED6307-A579-C54E-8435-4BB0D7ABDA38}"/>
              </a:ext>
            </a:extLst>
          </p:cNvPr>
          <p:cNvGrpSpPr>
            <a:grpSpLocks/>
          </p:cNvGrpSpPr>
          <p:nvPr/>
        </p:nvGrpSpPr>
        <p:grpSpPr bwMode="auto">
          <a:xfrm>
            <a:off x="876300" y="2870200"/>
            <a:ext cx="6524625" cy="2692400"/>
            <a:chOff x="876300" y="2870200"/>
            <a:chExt cx="6524381" cy="2692400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62C6DBB4-98E6-DE45-B8CB-27F553BC2AF3}"/>
                </a:ext>
              </a:extLst>
            </p:cNvPr>
            <p:cNvCxnSpPr/>
            <p:nvPr/>
          </p:nvCxnSpPr>
          <p:spPr>
            <a:xfrm>
              <a:off x="876300" y="30480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33B61F77-6434-2140-9945-F9F8EF087CDA}"/>
                </a:ext>
              </a:extLst>
            </p:cNvPr>
            <p:cNvCxnSpPr/>
            <p:nvPr/>
          </p:nvCxnSpPr>
          <p:spPr>
            <a:xfrm>
              <a:off x="876300" y="33274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3E2D3F71-DD13-754B-9318-6C9061A2D6F4}"/>
                </a:ext>
              </a:extLst>
            </p:cNvPr>
            <p:cNvCxnSpPr/>
            <p:nvPr/>
          </p:nvCxnSpPr>
          <p:spPr>
            <a:xfrm>
              <a:off x="876300" y="36068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3632D031-061B-7C4B-9BFF-2FB120D40211}"/>
                </a:ext>
              </a:extLst>
            </p:cNvPr>
            <p:cNvCxnSpPr/>
            <p:nvPr/>
          </p:nvCxnSpPr>
          <p:spPr>
            <a:xfrm>
              <a:off x="876300" y="38862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164FB8EB-1B1C-B445-AE18-19AB42D94C7B}"/>
                </a:ext>
              </a:extLst>
            </p:cNvPr>
            <p:cNvCxnSpPr/>
            <p:nvPr/>
          </p:nvCxnSpPr>
          <p:spPr>
            <a:xfrm>
              <a:off x="876300" y="41656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E3BA0ED1-D4BE-F841-B97C-4F48717C19B0}"/>
                </a:ext>
              </a:extLst>
            </p:cNvPr>
            <p:cNvCxnSpPr/>
            <p:nvPr/>
          </p:nvCxnSpPr>
          <p:spPr>
            <a:xfrm>
              <a:off x="876300" y="44450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FE12E12D-0B56-4246-B491-6E3C5CF2C182}"/>
                </a:ext>
              </a:extLst>
            </p:cNvPr>
            <p:cNvCxnSpPr/>
            <p:nvPr/>
          </p:nvCxnSpPr>
          <p:spPr>
            <a:xfrm>
              <a:off x="876300" y="47244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FF33697B-4276-534F-8653-A7FB51284E92}"/>
                </a:ext>
              </a:extLst>
            </p:cNvPr>
            <p:cNvCxnSpPr/>
            <p:nvPr/>
          </p:nvCxnSpPr>
          <p:spPr>
            <a:xfrm>
              <a:off x="876300" y="50038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9220B013-E0A2-6E4F-B8C5-012B5B6A0235}"/>
                </a:ext>
              </a:extLst>
            </p:cNvPr>
            <p:cNvCxnSpPr/>
            <p:nvPr/>
          </p:nvCxnSpPr>
          <p:spPr>
            <a:xfrm>
              <a:off x="876300" y="52832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20FB4FC8-FF6B-F947-A671-E03CCC963345}"/>
                </a:ext>
              </a:extLst>
            </p:cNvPr>
            <p:cNvCxnSpPr/>
            <p:nvPr/>
          </p:nvCxnSpPr>
          <p:spPr>
            <a:xfrm>
              <a:off x="876300" y="55626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8745D2CC-F346-DC4F-A3C3-FD4AD41CC63E}"/>
                </a:ext>
              </a:extLst>
            </p:cNvPr>
            <p:cNvCxnSpPr/>
            <p:nvPr/>
          </p:nvCxnSpPr>
          <p:spPr>
            <a:xfrm>
              <a:off x="1295384" y="29718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B4ED06C4-788C-F348-80BC-5851342537E3}"/>
                </a:ext>
              </a:extLst>
            </p:cNvPr>
            <p:cNvCxnSpPr/>
            <p:nvPr/>
          </p:nvCxnSpPr>
          <p:spPr>
            <a:xfrm>
              <a:off x="1295384" y="32512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CBA47432-D014-6C49-9109-AA4775116041}"/>
                </a:ext>
              </a:extLst>
            </p:cNvPr>
            <p:cNvCxnSpPr/>
            <p:nvPr/>
          </p:nvCxnSpPr>
          <p:spPr>
            <a:xfrm>
              <a:off x="1295384" y="35306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097A34A5-13F6-524E-931C-580216F85FAA}"/>
                </a:ext>
              </a:extLst>
            </p:cNvPr>
            <p:cNvCxnSpPr/>
            <p:nvPr/>
          </p:nvCxnSpPr>
          <p:spPr>
            <a:xfrm>
              <a:off x="1295384" y="38100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8E7BB060-17EB-F741-A6EB-B59D655BFAD6}"/>
                </a:ext>
              </a:extLst>
            </p:cNvPr>
            <p:cNvCxnSpPr/>
            <p:nvPr/>
          </p:nvCxnSpPr>
          <p:spPr>
            <a:xfrm>
              <a:off x="1295384" y="40894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E1EB1E3-681B-EA4A-975C-7555B1E87B7F}"/>
                </a:ext>
              </a:extLst>
            </p:cNvPr>
            <p:cNvCxnSpPr/>
            <p:nvPr/>
          </p:nvCxnSpPr>
          <p:spPr>
            <a:xfrm>
              <a:off x="1295384" y="43688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D93CCD4D-77EA-134D-8674-EBCC11BCEE95}"/>
                </a:ext>
              </a:extLst>
            </p:cNvPr>
            <p:cNvCxnSpPr/>
            <p:nvPr/>
          </p:nvCxnSpPr>
          <p:spPr>
            <a:xfrm>
              <a:off x="1295384" y="46482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7BA42478-43C4-314B-8276-2B3A7D5F2389}"/>
                </a:ext>
              </a:extLst>
            </p:cNvPr>
            <p:cNvCxnSpPr/>
            <p:nvPr/>
          </p:nvCxnSpPr>
          <p:spPr>
            <a:xfrm>
              <a:off x="1295384" y="49276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CE3C6CA2-A687-3149-8040-23CABC98872B}"/>
                </a:ext>
              </a:extLst>
            </p:cNvPr>
            <p:cNvCxnSpPr/>
            <p:nvPr/>
          </p:nvCxnSpPr>
          <p:spPr>
            <a:xfrm>
              <a:off x="1295384" y="52070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84DAC431-771E-CC46-B272-D615CF0E1FC3}"/>
                </a:ext>
              </a:extLst>
            </p:cNvPr>
            <p:cNvCxnSpPr/>
            <p:nvPr/>
          </p:nvCxnSpPr>
          <p:spPr>
            <a:xfrm>
              <a:off x="1295384" y="54864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AAD0342F-A10C-5E42-9569-6634FAA63791}"/>
                </a:ext>
              </a:extLst>
            </p:cNvPr>
            <p:cNvCxnSpPr/>
            <p:nvPr/>
          </p:nvCxnSpPr>
          <p:spPr>
            <a:xfrm>
              <a:off x="1752567" y="28956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B9275B77-501A-AC4C-BD1A-3ED6CDCB91AC}"/>
                </a:ext>
              </a:extLst>
            </p:cNvPr>
            <p:cNvCxnSpPr/>
            <p:nvPr/>
          </p:nvCxnSpPr>
          <p:spPr>
            <a:xfrm>
              <a:off x="1752567" y="31750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7A1EFA92-C8C5-0647-AF79-1E437D69369F}"/>
                </a:ext>
              </a:extLst>
            </p:cNvPr>
            <p:cNvCxnSpPr/>
            <p:nvPr/>
          </p:nvCxnSpPr>
          <p:spPr>
            <a:xfrm>
              <a:off x="1752567" y="34544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46CA0DAC-4654-DF42-84EA-EA713BFF39CB}"/>
                </a:ext>
              </a:extLst>
            </p:cNvPr>
            <p:cNvCxnSpPr/>
            <p:nvPr/>
          </p:nvCxnSpPr>
          <p:spPr>
            <a:xfrm>
              <a:off x="1752567" y="37338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FF9E9B3D-B71F-4546-A8B1-F74282E2851D}"/>
                </a:ext>
              </a:extLst>
            </p:cNvPr>
            <p:cNvCxnSpPr/>
            <p:nvPr/>
          </p:nvCxnSpPr>
          <p:spPr>
            <a:xfrm>
              <a:off x="1752567" y="40132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64E0C877-B6A0-2B4B-8399-FE50CB515BA0}"/>
                </a:ext>
              </a:extLst>
            </p:cNvPr>
            <p:cNvCxnSpPr/>
            <p:nvPr/>
          </p:nvCxnSpPr>
          <p:spPr>
            <a:xfrm>
              <a:off x="1752567" y="42926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9AA3E95D-7B4C-7A44-9AE5-F79C1030E758}"/>
                </a:ext>
              </a:extLst>
            </p:cNvPr>
            <p:cNvCxnSpPr/>
            <p:nvPr/>
          </p:nvCxnSpPr>
          <p:spPr>
            <a:xfrm>
              <a:off x="1752567" y="45720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0417BDCD-231F-B940-97AF-DA1038E2924C}"/>
                </a:ext>
              </a:extLst>
            </p:cNvPr>
            <p:cNvCxnSpPr/>
            <p:nvPr/>
          </p:nvCxnSpPr>
          <p:spPr>
            <a:xfrm>
              <a:off x="1752567" y="48514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9F673B13-D8A7-3047-8094-64B5D9A7DA7F}"/>
                </a:ext>
              </a:extLst>
            </p:cNvPr>
            <p:cNvCxnSpPr/>
            <p:nvPr/>
          </p:nvCxnSpPr>
          <p:spPr>
            <a:xfrm>
              <a:off x="1752567" y="51308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33E08CA2-8EA4-B344-8693-84A35CDD733E}"/>
                </a:ext>
              </a:extLst>
            </p:cNvPr>
            <p:cNvCxnSpPr/>
            <p:nvPr/>
          </p:nvCxnSpPr>
          <p:spPr>
            <a:xfrm>
              <a:off x="1752567" y="5410200"/>
              <a:ext cx="5105209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Content Placeholder 2">
              <a:extLst>
                <a:ext uri="{FF2B5EF4-FFF2-40B4-BE49-F238E27FC236}">
                  <a16:creationId xmlns:a16="http://schemas.microsoft.com/office/drawing/2014/main" id="{017504CE-5224-C24A-8E13-4F57BBC99449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6878414" y="2870200"/>
              <a:ext cx="522267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rgbClr val="003366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rgbClr val="003366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rgbClr val="003366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rgbClr val="003366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9pPr>
            </a:lstStyle>
            <a:p>
              <a:pPr marL="0" indent="0">
                <a:buFontTx/>
                <a:buNone/>
                <a:defRPr/>
              </a:pPr>
              <a:r>
                <a:rPr lang="en-US" i="1" kern="0" dirty="0">
                  <a:solidFill>
                    <a:schemeClr val="accent3"/>
                  </a:solidFill>
                </a:rPr>
                <a:t>E</a:t>
              </a:r>
            </a:p>
          </p:txBody>
        </p:sp>
      </p:grpSp>
      <p:sp>
        <p:nvSpPr>
          <p:cNvPr id="37" name="Freeform 36">
            <a:extLst>
              <a:ext uri="{FF2B5EF4-FFF2-40B4-BE49-F238E27FC236}">
                <a16:creationId xmlns:a16="http://schemas.microsoft.com/office/drawing/2014/main" id="{DA3D3A01-5CD1-DF4F-AF9B-845AB9FD63CD}"/>
              </a:ext>
            </a:extLst>
          </p:cNvPr>
          <p:cNvSpPr/>
          <p:nvPr/>
        </p:nvSpPr>
        <p:spPr>
          <a:xfrm>
            <a:off x="3057525" y="3175000"/>
            <a:ext cx="382588" cy="2130425"/>
          </a:xfrm>
          <a:custGeom>
            <a:avLst/>
            <a:gdLst>
              <a:gd name="connsiteX0" fmla="*/ 370390 w 370390"/>
              <a:gd name="connsiteY0" fmla="*/ 0 h 2314936"/>
              <a:gd name="connsiteX1" fmla="*/ 0 w 370390"/>
              <a:gd name="connsiteY1" fmla="*/ 1169043 h 2314936"/>
              <a:gd name="connsiteX2" fmla="*/ 324091 w 370390"/>
              <a:gd name="connsiteY2" fmla="*/ 2314936 h 2314936"/>
              <a:gd name="connsiteX0" fmla="*/ 370390 w 370390"/>
              <a:gd name="connsiteY0" fmla="*/ 0 h 2372809"/>
              <a:gd name="connsiteX1" fmla="*/ 0 w 370390"/>
              <a:gd name="connsiteY1" fmla="*/ 1226916 h 2372809"/>
              <a:gd name="connsiteX2" fmla="*/ 324091 w 370390"/>
              <a:gd name="connsiteY2" fmla="*/ 2372809 h 2372809"/>
              <a:gd name="connsiteX0" fmla="*/ 370390 w 370390"/>
              <a:gd name="connsiteY0" fmla="*/ 0 h 2372809"/>
              <a:gd name="connsiteX1" fmla="*/ 0 w 370390"/>
              <a:gd name="connsiteY1" fmla="*/ 1226916 h 2372809"/>
              <a:gd name="connsiteX2" fmla="*/ 324091 w 370390"/>
              <a:gd name="connsiteY2" fmla="*/ 2372809 h 2372809"/>
              <a:gd name="connsiteX0" fmla="*/ 397085 w 397085"/>
              <a:gd name="connsiteY0" fmla="*/ 0 h 2372809"/>
              <a:gd name="connsiteX1" fmla="*/ 26695 w 397085"/>
              <a:gd name="connsiteY1" fmla="*/ 1226916 h 2372809"/>
              <a:gd name="connsiteX2" fmla="*/ 350786 w 397085"/>
              <a:gd name="connsiteY2" fmla="*/ 2372809 h 2372809"/>
              <a:gd name="connsiteX0" fmla="*/ 397085 w 397085"/>
              <a:gd name="connsiteY0" fmla="*/ 0 h 2372809"/>
              <a:gd name="connsiteX1" fmla="*/ 26695 w 397085"/>
              <a:gd name="connsiteY1" fmla="*/ 1226916 h 2372809"/>
              <a:gd name="connsiteX2" fmla="*/ 350786 w 397085"/>
              <a:gd name="connsiteY2" fmla="*/ 2372809 h 2372809"/>
              <a:gd name="connsiteX0" fmla="*/ 397085 w 397085"/>
              <a:gd name="connsiteY0" fmla="*/ 0 h 2372809"/>
              <a:gd name="connsiteX1" fmla="*/ 26695 w 397085"/>
              <a:gd name="connsiteY1" fmla="*/ 1226916 h 2372809"/>
              <a:gd name="connsiteX2" fmla="*/ 350786 w 397085"/>
              <a:gd name="connsiteY2" fmla="*/ 2372809 h 2372809"/>
              <a:gd name="connsiteX0" fmla="*/ 371500 w 371500"/>
              <a:gd name="connsiteY0" fmla="*/ 0 h 2372809"/>
              <a:gd name="connsiteX1" fmla="*/ 1110 w 371500"/>
              <a:gd name="connsiteY1" fmla="*/ 1226916 h 2372809"/>
              <a:gd name="connsiteX2" fmla="*/ 325201 w 371500"/>
              <a:gd name="connsiteY2" fmla="*/ 2372809 h 2372809"/>
              <a:gd name="connsiteX0" fmla="*/ 389658 w 389658"/>
              <a:gd name="connsiteY0" fmla="*/ 0 h 2233913"/>
              <a:gd name="connsiteX1" fmla="*/ 7693 w 389658"/>
              <a:gd name="connsiteY1" fmla="*/ 1088020 h 2233913"/>
              <a:gd name="connsiteX2" fmla="*/ 331784 w 389658"/>
              <a:gd name="connsiteY2" fmla="*/ 2233913 h 2233913"/>
              <a:gd name="connsiteX0" fmla="*/ 383521 w 499268"/>
              <a:gd name="connsiteY0" fmla="*/ 0 h 2164465"/>
              <a:gd name="connsiteX1" fmla="*/ 1556 w 499268"/>
              <a:gd name="connsiteY1" fmla="*/ 1088020 h 2164465"/>
              <a:gd name="connsiteX2" fmla="*/ 499268 w 499268"/>
              <a:gd name="connsiteY2" fmla="*/ 2164465 h 2164465"/>
              <a:gd name="connsiteX0" fmla="*/ 497712 w 497712"/>
              <a:gd name="connsiteY0" fmla="*/ 0 h 2129741"/>
              <a:gd name="connsiteX1" fmla="*/ 0 w 497712"/>
              <a:gd name="connsiteY1" fmla="*/ 1053296 h 2129741"/>
              <a:gd name="connsiteX2" fmla="*/ 497712 w 497712"/>
              <a:gd name="connsiteY2" fmla="*/ 2129741 h 2129741"/>
              <a:gd name="connsiteX0" fmla="*/ 381967 w 381967"/>
              <a:gd name="connsiteY0" fmla="*/ 0 h 2129741"/>
              <a:gd name="connsiteX1" fmla="*/ 2 w 381967"/>
              <a:gd name="connsiteY1" fmla="*/ 1041722 h 2129741"/>
              <a:gd name="connsiteX2" fmla="*/ 381967 w 381967"/>
              <a:gd name="connsiteY2" fmla="*/ 2129741 h 2129741"/>
              <a:gd name="connsiteX0" fmla="*/ 381967 w 381967"/>
              <a:gd name="connsiteY0" fmla="*/ 0 h 2129741"/>
              <a:gd name="connsiteX1" fmla="*/ 2 w 381967"/>
              <a:gd name="connsiteY1" fmla="*/ 1041722 h 2129741"/>
              <a:gd name="connsiteX2" fmla="*/ 381967 w 381967"/>
              <a:gd name="connsiteY2" fmla="*/ 2129741 h 2129741"/>
              <a:gd name="connsiteX0" fmla="*/ 381965 w 381965"/>
              <a:gd name="connsiteY0" fmla="*/ 0 h 2129874"/>
              <a:gd name="connsiteX1" fmla="*/ 0 w 381965"/>
              <a:gd name="connsiteY1" fmla="*/ 1041722 h 2129874"/>
              <a:gd name="connsiteX2" fmla="*/ 381965 w 381965"/>
              <a:gd name="connsiteY2" fmla="*/ 2129741 h 2129874"/>
              <a:gd name="connsiteX0" fmla="*/ 381965 w 381965"/>
              <a:gd name="connsiteY0" fmla="*/ 0 h 2129874"/>
              <a:gd name="connsiteX1" fmla="*/ 0 w 381965"/>
              <a:gd name="connsiteY1" fmla="*/ 1041722 h 2129874"/>
              <a:gd name="connsiteX2" fmla="*/ 381965 w 381965"/>
              <a:gd name="connsiteY2" fmla="*/ 2129741 h 2129874"/>
              <a:gd name="connsiteX0" fmla="*/ 381965 w 381965"/>
              <a:gd name="connsiteY0" fmla="*/ 0 h 2129741"/>
              <a:gd name="connsiteX1" fmla="*/ 0 w 381965"/>
              <a:gd name="connsiteY1" fmla="*/ 1041722 h 2129741"/>
              <a:gd name="connsiteX2" fmla="*/ 381965 w 381965"/>
              <a:gd name="connsiteY2" fmla="*/ 2129741 h 2129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1965" h="2129741">
                <a:moveTo>
                  <a:pt x="381965" y="0"/>
                </a:moveTo>
                <a:cubicBezTo>
                  <a:pt x="73307" y="15433"/>
                  <a:pt x="0" y="686765"/>
                  <a:pt x="0" y="1041722"/>
                </a:cubicBezTo>
                <a:cubicBezTo>
                  <a:pt x="0" y="1396679"/>
                  <a:pt x="65591" y="2118167"/>
                  <a:pt x="381965" y="2129741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97A6A16-9669-3D49-9170-734AB9D06AE9}"/>
              </a:ext>
            </a:extLst>
          </p:cNvPr>
          <p:cNvGrpSpPr>
            <a:grpSpLocks/>
          </p:cNvGrpSpPr>
          <p:nvPr/>
        </p:nvGrpSpPr>
        <p:grpSpPr bwMode="auto">
          <a:xfrm>
            <a:off x="876300" y="4089400"/>
            <a:ext cx="5981700" cy="990600"/>
            <a:chOff x="876300" y="4292600"/>
            <a:chExt cx="5981700" cy="990600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013A10CF-4ECB-5F47-B62F-2F9479DEC1F4}"/>
                </a:ext>
              </a:extLst>
            </p:cNvPr>
            <p:cNvCxnSpPr/>
            <p:nvPr/>
          </p:nvCxnSpPr>
          <p:spPr>
            <a:xfrm>
              <a:off x="876300" y="44450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D227A915-D0DB-8A4B-82BB-A2FD1B7B9FDA}"/>
                </a:ext>
              </a:extLst>
            </p:cNvPr>
            <p:cNvCxnSpPr/>
            <p:nvPr/>
          </p:nvCxnSpPr>
          <p:spPr>
            <a:xfrm>
              <a:off x="876300" y="47244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1EA52409-50FA-374B-957D-972FC8318DD2}"/>
                </a:ext>
              </a:extLst>
            </p:cNvPr>
            <p:cNvCxnSpPr/>
            <p:nvPr/>
          </p:nvCxnSpPr>
          <p:spPr>
            <a:xfrm>
              <a:off x="876300" y="50038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16F604BA-92D6-984F-BB8C-9E44BB1F5FF6}"/>
                </a:ext>
              </a:extLst>
            </p:cNvPr>
            <p:cNvCxnSpPr/>
            <p:nvPr/>
          </p:nvCxnSpPr>
          <p:spPr>
            <a:xfrm>
              <a:off x="876300" y="52832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BBC87A01-5037-2A4F-9CF7-E8ECAC5B2BEE}"/>
                </a:ext>
              </a:extLst>
            </p:cNvPr>
            <p:cNvCxnSpPr/>
            <p:nvPr/>
          </p:nvCxnSpPr>
          <p:spPr>
            <a:xfrm>
              <a:off x="1295400" y="43688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6C17A419-E9A2-734F-B78C-FAD112246B34}"/>
                </a:ext>
              </a:extLst>
            </p:cNvPr>
            <p:cNvCxnSpPr/>
            <p:nvPr/>
          </p:nvCxnSpPr>
          <p:spPr>
            <a:xfrm>
              <a:off x="1295400" y="46482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F2E81727-F4A0-2841-8009-D80233D8F0E2}"/>
                </a:ext>
              </a:extLst>
            </p:cNvPr>
            <p:cNvCxnSpPr/>
            <p:nvPr/>
          </p:nvCxnSpPr>
          <p:spPr>
            <a:xfrm>
              <a:off x="1295400" y="49276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D4AB0016-96C1-0F4B-9A6E-BC72469251C4}"/>
                </a:ext>
              </a:extLst>
            </p:cNvPr>
            <p:cNvCxnSpPr/>
            <p:nvPr/>
          </p:nvCxnSpPr>
          <p:spPr>
            <a:xfrm>
              <a:off x="1295400" y="52070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6978EAA4-9C79-314D-A3B9-64B9879E96AC}"/>
                </a:ext>
              </a:extLst>
            </p:cNvPr>
            <p:cNvCxnSpPr/>
            <p:nvPr/>
          </p:nvCxnSpPr>
          <p:spPr>
            <a:xfrm>
              <a:off x="1752600" y="42926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1A260E17-EB70-EB43-B147-35DCAE003B40}"/>
                </a:ext>
              </a:extLst>
            </p:cNvPr>
            <p:cNvCxnSpPr/>
            <p:nvPr/>
          </p:nvCxnSpPr>
          <p:spPr>
            <a:xfrm>
              <a:off x="1752600" y="45720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16359B76-333D-5444-8174-B233385B6A62}"/>
                </a:ext>
              </a:extLst>
            </p:cNvPr>
            <p:cNvCxnSpPr/>
            <p:nvPr/>
          </p:nvCxnSpPr>
          <p:spPr>
            <a:xfrm>
              <a:off x="1752600" y="48514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72E8A054-1AE6-4E41-825A-B0527E84E20F}"/>
                </a:ext>
              </a:extLst>
            </p:cNvPr>
            <p:cNvCxnSpPr/>
            <p:nvPr/>
          </p:nvCxnSpPr>
          <p:spPr>
            <a:xfrm>
              <a:off x="1752600" y="51308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434" name="Title 1">
            <a:extLst>
              <a:ext uri="{FF2B5EF4-FFF2-40B4-BE49-F238E27FC236}">
                <a16:creationId xmlns:a16="http://schemas.microsoft.com/office/drawing/2014/main" id="{A54FC6C7-A11B-F049-8AE1-25E0118C91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Electric Flux </a:t>
            </a:r>
            <a:r>
              <a:rPr lang="en-US" altLang="en-US">
                <a:latin typeface="Symbol" pitchFamily="2" charset="2"/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E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A79F253C-8107-DA4B-A055-E6ECDDCAAC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12192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Formula </a:t>
            </a:r>
            <a:r>
              <a:rPr lang="en-US" altLang="en-US" dirty="0">
                <a:latin typeface="Symbol" pitchFamily="2" charset="2"/>
                <a:ea typeface="ＭＳ Ｐゴシック" panose="020B0600070205080204" pitchFamily="34" charset="-128"/>
              </a:rPr>
              <a:t>F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E</a:t>
            </a:r>
            <a:r>
              <a:rPr lang="en-US" altLang="en-US" dirty="0">
                <a:ea typeface="ＭＳ Ｐゴシック" panose="020B0600070205080204" pitchFamily="34" charset="-128"/>
              </a:rPr>
              <a:t> = </a:t>
            </a:r>
            <a:r>
              <a:rPr lang="en-US" altLang="en-US" i="1" dirty="0">
                <a:ea typeface="ＭＳ Ｐゴシック" panose="020B0600070205080204" pitchFamily="34" charset="-128"/>
              </a:rPr>
              <a:t>EA</a:t>
            </a:r>
            <a:r>
              <a:rPr lang="en-US" altLang="en-US" dirty="0">
                <a:ea typeface="ＭＳ Ｐゴシック" panose="020B0600070205080204" pitchFamily="34" charset="-128"/>
              </a:rPr>
              <a:t> only works when field is normal to the surface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1EEA2ED5-E7C5-B744-B502-2573798AC23E}"/>
              </a:ext>
            </a:extLst>
          </p:cNvPr>
          <p:cNvSpPr txBox="1">
            <a:spLocks/>
          </p:cNvSpPr>
          <p:nvPr/>
        </p:nvSpPr>
        <p:spPr bwMode="auto">
          <a:xfrm>
            <a:off x="6858000" y="4113213"/>
            <a:ext cx="189865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kern="0" dirty="0"/>
              <a:t> </a:t>
            </a:r>
            <a:r>
              <a:rPr lang="en-US" kern="0" dirty="0">
                <a:latin typeface="Symbol" panose="05050102010706020507" pitchFamily="18" charset="2"/>
              </a:rPr>
              <a:t>F</a:t>
            </a:r>
            <a:r>
              <a:rPr lang="en-US" kern="0" baseline="-25000" dirty="0"/>
              <a:t>E</a:t>
            </a:r>
            <a:r>
              <a:rPr lang="en-US" kern="0" dirty="0"/>
              <a:t> = 0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66F89B53-4061-5449-8C34-0623C32D87A2}"/>
              </a:ext>
            </a:extLst>
          </p:cNvPr>
          <p:cNvSpPr txBox="1">
            <a:spLocks/>
          </p:cNvSpPr>
          <p:nvPr/>
        </p:nvSpPr>
        <p:spPr bwMode="auto">
          <a:xfrm>
            <a:off x="6878638" y="2667000"/>
            <a:ext cx="52228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i="1" kern="0" dirty="0">
                <a:solidFill>
                  <a:schemeClr val="accent3"/>
                </a:solidFill>
              </a:rPr>
              <a:t>E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3764734-01F6-F74E-ADC1-171E9FE49796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3808413"/>
            <a:ext cx="2130425" cy="433387"/>
            <a:chOff x="5335928" y="5905018"/>
            <a:chExt cx="2129741" cy="433086"/>
          </a:xfrm>
        </p:grpSpPr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E7057C11-1371-F34E-A064-371F96E33080}"/>
                </a:ext>
              </a:extLst>
            </p:cNvPr>
            <p:cNvSpPr/>
            <p:nvPr/>
          </p:nvSpPr>
          <p:spPr>
            <a:xfrm rot="5400000">
              <a:off x="6285785" y="4955161"/>
              <a:ext cx="230027" cy="2129741"/>
            </a:xfrm>
            <a:custGeom>
              <a:avLst/>
              <a:gdLst>
                <a:gd name="connsiteX0" fmla="*/ 370390 w 370390"/>
                <a:gd name="connsiteY0" fmla="*/ 0 h 2314936"/>
                <a:gd name="connsiteX1" fmla="*/ 0 w 370390"/>
                <a:gd name="connsiteY1" fmla="*/ 1169043 h 2314936"/>
                <a:gd name="connsiteX2" fmla="*/ 324091 w 370390"/>
                <a:gd name="connsiteY2" fmla="*/ 2314936 h 2314936"/>
                <a:gd name="connsiteX0" fmla="*/ 370390 w 370390"/>
                <a:gd name="connsiteY0" fmla="*/ 0 h 2372809"/>
                <a:gd name="connsiteX1" fmla="*/ 0 w 370390"/>
                <a:gd name="connsiteY1" fmla="*/ 1226916 h 2372809"/>
                <a:gd name="connsiteX2" fmla="*/ 324091 w 370390"/>
                <a:gd name="connsiteY2" fmla="*/ 2372809 h 2372809"/>
                <a:gd name="connsiteX0" fmla="*/ 370390 w 370390"/>
                <a:gd name="connsiteY0" fmla="*/ 0 h 2372809"/>
                <a:gd name="connsiteX1" fmla="*/ 0 w 370390"/>
                <a:gd name="connsiteY1" fmla="*/ 1226916 h 2372809"/>
                <a:gd name="connsiteX2" fmla="*/ 324091 w 370390"/>
                <a:gd name="connsiteY2" fmla="*/ 2372809 h 2372809"/>
                <a:gd name="connsiteX0" fmla="*/ 397085 w 397085"/>
                <a:gd name="connsiteY0" fmla="*/ 0 h 2372809"/>
                <a:gd name="connsiteX1" fmla="*/ 26695 w 397085"/>
                <a:gd name="connsiteY1" fmla="*/ 1226916 h 2372809"/>
                <a:gd name="connsiteX2" fmla="*/ 350786 w 397085"/>
                <a:gd name="connsiteY2" fmla="*/ 2372809 h 2372809"/>
                <a:gd name="connsiteX0" fmla="*/ 397085 w 397085"/>
                <a:gd name="connsiteY0" fmla="*/ 0 h 2372809"/>
                <a:gd name="connsiteX1" fmla="*/ 26695 w 397085"/>
                <a:gd name="connsiteY1" fmla="*/ 1226916 h 2372809"/>
                <a:gd name="connsiteX2" fmla="*/ 350786 w 397085"/>
                <a:gd name="connsiteY2" fmla="*/ 2372809 h 2372809"/>
                <a:gd name="connsiteX0" fmla="*/ 397085 w 397085"/>
                <a:gd name="connsiteY0" fmla="*/ 0 h 2372809"/>
                <a:gd name="connsiteX1" fmla="*/ 26695 w 397085"/>
                <a:gd name="connsiteY1" fmla="*/ 1226916 h 2372809"/>
                <a:gd name="connsiteX2" fmla="*/ 350786 w 397085"/>
                <a:gd name="connsiteY2" fmla="*/ 2372809 h 2372809"/>
                <a:gd name="connsiteX0" fmla="*/ 371500 w 371500"/>
                <a:gd name="connsiteY0" fmla="*/ 0 h 2372809"/>
                <a:gd name="connsiteX1" fmla="*/ 1110 w 371500"/>
                <a:gd name="connsiteY1" fmla="*/ 1226916 h 2372809"/>
                <a:gd name="connsiteX2" fmla="*/ 325201 w 371500"/>
                <a:gd name="connsiteY2" fmla="*/ 2372809 h 2372809"/>
                <a:gd name="connsiteX0" fmla="*/ 389658 w 389658"/>
                <a:gd name="connsiteY0" fmla="*/ 0 h 2233913"/>
                <a:gd name="connsiteX1" fmla="*/ 7693 w 389658"/>
                <a:gd name="connsiteY1" fmla="*/ 1088020 h 2233913"/>
                <a:gd name="connsiteX2" fmla="*/ 331784 w 389658"/>
                <a:gd name="connsiteY2" fmla="*/ 2233913 h 2233913"/>
                <a:gd name="connsiteX0" fmla="*/ 383521 w 499268"/>
                <a:gd name="connsiteY0" fmla="*/ 0 h 2164465"/>
                <a:gd name="connsiteX1" fmla="*/ 1556 w 499268"/>
                <a:gd name="connsiteY1" fmla="*/ 1088020 h 2164465"/>
                <a:gd name="connsiteX2" fmla="*/ 499268 w 499268"/>
                <a:gd name="connsiteY2" fmla="*/ 2164465 h 2164465"/>
                <a:gd name="connsiteX0" fmla="*/ 497712 w 497712"/>
                <a:gd name="connsiteY0" fmla="*/ 0 h 2129741"/>
                <a:gd name="connsiteX1" fmla="*/ 0 w 497712"/>
                <a:gd name="connsiteY1" fmla="*/ 1053296 h 2129741"/>
                <a:gd name="connsiteX2" fmla="*/ 497712 w 497712"/>
                <a:gd name="connsiteY2" fmla="*/ 2129741 h 2129741"/>
                <a:gd name="connsiteX0" fmla="*/ 381967 w 381967"/>
                <a:gd name="connsiteY0" fmla="*/ 0 h 2129741"/>
                <a:gd name="connsiteX1" fmla="*/ 2 w 381967"/>
                <a:gd name="connsiteY1" fmla="*/ 1041722 h 2129741"/>
                <a:gd name="connsiteX2" fmla="*/ 381967 w 381967"/>
                <a:gd name="connsiteY2" fmla="*/ 2129741 h 2129741"/>
                <a:gd name="connsiteX0" fmla="*/ 381967 w 381967"/>
                <a:gd name="connsiteY0" fmla="*/ 0 h 2129741"/>
                <a:gd name="connsiteX1" fmla="*/ 2 w 381967"/>
                <a:gd name="connsiteY1" fmla="*/ 1041722 h 2129741"/>
                <a:gd name="connsiteX2" fmla="*/ 381967 w 381967"/>
                <a:gd name="connsiteY2" fmla="*/ 2129741 h 2129741"/>
                <a:gd name="connsiteX0" fmla="*/ 381965 w 381965"/>
                <a:gd name="connsiteY0" fmla="*/ 0 h 2129874"/>
                <a:gd name="connsiteX1" fmla="*/ 0 w 381965"/>
                <a:gd name="connsiteY1" fmla="*/ 1041722 h 2129874"/>
                <a:gd name="connsiteX2" fmla="*/ 381965 w 381965"/>
                <a:gd name="connsiteY2" fmla="*/ 2129741 h 2129874"/>
                <a:gd name="connsiteX0" fmla="*/ 381965 w 381965"/>
                <a:gd name="connsiteY0" fmla="*/ 0 h 2129874"/>
                <a:gd name="connsiteX1" fmla="*/ 0 w 381965"/>
                <a:gd name="connsiteY1" fmla="*/ 1041722 h 2129874"/>
                <a:gd name="connsiteX2" fmla="*/ 381965 w 381965"/>
                <a:gd name="connsiteY2" fmla="*/ 2129741 h 2129874"/>
                <a:gd name="connsiteX0" fmla="*/ 381965 w 381965"/>
                <a:gd name="connsiteY0" fmla="*/ 0 h 2129741"/>
                <a:gd name="connsiteX1" fmla="*/ 0 w 381965"/>
                <a:gd name="connsiteY1" fmla="*/ 1041722 h 2129741"/>
                <a:gd name="connsiteX2" fmla="*/ 381965 w 381965"/>
                <a:gd name="connsiteY2" fmla="*/ 2129741 h 2129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1965" h="2129741">
                  <a:moveTo>
                    <a:pt x="381965" y="0"/>
                  </a:moveTo>
                  <a:cubicBezTo>
                    <a:pt x="73307" y="15433"/>
                    <a:pt x="0" y="686765"/>
                    <a:pt x="0" y="1041722"/>
                  </a:cubicBezTo>
                  <a:cubicBezTo>
                    <a:pt x="0" y="1396679"/>
                    <a:pt x="65591" y="2118167"/>
                    <a:pt x="381965" y="2129741"/>
                  </a:cubicBezTo>
                </a:path>
              </a:pathLst>
            </a:cu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92F13C4E-A3C4-2045-B348-AA6E800AD150}"/>
                </a:ext>
              </a:extLst>
            </p:cNvPr>
            <p:cNvSpPr/>
            <p:nvPr/>
          </p:nvSpPr>
          <p:spPr>
            <a:xfrm rot="16200000" flipV="1">
              <a:off x="6285785" y="5158220"/>
              <a:ext cx="230027" cy="2129741"/>
            </a:xfrm>
            <a:custGeom>
              <a:avLst/>
              <a:gdLst>
                <a:gd name="connsiteX0" fmla="*/ 370390 w 370390"/>
                <a:gd name="connsiteY0" fmla="*/ 0 h 2314936"/>
                <a:gd name="connsiteX1" fmla="*/ 0 w 370390"/>
                <a:gd name="connsiteY1" fmla="*/ 1169043 h 2314936"/>
                <a:gd name="connsiteX2" fmla="*/ 324091 w 370390"/>
                <a:gd name="connsiteY2" fmla="*/ 2314936 h 2314936"/>
                <a:gd name="connsiteX0" fmla="*/ 370390 w 370390"/>
                <a:gd name="connsiteY0" fmla="*/ 0 h 2372809"/>
                <a:gd name="connsiteX1" fmla="*/ 0 w 370390"/>
                <a:gd name="connsiteY1" fmla="*/ 1226916 h 2372809"/>
                <a:gd name="connsiteX2" fmla="*/ 324091 w 370390"/>
                <a:gd name="connsiteY2" fmla="*/ 2372809 h 2372809"/>
                <a:gd name="connsiteX0" fmla="*/ 370390 w 370390"/>
                <a:gd name="connsiteY0" fmla="*/ 0 h 2372809"/>
                <a:gd name="connsiteX1" fmla="*/ 0 w 370390"/>
                <a:gd name="connsiteY1" fmla="*/ 1226916 h 2372809"/>
                <a:gd name="connsiteX2" fmla="*/ 324091 w 370390"/>
                <a:gd name="connsiteY2" fmla="*/ 2372809 h 2372809"/>
                <a:gd name="connsiteX0" fmla="*/ 397085 w 397085"/>
                <a:gd name="connsiteY0" fmla="*/ 0 h 2372809"/>
                <a:gd name="connsiteX1" fmla="*/ 26695 w 397085"/>
                <a:gd name="connsiteY1" fmla="*/ 1226916 h 2372809"/>
                <a:gd name="connsiteX2" fmla="*/ 350786 w 397085"/>
                <a:gd name="connsiteY2" fmla="*/ 2372809 h 2372809"/>
                <a:gd name="connsiteX0" fmla="*/ 397085 w 397085"/>
                <a:gd name="connsiteY0" fmla="*/ 0 h 2372809"/>
                <a:gd name="connsiteX1" fmla="*/ 26695 w 397085"/>
                <a:gd name="connsiteY1" fmla="*/ 1226916 h 2372809"/>
                <a:gd name="connsiteX2" fmla="*/ 350786 w 397085"/>
                <a:gd name="connsiteY2" fmla="*/ 2372809 h 2372809"/>
                <a:gd name="connsiteX0" fmla="*/ 397085 w 397085"/>
                <a:gd name="connsiteY0" fmla="*/ 0 h 2372809"/>
                <a:gd name="connsiteX1" fmla="*/ 26695 w 397085"/>
                <a:gd name="connsiteY1" fmla="*/ 1226916 h 2372809"/>
                <a:gd name="connsiteX2" fmla="*/ 350786 w 397085"/>
                <a:gd name="connsiteY2" fmla="*/ 2372809 h 2372809"/>
                <a:gd name="connsiteX0" fmla="*/ 371500 w 371500"/>
                <a:gd name="connsiteY0" fmla="*/ 0 h 2372809"/>
                <a:gd name="connsiteX1" fmla="*/ 1110 w 371500"/>
                <a:gd name="connsiteY1" fmla="*/ 1226916 h 2372809"/>
                <a:gd name="connsiteX2" fmla="*/ 325201 w 371500"/>
                <a:gd name="connsiteY2" fmla="*/ 2372809 h 2372809"/>
                <a:gd name="connsiteX0" fmla="*/ 389658 w 389658"/>
                <a:gd name="connsiteY0" fmla="*/ 0 h 2233913"/>
                <a:gd name="connsiteX1" fmla="*/ 7693 w 389658"/>
                <a:gd name="connsiteY1" fmla="*/ 1088020 h 2233913"/>
                <a:gd name="connsiteX2" fmla="*/ 331784 w 389658"/>
                <a:gd name="connsiteY2" fmla="*/ 2233913 h 2233913"/>
                <a:gd name="connsiteX0" fmla="*/ 383521 w 499268"/>
                <a:gd name="connsiteY0" fmla="*/ 0 h 2164465"/>
                <a:gd name="connsiteX1" fmla="*/ 1556 w 499268"/>
                <a:gd name="connsiteY1" fmla="*/ 1088020 h 2164465"/>
                <a:gd name="connsiteX2" fmla="*/ 499268 w 499268"/>
                <a:gd name="connsiteY2" fmla="*/ 2164465 h 2164465"/>
                <a:gd name="connsiteX0" fmla="*/ 497712 w 497712"/>
                <a:gd name="connsiteY0" fmla="*/ 0 h 2129741"/>
                <a:gd name="connsiteX1" fmla="*/ 0 w 497712"/>
                <a:gd name="connsiteY1" fmla="*/ 1053296 h 2129741"/>
                <a:gd name="connsiteX2" fmla="*/ 497712 w 497712"/>
                <a:gd name="connsiteY2" fmla="*/ 2129741 h 2129741"/>
                <a:gd name="connsiteX0" fmla="*/ 381967 w 381967"/>
                <a:gd name="connsiteY0" fmla="*/ 0 h 2129741"/>
                <a:gd name="connsiteX1" fmla="*/ 2 w 381967"/>
                <a:gd name="connsiteY1" fmla="*/ 1041722 h 2129741"/>
                <a:gd name="connsiteX2" fmla="*/ 381967 w 381967"/>
                <a:gd name="connsiteY2" fmla="*/ 2129741 h 2129741"/>
                <a:gd name="connsiteX0" fmla="*/ 381967 w 381967"/>
                <a:gd name="connsiteY0" fmla="*/ 0 h 2129741"/>
                <a:gd name="connsiteX1" fmla="*/ 2 w 381967"/>
                <a:gd name="connsiteY1" fmla="*/ 1041722 h 2129741"/>
                <a:gd name="connsiteX2" fmla="*/ 381967 w 381967"/>
                <a:gd name="connsiteY2" fmla="*/ 2129741 h 2129741"/>
                <a:gd name="connsiteX0" fmla="*/ 381965 w 381965"/>
                <a:gd name="connsiteY0" fmla="*/ 0 h 2129874"/>
                <a:gd name="connsiteX1" fmla="*/ 0 w 381965"/>
                <a:gd name="connsiteY1" fmla="*/ 1041722 h 2129874"/>
                <a:gd name="connsiteX2" fmla="*/ 381965 w 381965"/>
                <a:gd name="connsiteY2" fmla="*/ 2129741 h 2129874"/>
                <a:gd name="connsiteX0" fmla="*/ 381965 w 381965"/>
                <a:gd name="connsiteY0" fmla="*/ 0 h 2129874"/>
                <a:gd name="connsiteX1" fmla="*/ 0 w 381965"/>
                <a:gd name="connsiteY1" fmla="*/ 1041722 h 2129874"/>
                <a:gd name="connsiteX2" fmla="*/ 381965 w 381965"/>
                <a:gd name="connsiteY2" fmla="*/ 2129741 h 2129874"/>
                <a:gd name="connsiteX0" fmla="*/ 381965 w 381965"/>
                <a:gd name="connsiteY0" fmla="*/ 0 h 2129741"/>
                <a:gd name="connsiteX1" fmla="*/ 0 w 381965"/>
                <a:gd name="connsiteY1" fmla="*/ 1041722 h 2129741"/>
                <a:gd name="connsiteX2" fmla="*/ 381965 w 381965"/>
                <a:gd name="connsiteY2" fmla="*/ 2129741 h 2129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1965" h="2129741">
                  <a:moveTo>
                    <a:pt x="381965" y="0"/>
                  </a:moveTo>
                  <a:cubicBezTo>
                    <a:pt x="73307" y="15433"/>
                    <a:pt x="0" y="686765"/>
                    <a:pt x="0" y="1041722"/>
                  </a:cubicBezTo>
                  <a:cubicBezTo>
                    <a:pt x="0" y="1396679"/>
                    <a:pt x="65591" y="2118167"/>
                    <a:pt x="381965" y="2129741"/>
                  </a:cubicBezTo>
                </a:path>
              </a:pathLst>
            </a:cu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D62D7A07-7AF4-0443-B90A-3C91E897D0A6}"/>
              </a:ext>
            </a:extLst>
          </p:cNvPr>
          <p:cNvGrpSpPr>
            <a:grpSpLocks/>
          </p:cNvGrpSpPr>
          <p:nvPr/>
        </p:nvGrpSpPr>
        <p:grpSpPr bwMode="auto">
          <a:xfrm>
            <a:off x="876300" y="2971800"/>
            <a:ext cx="5981700" cy="990600"/>
            <a:chOff x="876300" y="3175000"/>
            <a:chExt cx="5981700" cy="990600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96204951-D814-254B-B501-E932169A5CB6}"/>
                </a:ext>
              </a:extLst>
            </p:cNvPr>
            <p:cNvCxnSpPr/>
            <p:nvPr/>
          </p:nvCxnSpPr>
          <p:spPr>
            <a:xfrm>
              <a:off x="876300" y="33274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627F0DB3-5410-3040-9BFD-9863422FADC7}"/>
                </a:ext>
              </a:extLst>
            </p:cNvPr>
            <p:cNvCxnSpPr/>
            <p:nvPr/>
          </p:nvCxnSpPr>
          <p:spPr>
            <a:xfrm>
              <a:off x="876300" y="36068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3AD9A265-2765-674F-855C-C36654EC8F8B}"/>
                </a:ext>
              </a:extLst>
            </p:cNvPr>
            <p:cNvCxnSpPr/>
            <p:nvPr/>
          </p:nvCxnSpPr>
          <p:spPr>
            <a:xfrm>
              <a:off x="876300" y="38862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404B7206-93E7-5E4D-AB37-1182A4E6EE9E}"/>
                </a:ext>
              </a:extLst>
            </p:cNvPr>
            <p:cNvCxnSpPr/>
            <p:nvPr/>
          </p:nvCxnSpPr>
          <p:spPr>
            <a:xfrm>
              <a:off x="876300" y="41656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B956965E-28AB-884F-A1C6-6355BB51BBAC}"/>
                </a:ext>
              </a:extLst>
            </p:cNvPr>
            <p:cNvCxnSpPr/>
            <p:nvPr/>
          </p:nvCxnSpPr>
          <p:spPr>
            <a:xfrm>
              <a:off x="1295400" y="32512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BCE816E8-AD29-974C-813D-EE27BAC7BD48}"/>
                </a:ext>
              </a:extLst>
            </p:cNvPr>
            <p:cNvCxnSpPr/>
            <p:nvPr/>
          </p:nvCxnSpPr>
          <p:spPr>
            <a:xfrm>
              <a:off x="1295400" y="35306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E17153C7-7F1F-2146-B472-100E17849D5D}"/>
                </a:ext>
              </a:extLst>
            </p:cNvPr>
            <p:cNvCxnSpPr/>
            <p:nvPr/>
          </p:nvCxnSpPr>
          <p:spPr>
            <a:xfrm>
              <a:off x="1295400" y="38100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66C0D225-8683-3E48-810B-8B933C2EE002}"/>
                </a:ext>
              </a:extLst>
            </p:cNvPr>
            <p:cNvCxnSpPr/>
            <p:nvPr/>
          </p:nvCxnSpPr>
          <p:spPr>
            <a:xfrm>
              <a:off x="1295400" y="40894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EDD056AA-33A4-BA4C-8E27-047DAB73AAEE}"/>
                </a:ext>
              </a:extLst>
            </p:cNvPr>
            <p:cNvCxnSpPr/>
            <p:nvPr/>
          </p:nvCxnSpPr>
          <p:spPr>
            <a:xfrm>
              <a:off x="1752600" y="31750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7A96A99B-9D3F-C143-91A3-92F2A5532451}"/>
                </a:ext>
              </a:extLst>
            </p:cNvPr>
            <p:cNvCxnSpPr/>
            <p:nvPr/>
          </p:nvCxnSpPr>
          <p:spPr>
            <a:xfrm>
              <a:off x="1752600" y="34544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F0BC489C-4FA9-CF40-AF91-6935682520BB}"/>
                </a:ext>
              </a:extLst>
            </p:cNvPr>
            <p:cNvCxnSpPr/>
            <p:nvPr/>
          </p:nvCxnSpPr>
          <p:spPr>
            <a:xfrm>
              <a:off x="1752600" y="37338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C287B490-F84E-224D-972C-76982AA5DC68}"/>
                </a:ext>
              </a:extLst>
            </p:cNvPr>
            <p:cNvCxnSpPr/>
            <p:nvPr/>
          </p:nvCxnSpPr>
          <p:spPr>
            <a:xfrm>
              <a:off x="1752600" y="4013200"/>
              <a:ext cx="5105400" cy="0"/>
            </a:xfrm>
            <a:prstGeom prst="straightConnector1">
              <a:avLst/>
            </a:prstGeom>
            <a:ln w="28575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reeform 37">
            <a:extLst>
              <a:ext uri="{FF2B5EF4-FFF2-40B4-BE49-F238E27FC236}">
                <a16:creationId xmlns:a16="http://schemas.microsoft.com/office/drawing/2014/main" id="{00E517E9-78EB-8143-BA8D-33C1FA8A3831}"/>
              </a:ext>
            </a:extLst>
          </p:cNvPr>
          <p:cNvSpPr/>
          <p:nvPr/>
        </p:nvSpPr>
        <p:spPr>
          <a:xfrm rot="2103624" flipH="1">
            <a:off x="3368675" y="1584325"/>
            <a:ext cx="381000" cy="2130425"/>
          </a:xfrm>
          <a:custGeom>
            <a:avLst/>
            <a:gdLst>
              <a:gd name="connsiteX0" fmla="*/ 370390 w 370390"/>
              <a:gd name="connsiteY0" fmla="*/ 0 h 2314936"/>
              <a:gd name="connsiteX1" fmla="*/ 0 w 370390"/>
              <a:gd name="connsiteY1" fmla="*/ 1169043 h 2314936"/>
              <a:gd name="connsiteX2" fmla="*/ 324091 w 370390"/>
              <a:gd name="connsiteY2" fmla="*/ 2314936 h 2314936"/>
              <a:gd name="connsiteX0" fmla="*/ 370390 w 370390"/>
              <a:gd name="connsiteY0" fmla="*/ 0 h 2372809"/>
              <a:gd name="connsiteX1" fmla="*/ 0 w 370390"/>
              <a:gd name="connsiteY1" fmla="*/ 1226916 h 2372809"/>
              <a:gd name="connsiteX2" fmla="*/ 324091 w 370390"/>
              <a:gd name="connsiteY2" fmla="*/ 2372809 h 2372809"/>
              <a:gd name="connsiteX0" fmla="*/ 370390 w 370390"/>
              <a:gd name="connsiteY0" fmla="*/ 0 h 2372809"/>
              <a:gd name="connsiteX1" fmla="*/ 0 w 370390"/>
              <a:gd name="connsiteY1" fmla="*/ 1226916 h 2372809"/>
              <a:gd name="connsiteX2" fmla="*/ 324091 w 370390"/>
              <a:gd name="connsiteY2" fmla="*/ 2372809 h 2372809"/>
              <a:gd name="connsiteX0" fmla="*/ 397085 w 397085"/>
              <a:gd name="connsiteY0" fmla="*/ 0 h 2372809"/>
              <a:gd name="connsiteX1" fmla="*/ 26695 w 397085"/>
              <a:gd name="connsiteY1" fmla="*/ 1226916 h 2372809"/>
              <a:gd name="connsiteX2" fmla="*/ 350786 w 397085"/>
              <a:gd name="connsiteY2" fmla="*/ 2372809 h 2372809"/>
              <a:gd name="connsiteX0" fmla="*/ 397085 w 397085"/>
              <a:gd name="connsiteY0" fmla="*/ 0 h 2372809"/>
              <a:gd name="connsiteX1" fmla="*/ 26695 w 397085"/>
              <a:gd name="connsiteY1" fmla="*/ 1226916 h 2372809"/>
              <a:gd name="connsiteX2" fmla="*/ 350786 w 397085"/>
              <a:gd name="connsiteY2" fmla="*/ 2372809 h 2372809"/>
              <a:gd name="connsiteX0" fmla="*/ 397085 w 397085"/>
              <a:gd name="connsiteY0" fmla="*/ 0 h 2372809"/>
              <a:gd name="connsiteX1" fmla="*/ 26695 w 397085"/>
              <a:gd name="connsiteY1" fmla="*/ 1226916 h 2372809"/>
              <a:gd name="connsiteX2" fmla="*/ 350786 w 397085"/>
              <a:gd name="connsiteY2" fmla="*/ 2372809 h 2372809"/>
              <a:gd name="connsiteX0" fmla="*/ 371500 w 371500"/>
              <a:gd name="connsiteY0" fmla="*/ 0 h 2372809"/>
              <a:gd name="connsiteX1" fmla="*/ 1110 w 371500"/>
              <a:gd name="connsiteY1" fmla="*/ 1226916 h 2372809"/>
              <a:gd name="connsiteX2" fmla="*/ 325201 w 371500"/>
              <a:gd name="connsiteY2" fmla="*/ 2372809 h 2372809"/>
              <a:gd name="connsiteX0" fmla="*/ 389658 w 389658"/>
              <a:gd name="connsiteY0" fmla="*/ 0 h 2233913"/>
              <a:gd name="connsiteX1" fmla="*/ 7693 w 389658"/>
              <a:gd name="connsiteY1" fmla="*/ 1088020 h 2233913"/>
              <a:gd name="connsiteX2" fmla="*/ 331784 w 389658"/>
              <a:gd name="connsiteY2" fmla="*/ 2233913 h 2233913"/>
              <a:gd name="connsiteX0" fmla="*/ 383521 w 499268"/>
              <a:gd name="connsiteY0" fmla="*/ 0 h 2164465"/>
              <a:gd name="connsiteX1" fmla="*/ 1556 w 499268"/>
              <a:gd name="connsiteY1" fmla="*/ 1088020 h 2164465"/>
              <a:gd name="connsiteX2" fmla="*/ 499268 w 499268"/>
              <a:gd name="connsiteY2" fmla="*/ 2164465 h 2164465"/>
              <a:gd name="connsiteX0" fmla="*/ 497712 w 497712"/>
              <a:gd name="connsiteY0" fmla="*/ 0 h 2129741"/>
              <a:gd name="connsiteX1" fmla="*/ 0 w 497712"/>
              <a:gd name="connsiteY1" fmla="*/ 1053296 h 2129741"/>
              <a:gd name="connsiteX2" fmla="*/ 497712 w 497712"/>
              <a:gd name="connsiteY2" fmla="*/ 2129741 h 2129741"/>
              <a:gd name="connsiteX0" fmla="*/ 381967 w 381967"/>
              <a:gd name="connsiteY0" fmla="*/ 0 h 2129741"/>
              <a:gd name="connsiteX1" fmla="*/ 2 w 381967"/>
              <a:gd name="connsiteY1" fmla="*/ 1041722 h 2129741"/>
              <a:gd name="connsiteX2" fmla="*/ 381967 w 381967"/>
              <a:gd name="connsiteY2" fmla="*/ 2129741 h 2129741"/>
              <a:gd name="connsiteX0" fmla="*/ 381967 w 381967"/>
              <a:gd name="connsiteY0" fmla="*/ 0 h 2129741"/>
              <a:gd name="connsiteX1" fmla="*/ 2 w 381967"/>
              <a:gd name="connsiteY1" fmla="*/ 1041722 h 2129741"/>
              <a:gd name="connsiteX2" fmla="*/ 381967 w 381967"/>
              <a:gd name="connsiteY2" fmla="*/ 2129741 h 2129741"/>
              <a:gd name="connsiteX0" fmla="*/ 381965 w 381965"/>
              <a:gd name="connsiteY0" fmla="*/ 0 h 2129874"/>
              <a:gd name="connsiteX1" fmla="*/ 0 w 381965"/>
              <a:gd name="connsiteY1" fmla="*/ 1041722 h 2129874"/>
              <a:gd name="connsiteX2" fmla="*/ 381965 w 381965"/>
              <a:gd name="connsiteY2" fmla="*/ 2129741 h 2129874"/>
              <a:gd name="connsiteX0" fmla="*/ 381965 w 381965"/>
              <a:gd name="connsiteY0" fmla="*/ 0 h 2129874"/>
              <a:gd name="connsiteX1" fmla="*/ 0 w 381965"/>
              <a:gd name="connsiteY1" fmla="*/ 1041722 h 2129874"/>
              <a:gd name="connsiteX2" fmla="*/ 381965 w 381965"/>
              <a:gd name="connsiteY2" fmla="*/ 2129741 h 2129874"/>
              <a:gd name="connsiteX0" fmla="*/ 381965 w 381965"/>
              <a:gd name="connsiteY0" fmla="*/ 0 h 2129741"/>
              <a:gd name="connsiteX1" fmla="*/ 0 w 381965"/>
              <a:gd name="connsiteY1" fmla="*/ 1041722 h 2129741"/>
              <a:gd name="connsiteX2" fmla="*/ 381965 w 381965"/>
              <a:gd name="connsiteY2" fmla="*/ 2129741 h 2129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1965" h="2129741">
                <a:moveTo>
                  <a:pt x="381965" y="0"/>
                </a:moveTo>
                <a:cubicBezTo>
                  <a:pt x="73307" y="15433"/>
                  <a:pt x="0" y="686765"/>
                  <a:pt x="0" y="1041722"/>
                </a:cubicBezTo>
                <a:cubicBezTo>
                  <a:pt x="0" y="1396679"/>
                  <a:pt x="65591" y="2118167"/>
                  <a:pt x="381965" y="2129741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9458" name="Title 1">
            <a:extLst>
              <a:ext uri="{FF2B5EF4-FFF2-40B4-BE49-F238E27FC236}">
                <a16:creationId xmlns:a16="http://schemas.microsoft.com/office/drawing/2014/main" id="{B4FB2F1F-3274-D449-8ABC-C190E46C4F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Electric Flux </a:t>
            </a:r>
            <a:r>
              <a:rPr lang="en-US" altLang="en-US">
                <a:latin typeface="Symbol" pitchFamily="2" charset="2"/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2A956-4F1B-274A-93FC-70E29827AB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84188" y="3632200"/>
            <a:ext cx="82296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Area in profile (projection) is </a:t>
            </a:r>
            <a:r>
              <a:rPr lang="en-US" altLang="en-US" i="1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 cos </a:t>
            </a:r>
            <a:r>
              <a:rPr lang="en-US" altLang="en-US" i="1" dirty="0">
                <a:solidFill>
                  <a:schemeClr val="accent2"/>
                </a:solidFill>
                <a:latin typeface="Symbol" pitchFamily="2" charset="2"/>
                <a:ea typeface="ＭＳ Ｐゴシック" panose="020B0600070205080204" pitchFamily="34" charset="-128"/>
              </a:rPr>
              <a:t>q</a:t>
            </a:r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15F12500-BA88-5A47-BB3C-9253F97AAD73}"/>
              </a:ext>
            </a:extLst>
          </p:cNvPr>
          <p:cNvSpPr txBox="1">
            <a:spLocks/>
          </p:cNvSpPr>
          <p:nvPr/>
        </p:nvSpPr>
        <p:spPr bwMode="auto">
          <a:xfrm>
            <a:off x="506413" y="4375150"/>
            <a:ext cx="772318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i="1" kern="0" dirty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kern="0" dirty="0"/>
              <a:t> = angle of E field from surface normal 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74B61A9-9793-664C-9A83-75B8BABA6989}"/>
              </a:ext>
            </a:extLst>
          </p:cNvPr>
          <p:cNvCxnSpPr/>
          <p:nvPr/>
        </p:nvCxnSpPr>
        <p:spPr>
          <a:xfrm>
            <a:off x="1235075" y="2498725"/>
            <a:ext cx="5105400" cy="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AE76FFAB-B28C-D54A-9332-778730E07656}"/>
              </a:ext>
            </a:extLst>
          </p:cNvPr>
          <p:cNvSpPr txBox="1">
            <a:spLocks/>
          </p:cNvSpPr>
          <p:nvPr/>
        </p:nvSpPr>
        <p:spPr bwMode="auto">
          <a:xfrm>
            <a:off x="6362700" y="2116138"/>
            <a:ext cx="5238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i="1" kern="0" dirty="0">
                <a:solidFill>
                  <a:schemeClr val="accent3"/>
                </a:solidFill>
              </a:rPr>
              <a:t>E</a:t>
            </a:r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E547301C-9A20-E84D-B5D9-A68AFA21240A}"/>
              </a:ext>
            </a:extLst>
          </p:cNvPr>
          <p:cNvSpPr/>
          <p:nvPr/>
        </p:nvSpPr>
        <p:spPr>
          <a:xfrm rot="2103624">
            <a:off x="3057525" y="1363663"/>
            <a:ext cx="381000" cy="2130425"/>
          </a:xfrm>
          <a:custGeom>
            <a:avLst/>
            <a:gdLst>
              <a:gd name="connsiteX0" fmla="*/ 370390 w 370390"/>
              <a:gd name="connsiteY0" fmla="*/ 0 h 2314936"/>
              <a:gd name="connsiteX1" fmla="*/ 0 w 370390"/>
              <a:gd name="connsiteY1" fmla="*/ 1169043 h 2314936"/>
              <a:gd name="connsiteX2" fmla="*/ 324091 w 370390"/>
              <a:gd name="connsiteY2" fmla="*/ 2314936 h 2314936"/>
              <a:gd name="connsiteX0" fmla="*/ 370390 w 370390"/>
              <a:gd name="connsiteY0" fmla="*/ 0 h 2372809"/>
              <a:gd name="connsiteX1" fmla="*/ 0 w 370390"/>
              <a:gd name="connsiteY1" fmla="*/ 1226916 h 2372809"/>
              <a:gd name="connsiteX2" fmla="*/ 324091 w 370390"/>
              <a:gd name="connsiteY2" fmla="*/ 2372809 h 2372809"/>
              <a:gd name="connsiteX0" fmla="*/ 370390 w 370390"/>
              <a:gd name="connsiteY0" fmla="*/ 0 h 2372809"/>
              <a:gd name="connsiteX1" fmla="*/ 0 w 370390"/>
              <a:gd name="connsiteY1" fmla="*/ 1226916 h 2372809"/>
              <a:gd name="connsiteX2" fmla="*/ 324091 w 370390"/>
              <a:gd name="connsiteY2" fmla="*/ 2372809 h 2372809"/>
              <a:gd name="connsiteX0" fmla="*/ 397085 w 397085"/>
              <a:gd name="connsiteY0" fmla="*/ 0 h 2372809"/>
              <a:gd name="connsiteX1" fmla="*/ 26695 w 397085"/>
              <a:gd name="connsiteY1" fmla="*/ 1226916 h 2372809"/>
              <a:gd name="connsiteX2" fmla="*/ 350786 w 397085"/>
              <a:gd name="connsiteY2" fmla="*/ 2372809 h 2372809"/>
              <a:gd name="connsiteX0" fmla="*/ 397085 w 397085"/>
              <a:gd name="connsiteY0" fmla="*/ 0 h 2372809"/>
              <a:gd name="connsiteX1" fmla="*/ 26695 w 397085"/>
              <a:gd name="connsiteY1" fmla="*/ 1226916 h 2372809"/>
              <a:gd name="connsiteX2" fmla="*/ 350786 w 397085"/>
              <a:gd name="connsiteY2" fmla="*/ 2372809 h 2372809"/>
              <a:gd name="connsiteX0" fmla="*/ 397085 w 397085"/>
              <a:gd name="connsiteY0" fmla="*/ 0 h 2372809"/>
              <a:gd name="connsiteX1" fmla="*/ 26695 w 397085"/>
              <a:gd name="connsiteY1" fmla="*/ 1226916 h 2372809"/>
              <a:gd name="connsiteX2" fmla="*/ 350786 w 397085"/>
              <a:gd name="connsiteY2" fmla="*/ 2372809 h 2372809"/>
              <a:gd name="connsiteX0" fmla="*/ 371500 w 371500"/>
              <a:gd name="connsiteY0" fmla="*/ 0 h 2372809"/>
              <a:gd name="connsiteX1" fmla="*/ 1110 w 371500"/>
              <a:gd name="connsiteY1" fmla="*/ 1226916 h 2372809"/>
              <a:gd name="connsiteX2" fmla="*/ 325201 w 371500"/>
              <a:gd name="connsiteY2" fmla="*/ 2372809 h 2372809"/>
              <a:gd name="connsiteX0" fmla="*/ 389658 w 389658"/>
              <a:gd name="connsiteY0" fmla="*/ 0 h 2233913"/>
              <a:gd name="connsiteX1" fmla="*/ 7693 w 389658"/>
              <a:gd name="connsiteY1" fmla="*/ 1088020 h 2233913"/>
              <a:gd name="connsiteX2" fmla="*/ 331784 w 389658"/>
              <a:gd name="connsiteY2" fmla="*/ 2233913 h 2233913"/>
              <a:gd name="connsiteX0" fmla="*/ 383521 w 499268"/>
              <a:gd name="connsiteY0" fmla="*/ 0 h 2164465"/>
              <a:gd name="connsiteX1" fmla="*/ 1556 w 499268"/>
              <a:gd name="connsiteY1" fmla="*/ 1088020 h 2164465"/>
              <a:gd name="connsiteX2" fmla="*/ 499268 w 499268"/>
              <a:gd name="connsiteY2" fmla="*/ 2164465 h 2164465"/>
              <a:gd name="connsiteX0" fmla="*/ 497712 w 497712"/>
              <a:gd name="connsiteY0" fmla="*/ 0 h 2129741"/>
              <a:gd name="connsiteX1" fmla="*/ 0 w 497712"/>
              <a:gd name="connsiteY1" fmla="*/ 1053296 h 2129741"/>
              <a:gd name="connsiteX2" fmla="*/ 497712 w 497712"/>
              <a:gd name="connsiteY2" fmla="*/ 2129741 h 2129741"/>
              <a:gd name="connsiteX0" fmla="*/ 381967 w 381967"/>
              <a:gd name="connsiteY0" fmla="*/ 0 h 2129741"/>
              <a:gd name="connsiteX1" fmla="*/ 2 w 381967"/>
              <a:gd name="connsiteY1" fmla="*/ 1041722 h 2129741"/>
              <a:gd name="connsiteX2" fmla="*/ 381967 w 381967"/>
              <a:gd name="connsiteY2" fmla="*/ 2129741 h 2129741"/>
              <a:gd name="connsiteX0" fmla="*/ 381967 w 381967"/>
              <a:gd name="connsiteY0" fmla="*/ 0 h 2129741"/>
              <a:gd name="connsiteX1" fmla="*/ 2 w 381967"/>
              <a:gd name="connsiteY1" fmla="*/ 1041722 h 2129741"/>
              <a:gd name="connsiteX2" fmla="*/ 381967 w 381967"/>
              <a:gd name="connsiteY2" fmla="*/ 2129741 h 2129741"/>
              <a:gd name="connsiteX0" fmla="*/ 381965 w 381965"/>
              <a:gd name="connsiteY0" fmla="*/ 0 h 2129874"/>
              <a:gd name="connsiteX1" fmla="*/ 0 w 381965"/>
              <a:gd name="connsiteY1" fmla="*/ 1041722 h 2129874"/>
              <a:gd name="connsiteX2" fmla="*/ 381965 w 381965"/>
              <a:gd name="connsiteY2" fmla="*/ 2129741 h 2129874"/>
              <a:gd name="connsiteX0" fmla="*/ 381965 w 381965"/>
              <a:gd name="connsiteY0" fmla="*/ 0 h 2129874"/>
              <a:gd name="connsiteX1" fmla="*/ 0 w 381965"/>
              <a:gd name="connsiteY1" fmla="*/ 1041722 h 2129874"/>
              <a:gd name="connsiteX2" fmla="*/ 381965 w 381965"/>
              <a:gd name="connsiteY2" fmla="*/ 2129741 h 2129874"/>
              <a:gd name="connsiteX0" fmla="*/ 381965 w 381965"/>
              <a:gd name="connsiteY0" fmla="*/ 0 h 2129741"/>
              <a:gd name="connsiteX1" fmla="*/ 0 w 381965"/>
              <a:gd name="connsiteY1" fmla="*/ 1041722 h 2129741"/>
              <a:gd name="connsiteX2" fmla="*/ 381965 w 381965"/>
              <a:gd name="connsiteY2" fmla="*/ 2129741 h 2129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1965" h="2129741">
                <a:moveTo>
                  <a:pt x="381965" y="0"/>
                </a:moveTo>
                <a:cubicBezTo>
                  <a:pt x="73307" y="15433"/>
                  <a:pt x="0" y="686765"/>
                  <a:pt x="0" y="1041722"/>
                </a:cubicBezTo>
                <a:cubicBezTo>
                  <a:pt x="0" y="1396679"/>
                  <a:pt x="65591" y="2118167"/>
                  <a:pt x="381965" y="2129741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C8785E1-3A6A-A34B-942D-73AED1E1C03C}"/>
              </a:ext>
            </a:extLst>
          </p:cNvPr>
          <p:cNvCxnSpPr/>
          <p:nvPr/>
        </p:nvCxnSpPr>
        <p:spPr>
          <a:xfrm>
            <a:off x="3444875" y="2498725"/>
            <a:ext cx="882650" cy="558800"/>
          </a:xfrm>
          <a:prstGeom prst="straightConnector1">
            <a:avLst/>
          </a:prstGeom>
          <a:ln w="38100">
            <a:solidFill>
              <a:srgbClr val="99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Arc 35">
            <a:extLst>
              <a:ext uri="{FF2B5EF4-FFF2-40B4-BE49-F238E27FC236}">
                <a16:creationId xmlns:a16="http://schemas.microsoft.com/office/drawing/2014/main" id="{D6244AB4-D6E1-C849-916B-0570C904DF58}"/>
              </a:ext>
            </a:extLst>
          </p:cNvPr>
          <p:cNvSpPr/>
          <p:nvPr/>
        </p:nvSpPr>
        <p:spPr>
          <a:xfrm>
            <a:off x="2789238" y="1778000"/>
            <a:ext cx="1417637" cy="1441450"/>
          </a:xfrm>
          <a:prstGeom prst="arc">
            <a:avLst>
              <a:gd name="adj1" fmla="val 21533243"/>
              <a:gd name="adj2" fmla="val 1925503"/>
            </a:avLst>
          </a:prstGeom>
          <a:ln w="19050"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16715633-0DAA-9A40-9640-D7C751A0DBFB}"/>
              </a:ext>
            </a:extLst>
          </p:cNvPr>
          <p:cNvSpPr txBox="1">
            <a:spLocks/>
          </p:cNvSpPr>
          <p:nvPr/>
        </p:nvSpPr>
        <p:spPr bwMode="auto">
          <a:xfrm>
            <a:off x="4130675" y="2435225"/>
            <a:ext cx="560388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i="1" kern="0" dirty="0">
                <a:latin typeface="Symbol" panose="05050102010706020507" pitchFamily="18" charset="2"/>
              </a:rPr>
              <a:t>q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E426E56-07E2-2944-8432-9274A0D7AD2B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5181600"/>
            <a:ext cx="4838700" cy="728663"/>
            <a:chOff x="1524001" y="5181600"/>
            <a:chExt cx="4838700" cy="728663"/>
          </a:xfrm>
        </p:grpSpPr>
        <p:sp>
          <p:nvSpPr>
            <p:cNvPr id="39" name="Content Placeholder 2">
              <a:extLst>
                <a:ext uri="{FF2B5EF4-FFF2-40B4-BE49-F238E27FC236}">
                  <a16:creationId xmlns:a16="http://schemas.microsoft.com/office/drawing/2014/main" id="{DC5C984F-FF72-4442-BD06-F5EDB9D8E362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524001" y="5181600"/>
              <a:ext cx="4838700" cy="728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rgbClr val="003366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rgbClr val="003366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rgbClr val="003366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rgbClr val="003366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9pPr>
            </a:lstStyle>
            <a:p>
              <a:pPr marL="0" indent="0">
                <a:buFontTx/>
                <a:buNone/>
                <a:defRPr/>
              </a:pPr>
              <a:r>
                <a:rPr lang="en-US" kern="0" dirty="0">
                  <a:solidFill>
                    <a:schemeClr val="accent2"/>
                  </a:solidFill>
                </a:rPr>
                <a:t> </a:t>
              </a:r>
              <a:r>
                <a:rPr lang="en-US" kern="0" dirty="0">
                  <a:solidFill>
                    <a:schemeClr val="accent2"/>
                  </a:solidFill>
                  <a:latin typeface="Symbol" panose="05050102010706020507" pitchFamily="18" charset="2"/>
                </a:rPr>
                <a:t>F</a:t>
              </a:r>
              <a:r>
                <a:rPr lang="en-US" kern="0" baseline="-25000" dirty="0">
                  <a:solidFill>
                    <a:schemeClr val="accent2"/>
                  </a:solidFill>
                </a:rPr>
                <a:t>E</a:t>
              </a:r>
              <a:r>
                <a:rPr lang="en-US" kern="0" dirty="0">
                  <a:solidFill>
                    <a:schemeClr val="accent2"/>
                  </a:solidFill>
                </a:rPr>
                <a:t> = </a:t>
              </a:r>
              <a:r>
                <a:rPr lang="en-US" i="1" kern="0" dirty="0">
                  <a:solidFill>
                    <a:schemeClr val="accent2"/>
                  </a:solidFill>
                </a:rPr>
                <a:t>EA </a:t>
              </a:r>
              <a:r>
                <a:rPr lang="en-US" kern="0" dirty="0">
                  <a:solidFill>
                    <a:schemeClr val="accent2"/>
                  </a:solidFill>
                </a:rPr>
                <a:t>cos</a:t>
              </a:r>
              <a:r>
                <a:rPr lang="en-US" i="1" kern="0" dirty="0">
                  <a:solidFill>
                    <a:schemeClr val="accent2"/>
                  </a:solidFill>
                </a:rPr>
                <a:t> </a:t>
              </a:r>
              <a:r>
                <a:rPr lang="en-US" i="1" kern="0" dirty="0">
                  <a:solidFill>
                    <a:schemeClr val="accent2"/>
                  </a:solidFill>
                  <a:latin typeface="Symbol" panose="05050102010706020507" pitchFamily="18" charset="2"/>
                </a:rPr>
                <a:t>q </a:t>
              </a:r>
              <a:r>
                <a:rPr lang="en-US" kern="0" dirty="0">
                  <a:solidFill>
                    <a:schemeClr val="accent2"/>
                  </a:solidFill>
                </a:rPr>
                <a:t>= </a:t>
              </a:r>
              <a:r>
                <a:rPr lang="en-US" i="1" kern="0" dirty="0">
                  <a:solidFill>
                    <a:schemeClr val="accent2"/>
                  </a:solidFill>
                </a:rPr>
                <a:t>E</a:t>
              </a:r>
              <a:r>
                <a:rPr lang="en-US" kern="0" dirty="0">
                  <a:solidFill>
                    <a:schemeClr val="accent2"/>
                  </a:solidFill>
                </a:rPr>
                <a:t>·</a:t>
              </a:r>
              <a:r>
                <a:rPr lang="en-US" i="1" kern="0" dirty="0">
                  <a:solidFill>
                    <a:schemeClr val="accent2"/>
                  </a:solidFill>
                </a:rPr>
                <a:t>A</a:t>
              </a:r>
            </a:p>
          </p:txBody>
        </p:sp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2172A4B7-9F9B-B841-AEBF-14E7736E8A65}"/>
                </a:ext>
              </a:extLst>
            </p:cNvPr>
            <p:cNvCxnSpPr/>
            <p:nvPr/>
          </p:nvCxnSpPr>
          <p:spPr>
            <a:xfrm>
              <a:off x="4821239" y="5257800"/>
              <a:ext cx="261937" cy="0"/>
            </a:xfrm>
            <a:prstGeom prst="straightConnector1">
              <a:avLst/>
            </a:prstGeom>
            <a:ln w="1905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083A8D2-A524-FC43-9E1C-9601C0FC7A87}"/>
                </a:ext>
              </a:extLst>
            </p:cNvPr>
            <p:cNvCxnSpPr/>
            <p:nvPr/>
          </p:nvCxnSpPr>
          <p:spPr>
            <a:xfrm>
              <a:off x="5257801" y="5257800"/>
              <a:ext cx="261938" cy="0"/>
            </a:xfrm>
            <a:prstGeom prst="straightConnector1">
              <a:avLst/>
            </a:prstGeom>
            <a:ln w="1905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4C45EA72-9456-4D4A-AF80-FB8FA6DA05EC}"/>
              </a:ext>
            </a:extLst>
          </p:cNvPr>
          <p:cNvGrpSpPr>
            <a:grpSpLocks/>
          </p:cNvGrpSpPr>
          <p:nvPr/>
        </p:nvGrpSpPr>
        <p:grpSpPr bwMode="auto">
          <a:xfrm>
            <a:off x="506413" y="5791200"/>
            <a:ext cx="7723187" cy="609600"/>
            <a:chOff x="506413" y="5791200"/>
            <a:chExt cx="7723187" cy="6096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Content Placeholder 2">
                  <a:extLst>
                    <a:ext uri="{FF2B5EF4-FFF2-40B4-BE49-F238E27FC236}">
                      <a16:creationId xmlns:a16="http://schemas.microsoft.com/office/drawing/2014/main" id="{FF089C55-28A8-4941-9631-CA32698DEDB6}"/>
                    </a:ext>
                  </a:extLst>
                </p:cNvPr>
                <p:cNvSpPr txBox="1">
                  <a:spLocks/>
                </p:cNvSpPr>
                <p:nvPr/>
              </p:nvSpPr>
              <p:spPr bwMode="auto">
                <a:xfrm>
                  <a:off x="506413" y="5791200"/>
                  <a:ext cx="7723187" cy="6096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>
                      <a:solidFill>
                        <a:srgbClr val="003366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>
                      <a:solidFill>
                        <a:srgbClr val="003366"/>
                      </a:solidFill>
                      <a:latin typeface="+mn-lt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>
                      <a:solidFill>
                        <a:srgbClr val="003366"/>
                      </a:solidFill>
                      <a:latin typeface="+mn-lt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>
                      <a:solidFill>
                        <a:srgbClr val="003366"/>
                      </a:solidFill>
                      <a:latin typeface="+mn-lt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+mn-lt"/>
                    </a:defRPr>
                  </a:lvl5pPr>
                  <a:lvl6pPr marL="2514600" indent="-228600" algn="l" rtl="0" fontAlgn="base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+mn-lt"/>
                    </a:defRPr>
                  </a:lvl6pPr>
                  <a:lvl7pPr marL="2971800" indent="-228600" algn="l" rtl="0" fontAlgn="base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+mn-lt"/>
                    </a:defRPr>
                  </a:lvl7pPr>
                  <a:lvl8pPr marL="3429000" indent="-228600" algn="l" rtl="0" fontAlgn="base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+mn-lt"/>
                    </a:defRPr>
                  </a:lvl8pPr>
                  <a:lvl9pPr marL="3886200" indent="-228600" algn="l" rtl="0" fontAlgn="base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+mn-lt"/>
                    </a:defRPr>
                  </a:lvl9pPr>
                </a:lstStyle>
                <a:p>
                  <a:pPr marL="0" indent="0">
                    <a:buFontTx/>
                    <a:buNone/>
                    <a:defRPr/>
                  </a:pPr>
                  <a:r>
                    <a:rPr lang="en-US" i="1" kern="0" dirty="0">
                      <a:solidFill>
                        <a:schemeClr val="accent2"/>
                      </a:solidFill>
                    </a:rPr>
                    <a:t>A</a:t>
                  </a:r>
                  <a:r>
                    <a:rPr lang="en-US" kern="0" dirty="0"/>
                    <a:t> = </a:t>
                  </a:r>
                  <a14:m>
                    <m:oMath xmlns:m="http://schemas.openxmlformats.org/officeDocument/2006/math">
                      <m:r>
                        <a:rPr lang="en-US" b="0" i="1" kern="0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acc>
                        <m:accPr>
                          <m:chr m:val="̂"/>
                          <m:ctrlPr>
                            <a:rPr lang="en-US" b="0" i="1" kern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kern="0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acc>
                    </m:oMath>
                  </a14:m>
                  <a:r>
                    <a:rPr lang="en-US" kern="0" dirty="0">
                      <a:solidFill>
                        <a:schemeClr val="accent6"/>
                      </a:solidFill>
                    </a:rPr>
                    <a:t> </a:t>
                  </a:r>
                  <a:r>
                    <a:rPr lang="en-US" kern="0" dirty="0"/>
                    <a:t>= “Area vector” normal to surface </a:t>
                  </a:r>
                </a:p>
              </p:txBody>
            </p:sp>
          </mc:Choice>
          <mc:Fallback xmlns="">
            <p:sp>
              <p:nvSpPr>
                <p:cNvPr id="17" name="Content Placeholder 2">
                  <a:extLst>
                    <a:ext uri="{FF2B5EF4-FFF2-40B4-BE49-F238E27FC236}">
                      <a16:creationId xmlns:a16="http://schemas.microsoft.com/office/drawing/2014/main" id="{FF089C55-28A8-4941-9631-CA32698DEDB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06413" y="5791200"/>
                  <a:ext cx="7723187" cy="609600"/>
                </a:xfrm>
                <a:prstGeom prst="rect">
                  <a:avLst/>
                </a:prstGeom>
                <a:blipFill>
                  <a:blip r:embed="rId2"/>
                  <a:stretch>
                    <a:fillRect l="-1970" t="-14583" r="-164" b="-25000"/>
                  </a:stretch>
                </a:blipFill>
                <a:ln w="9525">
                  <a:noFill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A8C78D5E-E18A-DC4F-AACA-69C53E94C027}"/>
                </a:ext>
              </a:extLst>
            </p:cNvPr>
            <p:cNvCxnSpPr/>
            <p:nvPr/>
          </p:nvCxnSpPr>
          <p:spPr>
            <a:xfrm>
              <a:off x="652463" y="5867400"/>
              <a:ext cx="261937" cy="0"/>
            </a:xfrm>
            <a:prstGeom prst="straightConnector1">
              <a:avLst/>
            </a:prstGeom>
            <a:ln w="1905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FD4A42BD-4F08-B146-8363-E1D92AB40C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Electric Flux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E9817DFD-BF07-9048-9934-ED39DCF47E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8382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Integrate over entire surface</a:t>
            </a:r>
          </a:p>
        </p:txBody>
      </p:sp>
      <p:grpSp>
        <p:nvGrpSpPr>
          <p:cNvPr id="20483" name="Group 25">
            <a:extLst>
              <a:ext uri="{FF2B5EF4-FFF2-40B4-BE49-F238E27FC236}">
                <a16:creationId xmlns:a16="http://schemas.microsoft.com/office/drawing/2014/main" id="{0E48B350-EA3B-0644-8EA3-D5E265AA42AC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1905000"/>
            <a:ext cx="3644900" cy="3765550"/>
            <a:chOff x="2208" y="924"/>
            <a:chExt cx="2296" cy="2372"/>
          </a:xfrm>
        </p:grpSpPr>
        <p:sp>
          <p:nvSpPr>
            <p:cNvPr id="20492" name="Freeform 6">
              <a:extLst>
                <a:ext uri="{FF2B5EF4-FFF2-40B4-BE49-F238E27FC236}">
                  <a16:creationId xmlns:a16="http://schemas.microsoft.com/office/drawing/2014/main" id="{C7112EDE-905B-A54C-A777-9463129488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1784"/>
              <a:ext cx="2296" cy="194"/>
            </a:xfrm>
            <a:custGeom>
              <a:avLst/>
              <a:gdLst>
                <a:gd name="T0" fmla="*/ 0 w 2296"/>
                <a:gd name="T1" fmla="*/ 194 h 194"/>
                <a:gd name="T2" fmla="*/ 2296 w 2296"/>
                <a:gd name="T3" fmla="*/ 0 h 19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96" h="194">
                  <a:moveTo>
                    <a:pt x="0" y="194"/>
                  </a:moveTo>
                  <a:cubicBezTo>
                    <a:pt x="1088" y="146"/>
                    <a:pt x="1837" y="107"/>
                    <a:pt x="2296" y="0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3" name="Freeform 7">
              <a:extLst>
                <a:ext uri="{FF2B5EF4-FFF2-40B4-BE49-F238E27FC236}">
                  <a16:creationId xmlns:a16="http://schemas.microsoft.com/office/drawing/2014/main" id="{A3AF5CAB-3FAD-F842-9C33-66F9BF420F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1368"/>
              <a:ext cx="2280" cy="461"/>
            </a:xfrm>
            <a:custGeom>
              <a:avLst/>
              <a:gdLst>
                <a:gd name="T0" fmla="*/ 0 w 2280"/>
                <a:gd name="T1" fmla="*/ 461 h 461"/>
                <a:gd name="T2" fmla="*/ 2280 w 2280"/>
                <a:gd name="T3" fmla="*/ 0 h 46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80" h="461">
                  <a:moveTo>
                    <a:pt x="0" y="461"/>
                  </a:moveTo>
                  <a:cubicBezTo>
                    <a:pt x="1088" y="413"/>
                    <a:pt x="1820" y="220"/>
                    <a:pt x="2280" y="0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4" name="Freeform 11">
              <a:extLst>
                <a:ext uri="{FF2B5EF4-FFF2-40B4-BE49-F238E27FC236}">
                  <a16:creationId xmlns:a16="http://schemas.microsoft.com/office/drawing/2014/main" id="{D332BE54-7D56-3F41-89EF-F19D403BAD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2108"/>
              <a:ext cx="2296" cy="4"/>
            </a:xfrm>
            <a:custGeom>
              <a:avLst/>
              <a:gdLst>
                <a:gd name="T0" fmla="*/ 0 w 2296"/>
                <a:gd name="T1" fmla="*/ 4 h 4"/>
                <a:gd name="T2" fmla="*/ 2296 w 2296"/>
                <a:gd name="T3" fmla="*/ 0 h 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96" h="4">
                  <a:moveTo>
                    <a:pt x="0" y="4"/>
                  </a:moveTo>
                  <a:lnTo>
                    <a:pt x="2296" y="0"/>
                  </a:ln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5" name="Freeform 12">
              <a:extLst>
                <a:ext uri="{FF2B5EF4-FFF2-40B4-BE49-F238E27FC236}">
                  <a16:creationId xmlns:a16="http://schemas.microsoft.com/office/drawing/2014/main" id="{645AA917-ED48-694D-A30D-0889B3F432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924"/>
              <a:ext cx="2284" cy="761"/>
            </a:xfrm>
            <a:custGeom>
              <a:avLst/>
              <a:gdLst>
                <a:gd name="T0" fmla="*/ 0 w 2284"/>
                <a:gd name="T1" fmla="*/ 761 h 761"/>
                <a:gd name="T2" fmla="*/ 2284 w 2284"/>
                <a:gd name="T3" fmla="*/ 0 h 76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84" h="761">
                  <a:moveTo>
                    <a:pt x="0" y="761"/>
                  </a:moveTo>
                  <a:cubicBezTo>
                    <a:pt x="1088" y="713"/>
                    <a:pt x="1836" y="280"/>
                    <a:pt x="2284" y="0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6" name="Freeform 13">
              <a:extLst>
                <a:ext uri="{FF2B5EF4-FFF2-40B4-BE49-F238E27FC236}">
                  <a16:creationId xmlns:a16="http://schemas.microsoft.com/office/drawing/2014/main" id="{0680995A-96D6-7443-889C-17D317B8E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2256"/>
              <a:ext cx="2280" cy="180"/>
            </a:xfrm>
            <a:custGeom>
              <a:avLst/>
              <a:gdLst>
                <a:gd name="T0" fmla="*/ 0 w 2280"/>
                <a:gd name="T1" fmla="*/ 0 h 180"/>
                <a:gd name="T2" fmla="*/ 2280 w 2280"/>
                <a:gd name="T3" fmla="*/ 180 h 18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80" h="180">
                  <a:moveTo>
                    <a:pt x="0" y="0"/>
                  </a:moveTo>
                  <a:cubicBezTo>
                    <a:pt x="1088" y="48"/>
                    <a:pt x="1821" y="73"/>
                    <a:pt x="2280" y="180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7" name="Freeform 14">
              <a:extLst>
                <a:ext uri="{FF2B5EF4-FFF2-40B4-BE49-F238E27FC236}">
                  <a16:creationId xmlns:a16="http://schemas.microsoft.com/office/drawing/2014/main" id="{B6C02996-AE04-EF4F-AF41-8894583F61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2401"/>
              <a:ext cx="2272" cy="435"/>
            </a:xfrm>
            <a:custGeom>
              <a:avLst/>
              <a:gdLst>
                <a:gd name="T0" fmla="*/ 0 w 2272"/>
                <a:gd name="T1" fmla="*/ 0 h 435"/>
                <a:gd name="T2" fmla="*/ 2272 w 2272"/>
                <a:gd name="T3" fmla="*/ 435 h 43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72" h="435">
                  <a:moveTo>
                    <a:pt x="0" y="0"/>
                  </a:moveTo>
                  <a:cubicBezTo>
                    <a:pt x="1088" y="48"/>
                    <a:pt x="1808" y="239"/>
                    <a:pt x="2272" y="435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8" name="Freeform 15">
              <a:extLst>
                <a:ext uri="{FF2B5EF4-FFF2-40B4-BE49-F238E27FC236}">
                  <a16:creationId xmlns:a16="http://schemas.microsoft.com/office/drawing/2014/main" id="{FA1EAC2F-05A7-584F-9E3D-9F30AEF186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2550"/>
              <a:ext cx="2288" cy="746"/>
            </a:xfrm>
            <a:custGeom>
              <a:avLst/>
              <a:gdLst>
                <a:gd name="T0" fmla="*/ 0 w 2288"/>
                <a:gd name="T1" fmla="*/ 0 h 746"/>
                <a:gd name="T2" fmla="*/ 2288 w 2288"/>
                <a:gd name="T3" fmla="*/ 746 h 74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88" h="746">
                  <a:moveTo>
                    <a:pt x="0" y="0"/>
                  </a:moveTo>
                  <a:cubicBezTo>
                    <a:pt x="1088" y="48"/>
                    <a:pt x="1840" y="474"/>
                    <a:pt x="2288" y="746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484" name="Group 23">
            <a:extLst>
              <a:ext uri="{FF2B5EF4-FFF2-40B4-BE49-F238E27FC236}">
                <a16:creationId xmlns:a16="http://schemas.microsoft.com/office/drawing/2014/main" id="{DD15BF7A-0A58-354A-BB92-5634EA020F8A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2971800"/>
            <a:ext cx="304800" cy="1066800"/>
            <a:chOff x="5943600" y="2667000"/>
            <a:chExt cx="304800" cy="1066800"/>
          </a:xfrm>
        </p:grpSpPr>
        <p:sp>
          <p:nvSpPr>
            <p:cNvPr id="21" name="Arc 20">
              <a:extLst>
                <a:ext uri="{FF2B5EF4-FFF2-40B4-BE49-F238E27FC236}">
                  <a16:creationId xmlns:a16="http://schemas.microsoft.com/office/drawing/2014/main" id="{466EC7CB-F7FE-5544-AB2E-652B08D83732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600" y="2667000"/>
              <a:ext cx="304800" cy="1066800"/>
            </a:xfrm>
            <a:custGeom>
              <a:avLst/>
              <a:gdLst>
                <a:gd name="T0" fmla="*/ 282566 w 304800"/>
                <a:gd name="T1" fmla="*/ 255979 h 1066800"/>
                <a:gd name="T2" fmla="*/ 302761 w 304800"/>
                <a:gd name="T3" fmla="*/ 446431 h 106680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04800" h="1066800" stroke="0">
                  <a:moveTo>
                    <a:pt x="282566" y="255979"/>
                  </a:moveTo>
                  <a:cubicBezTo>
                    <a:pt x="292721" y="314349"/>
                    <a:pt x="299577" y="379005"/>
                    <a:pt x="302761" y="446431"/>
                  </a:cubicBezTo>
                  <a:lnTo>
                    <a:pt x="152400" y="533400"/>
                  </a:lnTo>
                  <a:lnTo>
                    <a:pt x="282566" y="255979"/>
                  </a:lnTo>
                  <a:close/>
                </a:path>
                <a:path w="304800" h="1066800" fill="none">
                  <a:moveTo>
                    <a:pt x="282566" y="255979"/>
                  </a:moveTo>
                  <a:cubicBezTo>
                    <a:pt x="292721" y="314349"/>
                    <a:pt x="299577" y="379005"/>
                    <a:pt x="302761" y="446431"/>
                  </a:cubicBezTo>
                </a:path>
              </a:pathLst>
            </a:custGeom>
            <a:noFill/>
            <a:ln w="2540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2" name="Arc 21">
              <a:extLst>
                <a:ext uri="{FF2B5EF4-FFF2-40B4-BE49-F238E27FC236}">
                  <a16:creationId xmlns:a16="http://schemas.microsoft.com/office/drawing/2014/main" id="{F172C95B-E491-F14C-8607-17DE6D1E413A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600" y="2667000"/>
              <a:ext cx="304800" cy="1066800"/>
            </a:xfrm>
            <a:custGeom>
              <a:avLst/>
              <a:gdLst>
                <a:gd name="T0" fmla="*/ 269363 w 304800"/>
                <a:gd name="T1" fmla="*/ 875353 h 1066800"/>
                <a:gd name="T2" fmla="*/ 3464 w 304800"/>
                <a:gd name="T3" fmla="*/ 646472 h 1066800"/>
                <a:gd name="T4" fmla="*/ 2850 w 304800"/>
                <a:gd name="T5" fmla="*/ 430726 h 1066800"/>
                <a:gd name="T6" fmla="*/ 260881 w 304800"/>
                <a:gd name="T7" fmla="*/ 158761 h 10668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04800" h="1066800" stroke="0">
                  <a:moveTo>
                    <a:pt x="269363" y="875353"/>
                  </a:moveTo>
                  <a:cubicBezTo>
                    <a:pt x="188050" y="1216055"/>
                    <a:pt x="30351" y="1080311"/>
                    <a:pt x="3464" y="646472"/>
                  </a:cubicBezTo>
                  <a:cubicBezTo>
                    <a:pt x="-937" y="575454"/>
                    <a:pt x="-1146" y="502037"/>
                    <a:pt x="2850" y="430726"/>
                  </a:cubicBezTo>
                  <a:cubicBezTo>
                    <a:pt x="26418" y="10203"/>
                    <a:pt x="174885" y="-146281"/>
                    <a:pt x="260881" y="158761"/>
                  </a:cubicBezTo>
                  <a:lnTo>
                    <a:pt x="152400" y="533400"/>
                  </a:lnTo>
                  <a:lnTo>
                    <a:pt x="269363" y="875353"/>
                  </a:lnTo>
                  <a:close/>
                </a:path>
                <a:path w="304800" h="1066800" fill="none">
                  <a:moveTo>
                    <a:pt x="269363" y="875353"/>
                  </a:moveTo>
                  <a:cubicBezTo>
                    <a:pt x="188050" y="1216055"/>
                    <a:pt x="30351" y="1080311"/>
                    <a:pt x="3464" y="646472"/>
                  </a:cubicBezTo>
                  <a:cubicBezTo>
                    <a:pt x="-937" y="575454"/>
                    <a:pt x="-1146" y="502037"/>
                    <a:pt x="2850" y="430726"/>
                  </a:cubicBezTo>
                  <a:cubicBezTo>
                    <a:pt x="26418" y="10203"/>
                    <a:pt x="174885" y="-146281"/>
                    <a:pt x="260881" y="158761"/>
                  </a:cubicBezTo>
                </a:path>
              </a:pathLst>
            </a:custGeom>
            <a:noFill/>
            <a:ln w="2540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3" name="Arc 22">
              <a:extLst>
                <a:ext uri="{FF2B5EF4-FFF2-40B4-BE49-F238E27FC236}">
                  <a16:creationId xmlns:a16="http://schemas.microsoft.com/office/drawing/2014/main" id="{1D191C3B-B6DF-C643-9BFD-46DDBA7A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600" y="2667000"/>
              <a:ext cx="304800" cy="1066800"/>
            </a:xfrm>
            <a:custGeom>
              <a:avLst/>
              <a:gdLst>
                <a:gd name="T0" fmla="*/ 302859 w 304800"/>
                <a:gd name="T1" fmla="*/ 618261 h 1066800"/>
                <a:gd name="T2" fmla="*/ 289092 w 304800"/>
                <a:gd name="T3" fmla="*/ 769259 h 106680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04800" h="1066800" stroke="0">
                  <a:moveTo>
                    <a:pt x="302859" y="618261"/>
                  </a:moveTo>
                  <a:cubicBezTo>
                    <a:pt x="300444" y="670713"/>
                    <a:pt x="295804" y="721607"/>
                    <a:pt x="289092" y="769259"/>
                  </a:cubicBezTo>
                  <a:lnTo>
                    <a:pt x="152400" y="533400"/>
                  </a:lnTo>
                  <a:lnTo>
                    <a:pt x="302859" y="618261"/>
                  </a:lnTo>
                  <a:close/>
                </a:path>
                <a:path w="304800" h="1066800" fill="none">
                  <a:moveTo>
                    <a:pt x="302859" y="618261"/>
                  </a:moveTo>
                  <a:cubicBezTo>
                    <a:pt x="300444" y="670713"/>
                    <a:pt x="295804" y="721607"/>
                    <a:pt x="289092" y="769259"/>
                  </a:cubicBezTo>
                </a:path>
              </a:pathLst>
            </a:custGeom>
            <a:noFill/>
            <a:ln w="2540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05D1AFAF-27E8-8B40-ABDA-87A9BFBE6636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1981200" y="5334000"/>
                <a:ext cx="4673600" cy="838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rgbClr val="003366"/>
                    </a:solidFill>
                    <a:latin typeface="+mn-lt"/>
                    <a:ea typeface="ＭＳ Ｐゴシック" charset="0"/>
                    <a:cs typeface="ＭＳ Ｐゴシック" charset="0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9pPr>
              </a:lstStyle>
              <a:p>
                <a:pPr marL="0" indent="0">
                  <a:buFontTx/>
                  <a:buNone/>
                  <a:defRPr/>
                </a:pPr>
                <a:r>
                  <a:rPr lang="en-US" altLang="en-US" kern="0" dirty="0">
                    <a:latin typeface="Symbol" panose="05050102010706020507" pitchFamily="18" charset="2"/>
                    <a:ea typeface="ＭＳ Ｐゴシック" pitchFamily="34" charset="-128"/>
                  </a:rPr>
                  <a:t>F</a:t>
                </a:r>
                <a:r>
                  <a:rPr lang="en-US" altLang="en-US" kern="0" baseline="-25000" dirty="0">
                    <a:ea typeface="ＭＳ Ｐゴシック" pitchFamily="34" charset="-128"/>
                  </a:rPr>
                  <a:t>E</a:t>
                </a:r>
                <a:r>
                  <a:rPr lang="en-US" altLang="en-US" kern="0" dirty="0">
                    <a:ea typeface="ＭＳ Ｐゴシック" pitchFamily="34" charset="-128"/>
                  </a:rPr>
                  <a:t> =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altLang="en-US" i="1" kern="0" smtClean="0">
                            <a:latin typeface="Cambria Math" panose="02040503050406030204" pitchFamily="18" charset="0"/>
                            <a:ea typeface="ＭＳ Ｐゴシック" pitchFamily="34" charset="-128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en-US" b="0" i="1" kern="0" smtClean="0">
                            <a:latin typeface="Cambria Math" panose="02040503050406030204" pitchFamily="18" charset="0"/>
                            <a:ea typeface="ＭＳ Ｐゴシック" pitchFamily="34" charset="-128"/>
                          </a:rPr>
                          <m:t>𝐴</m:t>
                        </m:r>
                      </m:sub>
                      <m:sup/>
                      <m:e>
                        <m:acc>
                          <m:accPr>
                            <m:chr m:val="⃑"/>
                            <m:ctrlPr>
                              <a:rPr lang="en-US" altLang="en-US" i="1" kern="0" smtClean="0">
                                <a:latin typeface="Cambria Math" panose="02040503050406030204" pitchFamily="18" charset="0"/>
                                <a:ea typeface="ＭＳ Ｐゴシック" pitchFamily="34" charset="-128"/>
                              </a:rPr>
                            </m:ctrlPr>
                          </m:accPr>
                          <m:e>
                            <m:r>
                              <a:rPr lang="en-US" altLang="en-US" b="0" i="1" kern="0" smtClean="0">
                                <a:latin typeface="Cambria Math" panose="02040503050406030204" pitchFamily="18" charset="0"/>
                                <a:ea typeface="ＭＳ Ｐゴシック" pitchFamily="34" charset="-128"/>
                              </a:rPr>
                              <m:t>𝐸</m:t>
                            </m:r>
                          </m:e>
                        </m:acc>
                        <m:r>
                          <m:rPr>
                            <m:brk m:alnAt="23"/>
                          </m:rPr>
                          <a:rPr lang="en-US" altLang="en-US" i="1" kern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altLang="en-US" b="0" i="1" kern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⃑"/>
                            <m:ctrlPr>
                              <a:rPr lang="en-US" altLang="en-US" b="0" i="1" kern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b="0" i="1" kern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e>
                        </m:acc>
                      </m:e>
                    </m:nary>
                  </m:oMath>
                </a14:m>
                <a:endParaRPr lang="en-US" altLang="en-US" i="1" kern="0" dirty="0">
                  <a:ea typeface="ＭＳ Ｐゴシック" pitchFamily="34" charset="-128"/>
                </a:endParaRPr>
              </a:p>
            </p:txBody>
          </p:sp>
        </mc:Choice>
        <mc:Fallback xmlns="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05D1AFAF-27E8-8B40-ABDA-87A9BFBE66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81200" y="5334000"/>
                <a:ext cx="4673600" cy="838200"/>
              </a:xfrm>
              <a:prstGeom prst="rect">
                <a:avLst/>
              </a:prstGeom>
              <a:blipFill>
                <a:blip r:embed="rId2"/>
                <a:stretch>
                  <a:fillRect l="-3261" t="-104545" b="-16818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BD6F20DC-74A0-4B4D-837D-CF9BFACD33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Surface Integral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FB3A2D34-F379-DD44-BCD2-376D66DBA1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Around an entire surface that encloses a region of space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E76A575-FC4A-3542-9A5C-FD5A49294D55}"/>
              </a:ext>
            </a:extLst>
          </p:cNvPr>
          <p:cNvSpPr txBox="1">
            <a:spLocks/>
          </p:cNvSpPr>
          <p:nvPr/>
        </p:nvSpPr>
        <p:spPr bwMode="auto">
          <a:xfrm>
            <a:off x="457200" y="3429000"/>
            <a:ext cx="8229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en-US" kern="0" dirty="0"/>
              <a:t>Area vector points outward</a:t>
            </a:r>
          </a:p>
        </p:txBody>
      </p:sp>
      <p:grpSp>
        <p:nvGrpSpPr>
          <p:cNvPr id="21508" name="Group 8">
            <a:extLst>
              <a:ext uri="{FF2B5EF4-FFF2-40B4-BE49-F238E27FC236}">
                <a16:creationId xmlns:a16="http://schemas.microsoft.com/office/drawing/2014/main" id="{3049C37B-780C-8E47-A47A-F330B6588695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2743200"/>
            <a:ext cx="8229600" cy="838200"/>
            <a:chOff x="457200" y="2743200"/>
            <a:chExt cx="8229600" cy="838200"/>
          </a:xfrm>
        </p:grpSpPr>
        <p:sp>
          <p:nvSpPr>
            <p:cNvPr id="6" name="Content Placeholder 2">
              <a:extLst>
                <a:ext uri="{FF2B5EF4-FFF2-40B4-BE49-F238E27FC236}">
                  <a16:creationId xmlns:a16="http://schemas.microsoft.com/office/drawing/2014/main" id="{D20133DD-A6CF-E345-930B-C99DC0D0E640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457200" y="2743200"/>
              <a:ext cx="8229600" cy="838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rgbClr val="003366"/>
                  </a:solidFill>
                  <a:latin typeface="+mn-lt"/>
                  <a:ea typeface="ＭＳ Ｐゴシック" charset="0"/>
                  <a:cs typeface="ＭＳ Ｐゴシック" charset="0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rgbClr val="003366"/>
                  </a:solidFill>
                  <a:latin typeface="+mn-lt"/>
                  <a:ea typeface="ＭＳ Ｐゴシック" charset="0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rgbClr val="003366"/>
                  </a:solidFill>
                  <a:latin typeface="+mn-lt"/>
                  <a:ea typeface="ＭＳ Ｐゴシック" charset="0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rgbClr val="003366"/>
                  </a:solidFill>
                  <a:latin typeface="+mn-lt"/>
                  <a:ea typeface="ＭＳ Ｐゴシック" charset="0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  <a:ea typeface="ＭＳ Ｐゴシック" charset="0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+mn-lt"/>
                </a:defRPr>
              </a:lvl9pPr>
            </a:lstStyle>
            <a:p>
              <a:pPr>
                <a:defRPr/>
              </a:pPr>
              <a:r>
                <a:rPr lang="en-US" kern="0" dirty="0"/>
                <a:t>Symbol </a:t>
              </a:r>
              <a:r>
                <a:rPr lang="en-US" sz="4000" kern="0" dirty="0"/>
                <a:t>∫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C00F8A78-B769-F54E-ACD4-133256391228}"/>
                </a:ext>
              </a:extLst>
            </p:cNvPr>
            <p:cNvSpPr/>
            <p:nvPr/>
          </p:nvSpPr>
          <p:spPr>
            <a:xfrm>
              <a:off x="2328863" y="2971800"/>
              <a:ext cx="185737" cy="185738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F3CF712-94FD-1C4B-BD14-C8C6CB7BB45A}"/>
              </a:ext>
            </a:extLst>
          </p:cNvPr>
          <p:cNvSpPr/>
          <p:nvPr/>
        </p:nvSpPr>
        <p:spPr>
          <a:xfrm>
            <a:off x="4038600" y="2955697"/>
            <a:ext cx="1102179" cy="110217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81" name="Title 1">
            <a:extLst>
              <a:ext uri="{FF2B5EF4-FFF2-40B4-BE49-F238E27FC236}">
                <a16:creationId xmlns:a16="http://schemas.microsoft.com/office/drawing/2014/main" id="{FD4A42BD-4F08-B146-8363-E1D92AB40C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Electric Flux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E9817DFD-BF07-9048-9934-ED39DCF47E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8382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Integrate over entire surface</a:t>
            </a:r>
          </a:p>
        </p:txBody>
      </p:sp>
      <p:grpSp>
        <p:nvGrpSpPr>
          <p:cNvPr id="20483" name="Group 25">
            <a:extLst>
              <a:ext uri="{FF2B5EF4-FFF2-40B4-BE49-F238E27FC236}">
                <a16:creationId xmlns:a16="http://schemas.microsoft.com/office/drawing/2014/main" id="{0E48B350-EA3B-0644-8EA3-D5E265AA42AC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1905000"/>
            <a:ext cx="3644900" cy="3765550"/>
            <a:chOff x="2208" y="924"/>
            <a:chExt cx="2296" cy="2372"/>
          </a:xfrm>
        </p:grpSpPr>
        <p:sp>
          <p:nvSpPr>
            <p:cNvPr id="20492" name="Freeform 6">
              <a:extLst>
                <a:ext uri="{FF2B5EF4-FFF2-40B4-BE49-F238E27FC236}">
                  <a16:creationId xmlns:a16="http://schemas.microsoft.com/office/drawing/2014/main" id="{C7112EDE-905B-A54C-A777-9463129488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1784"/>
              <a:ext cx="2296" cy="194"/>
            </a:xfrm>
            <a:custGeom>
              <a:avLst/>
              <a:gdLst>
                <a:gd name="T0" fmla="*/ 0 w 2296"/>
                <a:gd name="T1" fmla="*/ 194 h 194"/>
                <a:gd name="T2" fmla="*/ 2296 w 2296"/>
                <a:gd name="T3" fmla="*/ 0 h 19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96" h="194">
                  <a:moveTo>
                    <a:pt x="0" y="194"/>
                  </a:moveTo>
                  <a:cubicBezTo>
                    <a:pt x="1088" y="146"/>
                    <a:pt x="1837" y="107"/>
                    <a:pt x="2296" y="0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3" name="Freeform 7">
              <a:extLst>
                <a:ext uri="{FF2B5EF4-FFF2-40B4-BE49-F238E27FC236}">
                  <a16:creationId xmlns:a16="http://schemas.microsoft.com/office/drawing/2014/main" id="{A3AF5CAB-3FAD-F842-9C33-66F9BF420F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1368"/>
              <a:ext cx="2280" cy="461"/>
            </a:xfrm>
            <a:custGeom>
              <a:avLst/>
              <a:gdLst>
                <a:gd name="T0" fmla="*/ 0 w 2280"/>
                <a:gd name="T1" fmla="*/ 461 h 461"/>
                <a:gd name="T2" fmla="*/ 2280 w 2280"/>
                <a:gd name="T3" fmla="*/ 0 h 46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80" h="461">
                  <a:moveTo>
                    <a:pt x="0" y="461"/>
                  </a:moveTo>
                  <a:cubicBezTo>
                    <a:pt x="1088" y="413"/>
                    <a:pt x="1820" y="220"/>
                    <a:pt x="2280" y="0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4" name="Freeform 11">
              <a:extLst>
                <a:ext uri="{FF2B5EF4-FFF2-40B4-BE49-F238E27FC236}">
                  <a16:creationId xmlns:a16="http://schemas.microsoft.com/office/drawing/2014/main" id="{D332BE54-7D56-3F41-89EF-F19D403BAD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2108"/>
              <a:ext cx="2296" cy="4"/>
            </a:xfrm>
            <a:custGeom>
              <a:avLst/>
              <a:gdLst>
                <a:gd name="T0" fmla="*/ 0 w 2296"/>
                <a:gd name="T1" fmla="*/ 4 h 4"/>
                <a:gd name="T2" fmla="*/ 2296 w 2296"/>
                <a:gd name="T3" fmla="*/ 0 h 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96" h="4">
                  <a:moveTo>
                    <a:pt x="0" y="4"/>
                  </a:moveTo>
                  <a:lnTo>
                    <a:pt x="2296" y="0"/>
                  </a:ln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5" name="Freeform 12">
              <a:extLst>
                <a:ext uri="{FF2B5EF4-FFF2-40B4-BE49-F238E27FC236}">
                  <a16:creationId xmlns:a16="http://schemas.microsoft.com/office/drawing/2014/main" id="{645AA917-ED48-694D-A30D-0889B3F432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924"/>
              <a:ext cx="2284" cy="761"/>
            </a:xfrm>
            <a:custGeom>
              <a:avLst/>
              <a:gdLst>
                <a:gd name="T0" fmla="*/ 0 w 2284"/>
                <a:gd name="T1" fmla="*/ 761 h 761"/>
                <a:gd name="T2" fmla="*/ 2284 w 2284"/>
                <a:gd name="T3" fmla="*/ 0 h 76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84" h="761">
                  <a:moveTo>
                    <a:pt x="0" y="761"/>
                  </a:moveTo>
                  <a:cubicBezTo>
                    <a:pt x="1088" y="713"/>
                    <a:pt x="1836" y="280"/>
                    <a:pt x="2284" y="0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6" name="Freeform 13">
              <a:extLst>
                <a:ext uri="{FF2B5EF4-FFF2-40B4-BE49-F238E27FC236}">
                  <a16:creationId xmlns:a16="http://schemas.microsoft.com/office/drawing/2014/main" id="{0680995A-96D6-7443-889C-17D317B8E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2256"/>
              <a:ext cx="2280" cy="180"/>
            </a:xfrm>
            <a:custGeom>
              <a:avLst/>
              <a:gdLst>
                <a:gd name="T0" fmla="*/ 0 w 2280"/>
                <a:gd name="T1" fmla="*/ 0 h 180"/>
                <a:gd name="T2" fmla="*/ 2280 w 2280"/>
                <a:gd name="T3" fmla="*/ 180 h 18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80" h="180">
                  <a:moveTo>
                    <a:pt x="0" y="0"/>
                  </a:moveTo>
                  <a:cubicBezTo>
                    <a:pt x="1088" y="48"/>
                    <a:pt x="1821" y="73"/>
                    <a:pt x="2280" y="180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7" name="Freeform 14">
              <a:extLst>
                <a:ext uri="{FF2B5EF4-FFF2-40B4-BE49-F238E27FC236}">
                  <a16:creationId xmlns:a16="http://schemas.microsoft.com/office/drawing/2014/main" id="{B6C02996-AE04-EF4F-AF41-8894583F61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2401"/>
              <a:ext cx="2272" cy="435"/>
            </a:xfrm>
            <a:custGeom>
              <a:avLst/>
              <a:gdLst>
                <a:gd name="T0" fmla="*/ 0 w 2272"/>
                <a:gd name="T1" fmla="*/ 0 h 435"/>
                <a:gd name="T2" fmla="*/ 2272 w 2272"/>
                <a:gd name="T3" fmla="*/ 435 h 43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72" h="435">
                  <a:moveTo>
                    <a:pt x="0" y="0"/>
                  </a:moveTo>
                  <a:cubicBezTo>
                    <a:pt x="1088" y="48"/>
                    <a:pt x="1808" y="239"/>
                    <a:pt x="2272" y="435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8" name="Freeform 15">
              <a:extLst>
                <a:ext uri="{FF2B5EF4-FFF2-40B4-BE49-F238E27FC236}">
                  <a16:creationId xmlns:a16="http://schemas.microsoft.com/office/drawing/2014/main" id="{FA1EAC2F-05A7-584F-9E3D-9F30AEF186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8" y="2550"/>
              <a:ext cx="2288" cy="746"/>
            </a:xfrm>
            <a:custGeom>
              <a:avLst/>
              <a:gdLst>
                <a:gd name="T0" fmla="*/ 0 w 2288"/>
                <a:gd name="T1" fmla="*/ 0 h 746"/>
                <a:gd name="T2" fmla="*/ 2288 w 2288"/>
                <a:gd name="T3" fmla="*/ 746 h 74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288" h="746">
                  <a:moveTo>
                    <a:pt x="0" y="0"/>
                  </a:moveTo>
                  <a:cubicBezTo>
                    <a:pt x="1088" y="48"/>
                    <a:pt x="1840" y="474"/>
                    <a:pt x="2288" y="746"/>
                  </a:cubicBezTo>
                </a:path>
              </a:pathLst>
            </a:custGeom>
            <a:noFill/>
            <a:ln w="28575" cmpd="sng">
              <a:solidFill>
                <a:srgbClr val="006600"/>
              </a:solidFill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484" name="Group 23">
            <a:extLst>
              <a:ext uri="{FF2B5EF4-FFF2-40B4-BE49-F238E27FC236}">
                <a16:creationId xmlns:a16="http://schemas.microsoft.com/office/drawing/2014/main" id="{DD15BF7A-0A58-354A-BB92-5634EA020F8A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2971800"/>
            <a:ext cx="304800" cy="1066800"/>
            <a:chOff x="5943600" y="2667000"/>
            <a:chExt cx="304800" cy="1066800"/>
          </a:xfrm>
        </p:grpSpPr>
        <p:sp>
          <p:nvSpPr>
            <p:cNvPr id="21" name="Arc 20">
              <a:extLst>
                <a:ext uri="{FF2B5EF4-FFF2-40B4-BE49-F238E27FC236}">
                  <a16:creationId xmlns:a16="http://schemas.microsoft.com/office/drawing/2014/main" id="{466EC7CB-F7FE-5544-AB2E-652B08D83732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600" y="2667000"/>
              <a:ext cx="304800" cy="1066800"/>
            </a:xfrm>
            <a:custGeom>
              <a:avLst/>
              <a:gdLst>
                <a:gd name="T0" fmla="*/ 282566 w 304800"/>
                <a:gd name="T1" fmla="*/ 255979 h 1066800"/>
                <a:gd name="T2" fmla="*/ 302761 w 304800"/>
                <a:gd name="T3" fmla="*/ 446431 h 106680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04800" h="1066800" stroke="0">
                  <a:moveTo>
                    <a:pt x="282566" y="255979"/>
                  </a:moveTo>
                  <a:cubicBezTo>
                    <a:pt x="292721" y="314349"/>
                    <a:pt x="299577" y="379005"/>
                    <a:pt x="302761" y="446431"/>
                  </a:cubicBezTo>
                  <a:lnTo>
                    <a:pt x="152400" y="533400"/>
                  </a:lnTo>
                  <a:lnTo>
                    <a:pt x="282566" y="255979"/>
                  </a:lnTo>
                  <a:close/>
                </a:path>
                <a:path w="304800" h="1066800" fill="none">
                  <a:moveTo>
                    <a:pt x="282566" y="255979"/>
                  </a:moveTo>
                  <a:cubicBezTo>
                    <a:pt x="292721" y="314349"/>
                    <a:pt x="299577" y="379005"/>
                    <a:pt x="302761" y="446431"/>
                  </a:cubicBezTo>
                </a:path>
              </a:pathLst>
            </a:custGeom>
            <a:noFill/>
            <a:ln w="2540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2" name="Arc 21">
              <a:extLst>
                <a:ext uri="{FF2B5EF4-FFF2-40B4-BE49-F238E27FC236}">
                  <a16:creationId xmlns:a16="http://schemas.microsoft.com/office/drawing/2014/main" id="{F172C95B-E491-F14C-8607-17DE6D1E413A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600" y="2667000"/>
              <a:ext cx="304800" cy="1066800"/>
            </a:xfrm>
            <a:custGeom>
              <a:avLst/>
              <a:gdLst>
                <a:gd name="T0" fmla="*/ 269363 w 304800"/>
                <a:gd name="T1" fmla="*/ 875353 h 1066800"/>
                <a:gd name="T2" fmla="*/ 3464 w 304800"/>
                <a:gd name="T3" fmla="*/ 646472 h 1066800"/>
                <a:gd name="T4" fmla="*/ 2850 w 304800"/>
                <a:gd name="T5" fmla="*/ 430726 h 1066800"/>
                <a:gd name="T6" fmla="*/ 260881 w 304800"/>
                <a:gd name="T7" fmla="*/ 158761 h 10668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04800" h="1066800" stroke="0">
                  <a:moveTo>
                    <a:pt x="269363" y="875353"/>
                  </a:moveTo>
                  <a:cubicBezTo>
                    <a:pt x="188050" y="1216055"/>
                    <a:pt x="30351" y="1080311"/>
                    <a:pt x="3464" y="646472"/>
                  </a:cubicBezTo>
                  <a:cubicBezTo>
                    <a:pt x="-937" y="575454"/>
                    <a:pt x="-1146" y="502037"/>
                    <a:pt x="2850" y="430726"/>
                  </a:cubicBezTo>
                  <a:cubicBezTo>
                    <a:pt x="26418" y="10203"/>
                    <a:pt x="174885" y="-146281"/>
                    <a:pt x="260881" y="158761"/>
                  </a:cubicBezTo>
                  <a:lnTo>
                    <a:pt x="152400" y="533400"/>
                  </a:lnTo>
                  <a:lnTo>
                    <a:pt x="269363" y="875353"/>
                  </a:lnTo>
                  <a:close/>
                </a:path>
                <a:path w="304800" h="1066800" fill="none">
                  <a:moveTo>
                    <a:pt x="269363" y="875353"/>
                  </a:moveTo>
                  <a:cubicBezTo>
                    <a:pt x="188050" y="1216055"/>
                    <a:pt x="30351" y="1080311"/>
                    <a:pt x="3464" y="646472"/>
                  </a:cubicBezTo>
                  <a:cubicBezTo>
                    <a:pt x="-937" y="575454"/>
                    <a:pt x="-1146" y="502037"/>
                    <a:pt x="2850" y="430726"/>
                  </a:cubicBezTo>
                  <a:cubicBezTo>
                    <a:pt x="26418" y="10203"/>
                    <a:pt x="174885" y="-146281"/>
                    <a:pt x="260881" y="158761"/>
                  </a:cubicBezTo>
                </a:path>
              </a:pathLst>
            </a:custGeom>
            <a:noFill/>
            <a:ln w="2540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3" name="Arc 22">
              <a:extLst>
                <a:ext uri="{FF2B5EF4-FFF2-40B4-BE49-F238E27FC236}">
                  <a16:creationId xmlns:a16="http://schemas.microsoft.com/office/drawing/2014/main" id="{1D191C3B-B6DF-C643-9BFD-46DDBA7A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3600" y="2667000"/>
              <a:ext cx="304800" cy="1066800"/>
            </a:xfrm>
            <a:custGeom>
              <a:avLst/>
              <a:gdLst>
                <a:gd name="T0" fmla="*/ 302859 w 304800"/>
                <a:gd name="T1" fmla="*/ 618261 h 1066800"/>
                <a:gd name="T2" fmla="*/ 289092 w 304800"/>
                <a:gd name="T3" fmla="*/ 769259 h 106680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04800" h="1066800" stroke="0">
                  <a:moveTo>
                    <a:pt x="302859" y="618261"/>
                  </a:moveTo>
                  <a:cubicBezTo>
                    <a:pt x="300444" y="670713"/>
                    <a:pt x="295804" y="721607"/>
                    <a:pt x="289092" y="769259"/>
                  </a:cubicBezTo>
                  <a:lnTo>
                    <a:pt x="152400" y="533400"/>
                  </a:lnTo>
                  <a:lnTo>
                    <a:pt x="302859" y="618261"/>
                  </a:lnTo>
                  <a:close/>
                </a:path>
                <a:path w="304800" h="1066800" fill="none">
                  <a:moveTo>
                    <a:pt x="302859" y="618261"/>
                  </a:moveTo>
                  <a:cubicBezTo>
                    <a:pt x="300444" y="670713"/>
                    <a:pt x="295804" y="721607"/>
                    <a:pt x="289092" y="769259"/>
                  </a:cubicBezTo>
                </a:path>
              </a:pathLst>
            </a:custGeom>
            <a:noFill/>
            <a:ln w="2540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eaLnBrk="1" hangingPunct="1">
                <a:defRPr/>
              </a:pPr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05D1AFAF-27E8-8B40-ABDA-87A9BFBE6636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1988151" y="4940301"/>
                <a:ext cx="3159579" cy="838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rgbClr val="003366"/>
                    </a:solidFill>
                    <a:latin typeface="+mn-lt"/>
                    <a:ea typeface="ＭＳ Ｐゴシック" charset="0"/>
                    <a:cs typeface="ＭＳ Ｐゴシック" charset="0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  <a:ea typeface="ＭＳ Ｐゴシック" charset="0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+mn-lt"/>
                  </a:defRPr>
                </a:lvl9pPr>
              </a:lstStyle>
              <a:p>
                <a:pPr marL="0" indent="0">
                  <a:buFontTx/>
                  <a:buNone/>
                  <a:defRPr/>
                </a:pPr>
                <a:r>
                  <a:rPr lang="en-US" altLang="en-US" kern="0" dirty="0">
                    <a:latin typeface="Symbol" panose="05050102010706020507" pitchFamily="18" charset="2"/>
                    <a:ea typeface="ＭＳ Ｐゴシック" pitchFamily="34" charset="-128"/>
                  </a:rPr>
                  <a:t>F</a:t>
                </a:r>
                <a:r>
                  <a:rPr lang="en-US" altLang="en-US" kern="0" baseline="-25000" dirty="0">
                    <a:ea typeface="ＭＳ Ｐゴシック" pitchFamily="34" charset="-128"/>
                  </a:rPr>
                  <a:t>E</a:t>
                </a:r>
                <a:r>
                  <a:rPr lang="en-US" altLang="en-US" kern="0" dirty="0">
                    <a:ea typeface="ＭＳ Ｐゴシック" pitchFamily="34" charset="-128"/>
                  </a:rPr>
                  <a:t> = </a:t>
                </a:r>
                <a14:m>
                  <m:oMath xmlns:m="http://schemas.openxmlformats.org/officeDocument/2006/math">
                    <m:nary>
                      <m:naryPr>
                        <m:chr m:val="∮"/>
                        <m:ctrlPr>
                          <a:rPr lang="en-US" altLang="en-US" i="1" kern="0">
                            <a:latin typeface="Cambria Math" panose="02040503050406030204" pitchFamily="18" charset="0"/>
                            <a:ea typeface="ＭＳ Ｐゴシック" pitchFamily="34" charset="-128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en-US" i="1" kern="0">
                            <a:latin typeface="Cambria Math" panose="02040503050406030204" pitchFamily="18" charset="0"/>
                            <a:ea typeface="ＭＳ Ｐゴシック" pitchFamily="34" charset="-128"/>
                          </a:rPr>
                          <m:t>𝐴</m:t>
                        </m:r>
                      </m:sub>
                      <m:sup/>
                      <m:e>
                        <m:acc>
                          <m:accPr>
                            <m:chr m:val="⃑"/>
                            <m:ctrlPr>
                              <a:rPr lang="en-US" altLang="en-US" i="1" kern="0">
                                <a:latin typeface="Cambria Math" panose="02040503050406030204" pitchFamily="18" charset="0"/>
                                <a:ea typeface="ＭＳ Ｐゴシック" pitchFamily="34" charset="-128"/>
                              </a:rPr>
                            </m:ctrlPr>
                          </m:accPr>
                          <m:e>
                            <m:r>
                              <a:rPr lang="en-US" altLang="en-US" i="1" kern="0">
                                <a:latin typeface="Cambria Math" panose="02040503050406030204" pitchFamily="18" charset="0"/>
                                <a:ea typeface="ＭＳ Ｐゴシック" pitchFamily="34" charset="-128"/>
                              </a:rPr>
                              <m:t>𝐸</m:t>
                            </m:r>
                          </m:e>
                        </m:acc>
                        <m:r>
                          <m:rPr>
                            <m:brk m:alnAt="23"/>
                          </m:rPr>
                          <a:rPr lang="en-US" altLang="en-US" i="1" ker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altLang="en-US" i="1" ker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⃑"/>
                            <m:ctrlPr>
                              <a:rPr lang="en-US" altLang="en-US" i="1" ker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i="1" ker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e>
                        </m:acc>
                      </m:e>
                    </m:nary>
                  </m:oMath>
                </a14:m>
                <a:endParaRPr lang="en-US" altLang="en-US" i="1" kern="0" dirty="0">
                  <a:ea typeface="ＭＳ Ｐゴシック" pitchFamily="34" charset="-128"/>
                </a:endParaRPr>
              </a:p>
            </p:txBody>
          </p:sp>
        </mc:Choice>
        <mc:Fallback xmlns="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05D1AFAF-27E8-8B40-ABDA-87A9BFBE66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88151" y="4940301"/>
                <a:ext cx="3159579" cy="838200"/>
              </a:xfrm>
              <a:prstGeom prst="rect">
                <a:avLst/>
              </a:prstGeom>
              <a:blipFill>
                <a:blip r:embed="rId2"/>
                <a:stretch>
                  <a:fillRect l="-4819" t="-100000" b="-16567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Freeform 7">
            <a:extLst>
              <a:ext uri="{FF2B5EF4-FFF2-40B4-BE49-F238E27FC236}">
                <a16:creationId xmlns:a16="http://schemas.microsoft.com/office/drawing/2014/main" id="{9D2E9ED8-0035-AF4A-8F35-D5750B1E3311}"/>
              </a:ext>
            </a:extLst>
          </p:cNvPr>
          <p:cNvSpPr>
            <a:spLocks/>
          </p:cNvSpPr>
          <p:nvPr/>
        </p:nvSpPr>
        <p:spPr bwMode="auto">
          <a:xfrm>
            <a:off x="4091346" y="3126102"/>
            <a:ext cx="900294" cy="129495"/>
          </a:xfrm>
          <a:custGeom>
            <a:avLst/>
            <a:gdLst>
              <a:gd name="T0" fmla="*/ 0 w 2280"/>
              <a:gd name="T1" fmla="*/ 461 h 461"/>
              <a:gd name="T2" fmla="*/ 2280 w 2280"/>
              <a:gd name="T3" fmla="*/ 0 h 461"/>
              <a:gd name="T4" fmla="*/ 0 60000 65536"/>
              <a:gd name="T5" fmla="*/ 0 60000 65536"/>
              <a:gd name="connsiteX0" fmla="*/ 0 w 9876"/>
              <a:gd name="connsiteY0" fmla="*/ 10000 h 10000"/>
              <a:gd name="connsiteX1" fmla="*/ 9876 w 9876"/>
              <a:gd name="connsiteY1" fmla="*/ 0 h 10000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9878"/>
              <a:gd name="connsiteY0" fmla="*/ 13483 h 13483"/>
              <a:gd name="connsiteX1" fmla="*/ 9878 w 9878"/>
              <a:gd name="connsiteY1" fmla="*/ 0 h 13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878" h="13483">
                <a:moveTo>
                  <a:pt x="0" y="13483"/>
                </a:moveTo>
                <a:cubicBezTo>
                  <a:pt x="4009" y="11342"/>
                  <a:pt x="7026" y="4772"/>
                  <a:pt x="9878" y="0"/>
                </a:cubicBezTo>
              </a:path>
            </a:pathLst>
          </a:custGeom>
          <a:noFill/>
          <a:ln w="28575" cmpd="sng">
            <a:solidFill>
              <a:srgbClr val="7F5C13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7">
            <a:extLst>
              <a:ext uri="{FF2B5EF4-FFF2-40B4-BE49-F238E27FC236}">
                <a16:creationId xmlns:a16="http://schemas.microsoft.com/office/drawing/2014/main" id="{672EACC2-9FE0-A44C-B8D7-BDE745A9BFAF}"/>
              </a:ext>
            </a:extLst>
          </p:cNvPr>
          <p:cNvSpPr>
            <a:spLocks/>
          </p:cNvSpPr>
          <p:nvPr/>
        </p:nvSpPr>
        <p:spPr bwMode="auto">
          <a:xfrm>
            <a:off x="4030015" y="3466210"/>
            <a:ext cx="1117715" cy="57719"/>
          </a:xfrm>
          <a:custGeom>
            <a:avLst/>
            <a:gdLst>
              <a:gd name="T0" fmla="*/ 0 w 2280"/>
              <a:gd name="T1" fmla="*/ 461 h 461"/>
              <a:gd name="T2" fmla="*/ 2280 w 2280"/>
              <a:gd name="T3" fmla="*/ 0 h 461"/>
              <a:gd name="T4" fmla="*/ 0 60000 65536"/>
              <a:gd name="T5" fmla="*/ 0 60000 65536"/>
              <a:gd name="connsiteX0" fmla="*/ 0 w 9876"/>
              <a:gd name="connsiteY0" fmla="*/ 10000 h 10000"/>
              <a:gd name="connsiteX1" fmla="*/ 9876 w 9876"/>
              <a:gd name="connsiteY1" fmla="*/ 0 h 10000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9878"/>
              <a:gd name="connsiteY0" fmla="*/ 13483 h 13483"/>
              <a:gd name="connsiteX1" fmla="*/ 9878 w 9878"/>
              <a:gd name="connsiteY1" fmla="*/ 0 h 13483"/>
              <a:gd name="connsiteX0" fmla="*/ 0 w 12415"/>
              <a:gd name="connsiteY0" fmla="*/ 3542 h 3542"/>
              <a:gd name="connsiteX1" fmla="*/ 12415 w 12415"/>
              <a:gd name="connsiteY1" fmla="*/ 0 h 3542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189"/>
              <a:gd name="connsiteX1" fmla="*/ 10000 w 10000"/>
              <a:gd name="connsiteY1" fmla="*/ 0 h 10189"/>
              <a:gd name="connsiteX0" fmla="*/ 0 w 10000"/>
              <a:gd name="connsiteY0" fmla="*/ 12431 h 12584"/>
              <a:gd name="connsiteX1" fmla="*/ 10000 w 10000"/>
              <a:gd name="connsiteY1" fmla="*/ 0 h 12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000" h="12584">
                <a:moveTo>
                  <a:pt x="0" y="12431"/>
                </a:moveTo>
                <a:cubicBezTo>
                  <a:pt x="1922" y="14026"/>
                  <a:pt x="7625" y="2698"/>
                  <a:pt x="10000" y="0"/>
                </a:cubicBezTo>
              </a:path>
            </a:pathLst>
          </a:custGeom>
          <a:noFill/>
          <a:ln w="28575" cmpd="sng">
            <a:solidFill>
              <a:srgbClr val="7F5C13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Freeform 7">
            <a:extLst>
              <a:ext uri="{FF2B5EF4-FFF2-40B4-BE49-F238E27FC236}">
                <a16:creationId xmlns:a16="http://schemas.microsoft.com/office/drawing/2014/main" id="{A9B01A0C-EBD5-3848-9C89-A19DCE7CA489}"/>
              </a:ext>
            </a:extLst>
          </p:cNvPr>
          <p:cNvSpPr>
            <a:spLocks/>
          </p:cNvSpPr>
          <p:nvPr/>
        </p:nvSpPr>
        <p:spPr bwMode="auto">
          <a:xfrm>
            <a:off x="4135950" y="3784024"/>
            <a:ext cx="928191" cy="1985"/>
          </a:xfrm>
          <a:custGeom>
            <a:avLst/>
            <a:gdLst>
              <a:gd name="T0" fmla="*/ 0 w 2280"/>
              <a:gd name="T1" fmla="*/ 461 h 461"/>
              <a:gd name="T2" fmla="*/ 2280 w 2280"/>
              <a:gd name="T3" fmla="*/ 0 h 461"/>
              <a:gd name="T4" fmla="*/ 0 60000 65536"/>
              <a:gd name="T5" fmla="*/ 0 60000 65536"/>
              <a:gd name="connsiteX0" fmla="*/ 0 w 9876"/>
              <a:gd name="connsiteY0" fmla="*/ 10000 h 10000"/>
              <a:gd name="connsiteX1" fmla="*/ 9876 w 9876"/>
              <a:gd name="connsiteY1" fmla="*/ 0 h 10000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9878"/>
              <a:gd name="connsiteY0" fmla="*/ 13483 h 13483"/>
              <a:gd name="connsiteX1" fmla="*/ 9878 w 9878"/>
              <a:gd name="connsiteY1" fmla="*/ 0 h 13483"/>
              <a:gd name="connsiteX0" fmla="*/ 0 w 12415"/>
              <a:gd name="connsiteY0" fmla="*/ 3542 h 3542"/>
              <a:gd name="connsiteX1" fmla="*/ 12415 w 12415"/>
              <a:gd name="connsiteY1" fmla="*/ 0 h 3542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189"/>
              <a:gd name="connsiteX1" fmla="*/ 10000 w 10000"/>
              <a:gd name="connsiteY1" fmla="*/ 0 h 10189"/>
              <a:gd name="connsiteX0" fmla="*/ 0 w 10000"/>
              <a:gd name="connsiteY0" fmla="*/ 12431 h 12584"/>
              <a:gd name="connsiteX1" fmla="*/ 10000 w 10000"/>
              <a:gd name="connsiteY1" fmla="*/ 0 h 12584"/>
              <a:gd name="connsiteX0" fmla="*/ 0 w 8454"/>
              <a:gd name="connsiteY0" fmla="*/ 0 h 5303"/>
              <a:gd name="connsiteX1" fmla="*/ 8454 w 8454"/>
              <a:gd name="connsiteY1" fmla="*/ 4588 h 5303"/>
              <a:gd name="connsiteX0" fmla="*/ 0 w 10000"/>
              <a:gd name="connsiteY0" fmla="*/ 0 h 4250"/>
              <a:gd name="connsiteX1" fmla="*/ 10000 w 10000"/>
              <a:gd name="connsiteY1" fmla="*/ 1775 h 4250"/>
              <a:gd name="connsiteX0" fmla="*/ 0 w 9823"/>
              <a:gd name="connsiteY0" fmla="*/ 1218 h 7781"/>
              <a:gd name="connsiteX1" fmla="*/ 9823 w 9823"/>
              <a:gd name="connsiteY1" fmla="*/ 0 h 7781"/>
              <a:gd name="connsiteX0" fmla="*/ 0 w 10000"/>
              <a:gd name="connsiteY0" fmla="*/ 1565 h 7829"/>
              <a:gd name="connsiteX1" fmla="*/ 10000 w 10000"/>
              <a:gd name="connsiteY1" fmla="*/ 0 h 7829"/>
              <a:gd name="connsiteX0" fmla="*/ 0 w 10000"/>
              <a:gd name="connsiteY0" fmla="*/ 1999 h 3152"/>
              <a:gd name="connsiteX1" fmla="*/ 10000 w 10000"/>
              <a:gd name="connsiteY1" fmla="*/ 0 h 3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000" h="3152">
                <a:moveTo>
                  <a:pt x="0" y="1999"/>
                </a:moveTo>
                <a:cubicBezTo>
                  <a:pt x="2554" y="4764"/>
                  <a:pt x="7500" y="1942"/>
                  <a:pt x="10000" y="0"/>
                </a:cubicBezTo>
              </a:path>
            </a:pathLst>
          </a:custGeom>
          <a:noFill/>
          <a:ln w="28575" cmpd="sng">
            <a:solidFill>
              <a:srgbClr val="7F5C13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5D1577-A8ED-4441-9D0B-ED2A575A3853}"/>
              </a:ext>
            </a:extLst>
          </p:cNvPr>
          <p:cNvSpPr txBox="1"/>
          <p:nvPr/>
        </p:nvSpPr>
        <p:spPr>
          <a:xfrm>
            <a:off x="2251661" y="5779157"/>
            <a:ext cx="2286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Here, </a:t>
            </a:r>
            <a:r>
              <a:rPr lang="en-US" sz="2800" dirty="0">
                <a:latin typeface="Symbol" pitchFamily="2" charset="2"/>
              </a:rPr>
              <a:t>F</a:t>
            </a:r>
            <a:r>
              <a:rPr lang="en-US" sz="2800" baseline="-25000" dirty="0"/>
              <a:t>E</a:t>
            </a:r>
            <a:r>
              <a:rPr lang="en-US" sz="2800" dirty="0"/>
              <a:t> = 0</a:t>
            </a:r>
          </a:p>
        </p:txBody>
      </p:sp>
    </p:spTree>
    <p:extLst>
      <p:ext uri="{BB962C8B-B14F-4D97-AF65-F5344CB8AC3E}">
        <p14:creationId xmlns:p14="http://schemas.microsoft.com/office/powerpoint/2010/main" val="3166568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1DC4E126-760B-2044-B67B-B64644FE10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Gauss’s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B606B-E5AB-3644-91C1-E810FDEC6E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963"/>
              </a:spcBef>
              <a:buFontTx/>
              <a:buNone/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Flux through an enclosing surface is proportional to charge enclosed</a:t>
            </a:r>
          </a:p>
          <a:p>
            <a:pPr algn="ctr">
              <a:spcBef>
                <a:spcPts val="1963"/>
              </a:spcBef>
              <a:buFontTx/>
              <a:buNone/>
              <a:defRPr/>
            </a:pPr>
            <a:r>
              <a:rPr lang="en-US" altLang="en-US" dirty="0">
                <a:solidFill>
                  <a:schemeClr val="accent2"/>
                </a:solidFill>
                <a:latin typeface="Symbol" pitchFamily="2" charset="2"/>
                <a:ea typeface="ＭＳ Ｐゴシック" panose="020B0600070205080204" pitchFamily="34" charset="-128"/>
              </a:rPr>
              <a:t>F</a:t>
            </a:r>
            <a:r>
              <a:rPr lang="en-US" altLang="en-US" baseline="-250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 = </a:t>
            </a:r>
            <a:r>
              <a:rPr lang="en-US" altLang="en-US" i="1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q</a:t>
            </a:r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/</a:t>
            </a:r>
            <a:r>
              <a:rPr lang="en-US" altLang="en-US" dirty="0">
                <a:solidFill>
                  <a:schemeClr val="accent2"/>
                </a:solidFill>
                <a:latin typeface="Symbol" pitchFamily="2" charset="2"/>
                <a:ea typeface="ＭＳ Ｐゴシック" panose="020B0600070205080204" pitchFamily="34" charset="-128"/>
              </a:rPr>
              <a:t>e</a:t>
            </a:r>
            <a:r>
              <a:rPr lang="en-US" altLang="en-US" baseline="-250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0</a:t>
            </a:r>
          </a:p>
          <a:p>
            <a:pPr marL="922338" indent="-461963">
              <a:lnSpc>
                <a:spcPct val="150000"/>
              </a:lnSpc>
              <a:spcBef>
                <a:spcPts val="1963"/>
              </a:spcBef>
              <a:buFontTx/>
              <a:buNone/>
              <a:defRPr/>
            </a:pPr>
            <a:r>
              <a:rPr lang="en-US" altLang="en-US" dirty="0">
                <a:solidFill>
                  <a:srgbClr val="3333FF"/>
                </a:solidFill>
                <a:latin typeface="Symbol" pitchFamily="2" charset="2"/>
                <a:ea typeface="ＭＳ Ｐゴシック" panose="020B0600070205080204" pitchFamily="34" charset="-128"/>
              </a:rPr>
              <a:t>e</a:t>
            </a:r>
            <a:r>
              <a:rPr lang="en-US" altLang="en-US" baseline="-25000" dirty="0">
                <a:solidFill>
                  <a:srgbClr val="3333FF"/>
                </a:solidFill>
                <a:ea typeface="ＭＳ Ｐゴシック" panose="020B0600070205080204" pitchFamily="34" charset="-128"/>
              </a:rPr>
              <a:t>0</a:t>
            </a:r>
            <a:r>
              <a:rPr lang="en-US" altLang="en-US" dirty="0">
                <a:ea typeface="ＭＳ Ｐゴシック" panose="020B0600070205080204" pitchFamily="34" charset="-128"/>
              </a:rPr>
              <a:t> 	= “vacuum permittivity”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= 8.85</a:t>
            </a:r>
            <a:r>
              <a:rPr lang="en-US" altLang="en-US" dirty="0">
                <a:solidFill>
                  <a:schemeClr val="tx2"/>
                </a:solidFill>
                <a:latin typeface="MS Gothic" panose="020B0609070205080204" pitchFamily="49" charset="-128"/>
                <a:ea typeface="MS Gothic" panose="020B0609070205080204" pitchFamily="49" charset="-128"/>
                <a:sym typeface="Zapf Dingbats" charset="2"/>
              </a:rPr>
              <a:t>×</a:t>
            </a:r>
            <a:r>
              <a:rPr lang="en-US" altLang="en-US" dirty="0">
                <a:ea typeface="ＭＳ Ｐゴシック" panose="020B0600070205080204" pitchFamily="34" charset="-128"/>
              </a:rPr>
              <a:t>10</a:t>
            </a:r>
            <a:r>
              <a:rPr lang="en-US" altLang="en-US" baseline="30000" dirty="0">
                <a:ea typeface="ＭＳ Ｐゴシック" panose="020B0600070205080204" pitchFamily="34" charset="-128"/>
              </a:rPr>
              <a:t>–12</a:t>
            </a:r>
            <a:r>
              <a:rPr lang="en-US" altLang="en-US" dirty="0">
                <a:ea typeface="ＭＳ Ｐゴシック" panose="020B0600070205080204" pitchFamily="34" charset="-128"/>
              </a:rPr>
              <a:t> C</a:t>
            </a:r>
            <a:r>
              <a:rPr lang="en-US" altLang="en-US" baseline="30000" dirty="0">
                <a:ea typeface="ＭＳ Ｐゴシック" panose="020B0600070205080204" pitchFamily="34" charset="-128"/>
              </a:rPr>
              <a:t>2</a:t>
            </a:r>
            <a:r>
              <a:rPr lang="en-US" altLang="en-US" dirty="0">
                <a:ea typeface="ＭＳ Ｐゴシック" panose="020B0600070205080204" pitchFamily="34" charset="-128"/>
              </a:rPr>
              <a:t>/(Nm</a:t>
            </a:r>
            <a:r>
              <a:rPr lang="en-US" altLang="en-US" baseline="30000" dirty="0">
                <a:ea typeface="ＭＳ Ｐゴシック" panose="020B0600070205080204" pitchFamily="34" charset="-128"/>
              </a:rPr>
              <a:t>2</a:t>
            </a:r>
            <a:r>
              <a:rPr lang="en-US" altLang="en-US" dirty="0">
                <a:ea typeface="ＭＳ Ｐゴシック" panose="020B0600070205080204" pitchFamily="34" charset="-128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Custom 4">
      <a:dk1>
        <a:srgbClr val="003366"/>
      </a:dk1>
      <a:lt1>
        <a:srgbClr val="FFFFFF"/>
      </a:lt1>
      <a:dk2>
        <a:srgbClr val="003366"/>
      </a:dk2>
      <a:lt2>
        <a:srgbClr val="808080"/>
      </a:lt2>
      <a:accent1>
        <a:srgbClr val="C00000"/>
      </a:accent1>
      <a:accent2>
        <a:srgbClr val="0000CC"/>
      </a:accent2>
      <a:accent3>
        <a:srgbClr val="009900"/>
      </a:accent3>
      <a:accent4>
        <a:srgbClr val="002A56"/>
      </a:accent4>
      <a:accent5>
        <a:srgbClr val="DAEDEF"/>
      </a:accent5>
      <a:accent6>
        <a:srgbClr val="2D2DE7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2358</TotalTime>
  <Words>424</Words>
  <Application>Microsoft Office PowerPoint</Application>
  <PresentationFormat>On-screen Show (4:3)</PresentationFormat>
  <Paragraphs>96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MS Gothic</vt:lpstr>
      <vt:lpstr>ＭＳ Ｐゴシック</vt:lpstr>
      <vt:lpstr>Arial</vt:lpstr>
      <vt:lpstr>Calibri</vt:lpstr>
      <vt:lpstr>Cambria Math</vt:lpstr>
      <vt:lpstr>Symbol</vt:lpstr>
      <vt:lpstr>Default Design</vt:lpstr>
      <vt:lpstr>Electric Flux</vt:lpstr>
      <vt:lpstr>Electric Flux</vt:lpstr>
      <vt:lpstr>Electric Flux FE</vt:lpstr>
      <vt:lpstr>Electric Flux FE</vt:lpstr>
      <vt:lpstr>Electric Flux FE</vt:lpstr>
      <vt:lpstr>Electric Flux</vt:lpstr>
      <vt:lpstr>Surface Integral</vt:lpstr>
      <vt:lpstr>Electric Flux</vt:lpstr>
      <vt:lpstr>Gauss’s Law</vt:lpstr>
      <vt:lpstr>Gauss’s law</vt:lpstr>
      <vt:lpstr>Field of a Point Charge</vt:lpstr>
      <vt:lpstr>Field around a Point Charge</vt:lpstr>
      <vt:lpstr>Gauss’s Law Example</vt:lpstr>
      <vt:lpstr>Gauss’s Law Example</vt:lpstr>
      <vt:lpstr>More Gauss’s law examples</vt:lpstr>
    </vt:vector>
  </TitlesOfParts>
  <Company>John Carroll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Balloon Animals</dc:title>
  <dc:creator>joe</dc:creator>
  <cp:lastModifiedBy>Richard Barrans</cp:lastModifiedBy>
  <cp:revision>171</cp:revision>
  <cp:lastPrinted>2025-10-01T18:27:08Z</cp:lastPrinted>
  <dcterms:created xsi:type="dcterms:W3CDTF">2003-08-04T19:23:16Z</dcterms:created>
  <dcterms:modified xsi:type="dcterms:W3CDTF">2025-10-01T18:28:25Z</dcterms:modified>
</cp:coreProperties>
</file>