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37" r:id="rId2"/>
    <p:sldId id="338" r:id="rId3"/>
    <p:sldId id="339" r:id="rId4"/>
    <p:sldId id="340" r:id="rId5"/>
    <p:sldId id="341" r:id="rId6"/>
    <p:sldId id="365" r:id="rId7"/>
    <p:sldId id="351" r:id="rId8"/>
    <p:sldId id="352" r:id="rId9"/>
    <p:sldId id="315" r:id="rId10"/>
    <p:sldId id="342" r:id="rId11"/>
    <p:sldId id="343" r:id="rId12"/>
    <p:sldId id="354" r:id="rId13"/>
    <p:sldId id="355" r:id="rId14"/>
    <p:sldId id="356" r:id="rId15"/>
    <p:sldId id="359" r:id="rId16"/>
    <p:sldId id="360" r:id="rId17"/>
    <p:sldId id="344" r:id="rId18"/>
    <p:sldId id="363" r:id="rId19"/>
    <p:sldId id="345" r:id="rId20"/>
    <p:sldId id="368" r:id="rId21"/>
    <p:sldId id="346" r:id="rId22"/>
    <p:sldId id="361" r:id="rId23"/>
    <p:sldId id="364" r:id="rId24"/>
    <p:sldId id="335" r:id="rId25"/>
    <p:sldId id="367" r:id="rId26"/>
    <p:sldId id="348" r:id="rId27"/>
    <p:sldId id="349" r:id="rId28"/>
    <p:sldId id="350" r:id="rId29"/>
    <p:sldId id="353" r:id="rId30"/>
  </p:sldIdLst>
  <p:sldSz cx="9144000" cy="6858000" type="screen4x3"/>
  <p:notesSz cx="9312275" cy="7026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049" autoAdjust="0"/>
    <p:restoredTop sz="94609" autoAdjust="0"/>
  </p:normalViewPr>
  <p:slideViewPr>
    <p:cSldViewPr>
      <p:cViewPr varScale="1">
        <p:scale>
          <a:sx n="60" d="100"/>
          <a:sy n="60" d="100"/>
        </p:scale>
        <p:origin x="192" y="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3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86015FED-8963-334E-92D1-4458D28522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763D1D08-513E-7748-B98D-DAF85A5F19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8A096782-3593-6442-B73D-09BD17A474A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9793940E-2E86-744C-8B7C-C7F45B9533C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672263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6603537E-2FDB-FC44-934C-7943B6840B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CF680B-3BE7-2D4D-B69E-B960E9D445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F48B5B-754D-B045-AAD8-005AE9562B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354604B-CD97-1E4D-AB16-70D386C2BDA0}" type="datetimeFigureOut">
              <a:rPr lang="en-US"/>
              <a:pPr>
                <a:defRPr/>
              </a:pPr>
              <a:t>10/6/25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CD4A47-9BA2-4B4A-82BC-FB1F035A83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6C9074C-5551-3E41-9258-27A36DE119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F3299-C9A8-504C-A42A-17B071A84D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404C8-9606-BA41-918C-64F5CAB5CB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E404D3-CFEC-944C-A419-50C8063A30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404D3-CFEC-944C-A419-50C8063A3019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081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150F5EA3-2FBD-0443-A61C-74CCAB581E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CE16E63E-B51E-5D43-AE89-9F316B0B77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V(d) = Ed, so E = V(d)/d and V(d + x) = E(d + x) = V(d)(d+x)/d</a:t>
            </a: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A681BB89-C560-3848-A5A4-732A87B0B8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4488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6450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36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08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80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52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279A35-F99A-2947-B143-A20859160AA9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52D0E3E-796C-9341-8473-DC02772A2D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9A5B2FCC-BBF3-A742-AC92-C320B81D75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50305B6-BDCC-4140-A688-047B496552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4488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6450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36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08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80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52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B3D6C1-BE5A-CF42-8CDE-172DA0E3303A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DD1B00-9416-1341-8B8E-8F98816FB2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659B91-D936-F84F-8550-F4BD5275B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304E08-5CF3-5744-9832-2BEFA8B4F9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7B4501-1BBF-3240-A10F-04555EA5B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44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8EAE9C-6506-FA48-AF3E-1C8647B4F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47DBEE-B894-9944-AFBD-0CE72135D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5DCD29-DA77-034C-BE35-CB1F311650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CEEC5-69BF-7447-8553-EF3C6F9C5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75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829417-E79E-0646-93B3-FC592EFA8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07A3F2-F48B-DC47-AF02-D97170B49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DC3638-73B3-5F4F-8ACF-C8351A9ED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A2A27-2304-F143-BF35-93B156AE4F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85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A1374A-2FF4-C542-88C9-EF943943C2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F4309D-3E4D-2C42-8ACE-A5BFC8E1B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2D3103-2D92-8143-9206-BE50857528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83C51-F009-CA4A-BBC4-7B4E09B995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29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B57765-663D-4249-8519-21E3ACB32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6766F3-22E6-9E47-ACD7-6569F5307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6F1C06-0AB6-F347-AB2C-EA478690A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B57EA-9D54-E147-8B7E-20FA344B42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248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D3F28B-1025-4D4B-A127-0B0668EF7F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EB7A1-C800-9C40-8031-A10F2068C9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E194FB-5B55-2746-A339-70FC438E42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5601D-6FFB-EB42-AE90-375459670E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36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21C32FD-041A-3349-BC2B-0A9932D97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B6D1A6-933C-2A49-A679-E7E4135E2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9CDB0E-B67F-E54A-9E55-FBF1FED5E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E13C41-782F-AE4B-B920-CE8D32A22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42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D31D47C-5522-1245-8B43-DAE2E6CAA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8CA5AD-6110-5E45-A65F-E4F5D7CFAF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4AA9E92-A004-854E-8A87-76517A74E8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C7D7C-FDF3-6C42-8177-7B97C44EE3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9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78ED527-1A03-F64A-8237-AD7C4379F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D7E38C-A4BD-4842-8D9F-C08DE0799B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52B4E65-559E-7541-8317-7F5D768410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60422-77BE-E74B-A48B-CB8BABB08B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13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B90A8-E9FD-9D4D-8939-8BDE5D189B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F19F5C-4335-D84A-BAF4-AB2F7A035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2DD75-951C-AF49-8F71-BB3390851A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E2619-5A37-2846-963A-1C61022023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FE4BFC-87AF-3D4B-8214-9C84D4F83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1FD9C0-2FBE-0749-8400-696C7D918C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0F709-92AE-C242-9DEF-F45A07819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16325-8579-7045-8D22-D5D0F15EB2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25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81E3B9-14A6-D14E-88CB-31AE78C8F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3967D0-B2A0-5D48-9AD7-44BC81B0C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DF96D5-A7AC-364D-AB5B-EFD5D65284B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151CCF-A8AE-9B45-8D80-1DC8E8609B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1F7BA69-6117-6649-9217-921FDE48A55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204A92-72F1-BB4D-BA5A-9B9DD85DF4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197C640-C215-A346-8D83-EA7CEF819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Fields and Conductors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EBE38BAF-2F3F-E44E-AE41-84A6B0FB53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Actually make sense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1B322D8-47B9-7943-B8CD-9D42081F0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Electrical work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6C1C32B-2241-8449-AF5E-43C43B5E6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US" altLang="en-US"/>
              <a:t>A field does work when it moves a charge.</a:t>
            </a:r>
          </a:p>
        </p:txBody>
      </p:sp>
      <p:pic>
        <p:nvPicPr>
          <p:cNvPr id="10244" name="Picture 7">
            <a:extLst>
              <a:ext uri="{FF2B5EF4-FFF2-40B4-BE49-F238E27FC236}">
                <a16:creationId xmlns:a16="http://schemas.microsoft.com/office/drawing/2014/main" id="{35D6D809-8730-4D41-83AA-C6AB257B5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089" y="2667001"/>
            <a:ext cx="513131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ine 8">
            <a:extLst>
              <a:ext uri="{FF2B5EF4-FFF2-40B4-BE49-F238E27FC236}">
                <a16:creationId xmlns:a16="http://schemas.microsoft.com/office/drawing/2014/main" id="{086BA491-95FC-1C4F-AFDF-23BEE6771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14800"/>
            <a:ext cx="1143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>
            <a:extLst>
              <a:ext uri="{FF2B5EF4-FFF2-40B4-BE49-F238E27FC236}">
                <a16:creationId xmlns:a16="http://schemas.microsoft.com/office/drawing/2014/main" id="{A30F3705-4F6C-C043-8576-290E8EE82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581400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dirty="0" err="1">
                <a:latin typeface="Symbol" pitchFamily="2" charset="2"/>
              </a:rPr>
              <a:t>D</a:t>
            </a:r>
            <a:r>
              <a:rPr lang="en-US" altLang="en-US" i="1" dirty="0" err="1"/>
              <a:t>x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7" name="TextBox 6">
                <a:extLst>
                  <a:ext uri="{FF2B5EF4-FFF2-40B4-BE49-F238E27FC236}">
                    <a16:creationId xmlns:a16="http://schemas.microsoft.com/office/drawing/2014/main" id="{5DDCFD0C-8137-464D-95A5-A79D824461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4953000"/>
                <a:ext cx="7696200" cy="12606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Work done by field =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  <m:r>
                          <m:rPr>
                            <m:brk/>
                          </m:rPr>
                          <a:rPr lang="en-US" alt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acc>
                          <m:accPr>
                            <m:chr m:val="⃑"/>
                            <m:ctrlPr>
                              <a:rPr lang="en-US" altLang="en-US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  <m:r>
                      <a:rPr lang="en-US" alt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𝑞𝐸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br>
                  <a:rPr lang="en-US" altLang="en-US" dirty="0">
                    <a:solidFill>
                      <a:schemeClr val="tx1"/>
                    </a:solidFill>
                    <a:sym typeface="Symbol" pitchFamily="2" charset="2"/>
                  </a:rPr>
                </a:br>
                <a:r>
                  <a:rPr lang="en-US" altLang="en-US" dirty="0">
                    <a:solidFill>
                      <a:schemeClr val="tx1"/>
                    </a:solidFill>
                    <a:sym typeface="Symbol" pitchFamily="2" charset="2"/>
                  </a:rPr>
                  <a:t>along a uniform field</a:t>
                </a:r>
                <a:endParaRPr lang="en-US" altLang="en-US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247" name="TextBox 6">
                <a:extLst>
                  <a:ext uri="{FF2B5EF4-FFF2-40B4-BE49-F238E27FC236}">
                    <a16:creationId xmlns:a16="http://schemas.microsoft.com/office/drawing/2014/main" id="{5DDCFD0C-8137-464D-95A5-A79D824461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4953000"/>
                <a:ext cx="7696200" cy="1260602"/>
              </a:xfrm>
              <a:prstGeom prst="rect">
                <a:avLst/>
              </a:prstGeom>
              <a:blipFill>
                <a:blip r:embed="rId3"/>
                <a:stretch>
                  <a:fillRect l="-1980" t="-74000" b="-72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7680432-4A4B-DD48-B3F9-645BB76F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Electrical work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C114C1F-92EC-A44F-9A28-90A1E705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dirty="0"/>
              <a:t>Charge has different </a:t>
            </a:r>
            <a:r>
              <a:rPr lang="en-US" altLang="en-US" dirty="0">
                <a:solidFill>
                  <a:schemeClr val="accent2"/>
                </a:solidFill>
              </a:rPr>
              <a:t>potential energy </a:t>
            </a:r>
            <a:r>
              <a:rPr lang="en-US" altLang="en-US" dirty="0"/>
              <a:t>at different locations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22D87D-730D-F44E-8EFA-A78404D8B839}"/>
              </a:ext>
            </a:extLst>
          </p:cNvPr>
          <p:cNvSpPr txBox="1">
            <a:spLocks/>
          </p:cNvSpPr>
          <p:nvPr/>
        </p:nvSpPr>
        <p:spPr bwMode="auto">
          <a:xfrm>
            <a:off x="457200" y="5562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energy is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proportional to charge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0" name="TextBox 9">
                <a:extLst>
                  <a:ext uri="{FF2B5EF4-FFF2-40B4-BE49-F238E27FC236}">
                    <a16:creationId xmlns:a16="http://schemas.microsoft.com/office/drawing/2014/main" id="{96C53558-644C-4B4B-AD75-FAA12A6BF6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8200" y="4962525"/>
                <a:ext cx="76962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</a:rPr>
                  <a:t>–</a:t>
                </a:r>
                <a:r>
                  <a:rPr lang="en-US" altLang="en-US" dirty="0">
                    <a:solidFill>
                      <a:schemeClr val="accent2"/>
                    </a:solidFill>
                    <a:latin typeface="Symbol" pitchFamily="2" charset="2"/>
                  </a:rPr>
                  <a:t>D</a:t>
                </a:r>
                <a:r>
                  <a:rPr lang="en-US" altLang="en-US" i="1" dirty="0">
                    <a:solidFill>
                      <a:schemeClr val="accent2"/>
                    </a:solidFill>
                  </a:rPr>
                  <a:t>U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= Work done by field </a:t>
                </a:r>
                <a14:m>
                  <m:oMath xmlns:m="http://schemas.openxmlformats.org/officeDocument/2006/math">
                    <m:r>
                      <a:rPr lang="en-US" altLang="en-US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𝑞𝐸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en-US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270" name="TextBox 9">
                <a:extLst>
                  <a:ext uri="{FF2B5EF4-FFF2-40B4-BE49-F238E27FC236}">
                    <a16:creationId xmlns:a16="http://schemas.microsoft.com/office/drawing/2014/main" id="{96C53558-644C-4B4B-AD75-FAA12A6BF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962525"/>
                <a:ext cx="7696200" cy="584775"/>
              </a:xfrm>
              <a:prstGeom prst="rect">
                <a:avLst/>
              </a:prstGeom>
              <a:blipFill>
                <a:blip r:embed="rId2"/>
                <a:stretch>
                  <a:fillRect l="-1977" t="-14894" b="-297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7">
            <a:extLst>
              <a:ext uri="{FF2B5EF4-FFF2-40B4-BE49-F238E27FC236}">
                <a16:creationId xmlns:a16="http://schemas.microsoft.com/office/drawing/2014/main" id="{1948D46E-23C1-CF48-B3C2-4FD624859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089" y="2667001"/>
            <a:ext cx="513131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8">
            <a:extLst>
              <a:ext uri="{FF2B5EF4-FFF2-40B4-BE49-F238E27FC236}">
                <a16:creationId xmlns:a16="http://schemas.microsoft.com/office/drawing/2014/main" id="{FAB67123-4448-4C4B-96F1-C716DEEC0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14800"/>
            <a:ext cx="1143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A32DC485-28A0-0142-BAEF-C5A5DE824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581400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dirty="0" err="1">
                <a:latin typeface="Symbol" pitchFamily="2" charset="2"/>
              </a:rPr>
              <a:t>D</a:t>
            </a:r>
            <a:r>
              <a:rPr lang="en-US" altLang="en-US" i="1" dirty="0" err="1"/>
              <a:t>x</a:t>
            </a:r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8616785C-7C9D-B848-B51A-54112EEC1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Potential energy of two charges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4A005A7F-EB1E-274D-9A50-F16C23061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/>
              <a:t>Work done by field as charges separate to infinity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A154B8-356A-354A-84C3-5EB6F5C139EF}"/>
              </a:ext>
            </a:extLst>
          </p:cNvPr>
          <p:cNvSpPr/>
          <p:nvPr/>
        </p:nvSpPr>
        <p:spPr>
          <a:xfrm>
            <a:off x="1447800" y="3352800"/>
            <a:ext cx="685800" cy="68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9138003-618B-BF40-A992-9A7F292B64C4}"/>
              </a:ext>
            </a:extLst>
          </p:cNvPr>
          <p:cNvSpPr/>
          <p:nvPr/>
        </p:nvSpPr>
        <p:spPr>
          <a:xfrm>
            <a:off x="5867400" y="3352800"/>
            <a:ext cx="685800" cy="685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294" name="TextBox 6">
            <a:extLst>
              <a:ext uri="{FF2B5EF4-FFF2-40B4-BE49-F238E27FC236}">
                <a16:creationId xmlns:a16="http://schemas.microsoft.com/office/drawing/2014/main" id="{24947484-A224-704D-987F-5418F1BE6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9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6E9329D-1D35-0444-8072-755782582012}"/>
              </a:ext>
            </a:extLst>
          </p:cNvPr>
          <p:cNvCxnSpPr/>
          <p:nvPr/>
        </p:nvCxnSpPr>
        <p:spPr>
          <a:xfrm>
            <a:off x="2209800" y="3694113"/>
            <a:ext cx="3581400" cy="31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4ABFADB-4F42-7245-BE4C-D3824382AA42}"/>
              </a:ext>
            </a:extLst>
          </p:cNvPr>
          <p:cNvSpPr txBox="1">
            <a:spLocks/>
          </p:cNvSpPr>
          <p:nvPr/>
        </p:nvSpPr>
        <p:spPr bwMode="auto">
          <a:xfrm>
            <a:off x="457200" y="4648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Or, outside work done to bring charges together from infinity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8AC3AF7-FD2B-D541-98E2-DAC1EDB71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Potential energy, more charges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431F344B-63AB-7041-8F38-94BDCD438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685800"/>
          </a:xfrm>
        </p:spPr>
        <p:txBody>
          <a:bodyPr/>
          <a:lstStyle/>
          <a:p>
            <a:r>
              <a:rPr lang="en-US" altLang="en-US"/>
              <a:t>Field generated by several charges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D90827-9AC6-D548-8370-3335AC269602}"/>
              </a:ext>
            </a:extLst>
          </p:cNvPr>
          <p:cNvSpPr/>
          <p:nvPr/>
        </p:nvSpPr>
        <p:spPr>
          <a:xfrm>
            <a:off x="1905000" y="2362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D0BD1CF-31C5-2041-9B46-F9961CE7E3A6}"/>
              </a:ext>
            </a:extLst>
          </p:cNvPr>
          <p:cNvSpPr/>
          <p:nvPr/>
        </p:nvSpPr>
        <p:spPr>
          <a:xfrm>
            <a:off x="3962400" y="2743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318" name="TextBox 6">
            <a:extLst>
              <a:ext uri="{FF2B5EF4-FFF2-40B4-BE49-F238E27FC236}">
                <a16:creationId xmlns:a16="http://schemas.microsoft.com/office/drawing/2014/main" id="{0FDFB7E4-82C2-A34D-A4DC-DFB714866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9051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3DACBC-FEEE-7244-B9A2-8AA754471501}"/>
              </a:ext>
            </a:extLst>
          </p:cNvPr>
          <p:cNvCxnSpPr/>
          <p:nvPr/>
        </p:nvCxnSpPr>
        <p:spPr>
          <a:xfrm>
            <a:off x="2628900" y="2955925"/>
            <a:ext cx="3167063" cy="24320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A7CF225F-6AF5-934B-A0AE-66B13796C65E}"/>
              </a:ext>
            </a:extLst>
          </p:cNvPr>
          <p:cNvSpPr/>
          <p:nvPr/>
        </p:nvSpPr>
        <p:spPr>
          <a:xfrm>
            <a:off x="1295400" y="4648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C8E5F2-B1F7-6044-836F-E0EFDEEFAD9C}"/>
              </a:ext>
            </a:extLst>
          </p:cNvPr>
          <p:cNvSpPr/>
          <p:nvPr/>
        </p:nvSpPr>
        <p:spPr>
          <a:xfrm>
            <a:off x="5791200" y="5410200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2" name="TextBox 13">
            <a:extLst>
              <a:ext uri="{FF2B5EF4-FFF2-40B4-BE49-F238E27FC236}">
                <a16:creationId xmlns:a16="http://schemas.microsoft.com/office/drawing/2014/main" id="{522B9720-1B6F-9349-B4BE-1016E0846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1816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Q</a:t>
            </a:r>
            <a:endParaRPr lang="en-US" altLang="en-US" sz="2800" baseline="-2500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B4EA106-2DE4-E74D-979B-BBE39EC9670B}"/>
              </a:ext>
            </a:extLst>
          </p:cNvPr>
          <p:cNvCxnSpPr/>
          <p:nvPr/>
        </p:nvCxnSpPr>
        <p:spPr>
          <a:xfrm rot="16200000" flipH="1">
            <a:off x="4262438" y="3722687"/>
            <a:ext cx="1893888" cy="13065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639BDB-AB0D-F040-AEC0-6FA22F263E28}"/>
              </a:ext>
            </a:extLst>
          </p:cNvPr>
          <p:cNvCxnSpPr/>
          <p:nvPr/>
        </p:nvCxnSpPr>
        <p:spPr>
          <a:xfrm>
            <a:off x="2057400" y="5094288"/>
            <a:ext cx="3706813" cy="3762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5" name="TextBox 23">
            <a:extLst>
              <a:ext uri="{FF2B5EF4-FFF2-40B4-BE49-F238E27FC236}">
                <a16:creationId xmlns:a16="http://schemas.microsoft.com/office/drawing/2014/main" id="{9F95D803-E34B-1348-8DFA-F798F61C4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5863" y="3662363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326" name="TextBox 24">
            <a:extLst>
              <a:ext uri="{FF2B5EF4-FFF2-40B4-BE49-F238E27FC236}">
                <a16:creationId xmlns:a16="http://schemas.microsoft.com/office/drawing/2014/main" id="{0FCFBCD2-281A-1B4B-8505-13A633AF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4724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8124244-CB1B-2D4B-A907-84D8494BA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964D916-109B-EE44-8590-28ED532B9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The potential energy of </a:t>
            </a:r>
            <a:r>
              <a:rPr lang="en-US" altLang="en-US" i="1"/>
              <a:t>Q</a:t>
            </a:r>
            <a:r>
              <a:rPr lang="en-US" altLang="en-US"/>
              <a:t> in this field is: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158B10-2056-E847-85E0-7DC47FF98E3C}"/>
              </a:ext>
            </a:extLst>
          </p:cNvPr>
          <p:cNvSpPr/>
          <p:nvPr/>
        </p:nvSpPr>
        <p:spPr>
          <a:xfrm>
            <a:off x="1066800" y="2362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5D5504-499E-774C-A7C6-C5BF1093642F}"/>
              </a:ext>
            </a:extLst>
          </p:cNvPr>
          <p:cNvSpPr/>
          <p:nvPr/>
        </p:nvSpPr>
        <p:spPr>
          <a:xfrm>
            <a:off x="3124200" y="2743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342" name="TextBox 6">
            <a:extLst>
              <a:ext uri="{FF2B5EF4-FFF2-40B4-BE49-F238E27FC236}">
                <a16:creationId xmlns:a16="http://schemas.microsoft.com/office/drawing/2014/main" id="{D61412A6-9A7A-8B4C-A0CA-26EE66437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9051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3367808-5A79-2549-BA3A-0BEBD8A3ADEA}"/>
              </a:ext>
            </a:extLst>
          </p:cNvPr>
          <p:cNvCxnSpPr/>
          <p:nvPr/>
        </p:nvCxnSpPr>
        <p:spPr>
          <a:xfrm>
            <a:off x="1790700" y="2955925"/>
            <a:ext cx="3167063" cy="24320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C7824FB4-A9B9-D342-BDCD-DB20305FCDE1}"/>
              </a:ext>
            </a:extLst>
          </p:cNvPr>
          <p:cNvSpPr/>
          <p:nvPr/>
        </p:nvSpPr>
        <p:spPr>
          <a:xfrm>
            <a:off x="457200" y="4648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03592B9-5C6D-0C4D-A752-3BE68ACB0BFC}"/>
              </a:ext>
            </a:extLst>
          </p:cNvPr>
          <p:cNvSpPr/>
          <p:nvPr/>
        </p:nvSpPr>
        <p:spPr>
          <a:xfrm>
            <a:off x="4953000" y="5410200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46" name="TextBox 13">
            <a:extLst>
              <a:ext uri="{FF2B5EF4-FFF2-40B4-BE49-F238E27FC236}">
                <a16:creationId xmlns:a16="http://schemas.microsoft.com/office/drawing/2014/main" id="{7BF41B3F-2EF6-FA45-AFF1-FF19D5C82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816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Q</a:t>
            </a:r>
            <a:endParaRPr lang="en-US" altLang="en-US" sz="2800" baseline="-2500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DDB69F-FC51-1142-B59E-F1E57BDCBEF7}"/>
              </a:ext>
            </a:extLst>
          </p:cNvPr>
          <p:cNvCxnSpPr/>
          <p:nvPr/>
        </p:nvCxnSpPr>
        <p:spPr>
          <a:xfrm rot="16200000" flipH="1">
            <a:off x="3424238" y="3722687"/>
            <a:ext cx="1893888" cy="13065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408C2D5-6C8F-8049-992B-2C3F6843D09B}"/>
              </a:ext>
            </a:extLst>
          </p:cNvPr>
          <p:cNvCxnSpPr/>
          <p:nvPr/>
        </p:nvCxnSpPr>
        <p:spPr>
          <a:xfrm>
            <a:off x="1219200" y="5094288"/>
            <a:ext cx="3706813" cy="3762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TextBox 23">
            <a:extLst>
              <a:ext uri="{FF2B5EF4-FFF2-40B4-BE49-F238E27FC236}">
                <a16:creationId xmlns:a16="http://schemas.microsoft.com/office/drawing/2014/main" id="{B8917EEA-4E7D-DC46-A0AA-35DD4739B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3" y="3662363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350" name="TextBox 24">
            <a:extLst>
              <a:ext uri="{FF2B5EF4-FFF2-40B4-BE49-F238E27FC236}">
                <a16:creationId xmlns:a16="http://schemas.microsoft.com/office/drawing/2014/main" id="{F9BA83AF-75AB-4C48-8D62-A14618DD9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4724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0F53F4B-DAC7-0945-899E-06727A30B83D}"/>
              </a:ext>
            </a:extLst>
          </p:cNvPr>
          <p:cNvSpPr txBox="1">
            <a:spLocks/>
          </p:cNvSpPr>
          <p:nvPr/>
        </p:nvSpPr>
        <p:spPr bwMode="auto">
          <a:xfrm>
            <a:off x="4814093" y="2286001"/>
            <a:ext cx="3415507" cy="2720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400" kern="0" dirty="0">
                <a:solidFill>
                  <a:srgbClr val="003366"/>
                </a:solidFill>
                <a:latin typeface="+mn-lt"/>
              </a:rPr>
              <a:t>The sum of its </a:t>
            </a:r>
            <a:r>
              <a:rPr lang="en-US" sz="2400" i="1" kern="0" dirty="0">
                <a:solidFill>
                  <a:srgbClr val="003366"/>
                </a:solidFill>
                <a:latin typeface="+mn-lt"/>
              </a:rPr>
              <a:t>U</a:t>
            </a:r>
            <a:r>
              <a:rPr lang="en-US" sz="2400" kern="0" dirty="0">
                <a:solidFill>
                  <a:srgbClr val="003366"/>
                </a:solidFill>
                <a:latin typeface="+mn-lt"/>
              </a:rPr>
              <a:t>’s with </a:t>
            </a:r>
            <a:r>
              <a:rPr lang="en-US" sz="2400" i="1" kern="0" dirty="0">
                <a:solidFill>
                  <a:srgbClr val="003366"/>
                </a:solidFill>
                <a:latin typeface="+mn-lt"/>
              </a:rPr>
              <a:t>q</a:t>
            </a:r>
            <a:r>
              <a:rPr lang="en-US" sz="2400" kern="0" baseline="-25000" dirty="0">
                <a:solidFill>
                  <a:srgbClr val="003366"/>
                </a:solidFill>
                <a:latin typeface="+mn-lt"/>
              </a:rPr>
              <a:t>1</a:t>
            </a:r>
            <a:r>
              <a:rPr lang="en-US" sz="2400" kern="0" dirty="0">
                <a:solidFill>
                  <a:srgbClr val="003366"/>
                </a:solidFill>
                <a:latin typeface="+mn-lt"/>
              </a:rPr>
              <a:t> +</a:t>
            </a:r>
            <a:r>
              <a:rPr lang="en-US" sz="2400" i="1" kern="0" dirty="0">
                <a:solidFill>
                  <a:srgbClr val="003366"/>
                </a:solidFill>
                <a:latin typeface="Arial" charset="0"/>
              </a:rPr>
              <a:t> q</a:t>
            </a:r>
            <a:r>
              <a:rPr lang="en-US" sz="2400" kern="0" baseline="-25000" dirty="0">
                <a:solidFill>
                  <a:srgbClr val="003366"/>
                </a:solidFill>
                <a:latin typeface="Arial" charset="0"/>
              </a:rPr>
              <a:t>2</a:t>
            </a:r>
            <a:r>
              <a:rPr lang="en-US" sz="2400" kern="0" dirty="0">
                <a:solidFill>
                  <a:srgbClr val="003366"/>
                </a:solidFill>
                <a:latin typeface="Arial" charset="0"/>
              </a:rPr>
              <a:t> + </a:t>
            </a:r>
            <a:r>
              <a:rPr lang="en-US" sz="2400" i="1" kern="0" dirty="0">
                <a:solidFill>
                  <a:srgbClr val="003366"/>
                </a:solidFill>
                <a:latin typeface="Arial" charset="0"/>
              </a:rPr>
              <a:t>q</a:t>
            </a:r>
            <a:r>
              <a:rPr lang="en-US" sz="2400" kern="0" baseline="-25000" dirty="0">
                <a:solidFill>
                  <a:srgbClr val="003366"/>
                </a:solidFill>
                <a:latin typeface="Arial" charset="0"/>
              </a:rPr>
              <a:t>3 </a:t>
            </a:r>
          </a:p>
          <a:p>
            <a:pPr marL="514350" indent="-514350" eaLnBrk="0" hangingPunct="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400" kern="0" dirty="0">
                <a:solidFill>
                  <a:srgbClr val="003366"/>
                </a:solidFill>
                <a:latin typeface="+mn-lt"/>
              </a:rPr>
              <a:t>There is interference between source charges</a:t>
            </a:r>
            <a:endParaRPr lang="en-US" sz="2400" kern="0" baseline="-25000" dirty="0">
              <a:solidFill>
                <a:srgbClr val="003366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5A4029D-0858-BE40-9D57-224CB66C3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U</a:t>
            </a:r>
            <a:r>
              <a:rPr lang="en-US" altLang="en-US"/>
              <a:t> of charge assembly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4370F846-1731-9149-8C62-57A80C887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1066800"/>
          </a:xfrm>
        </p:spPr>
        <p:txBody>
          <a:bodyPr/>
          <a:lstStyle/>
          <a:p>
            <a:r>
              <a:rPr lang="en-US" altLang="en-US"/>
              <a:t>Strategy: bring charges together one-by-one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F9CB021-A224-1346-BA91-BB8556C6F212}"/>
              </a:ext>
            </a:extLst>
          </p:cNvPr>
          <p:cNvSpPr/>
          <p:nvPr/>
        </p:nvSpPr>
        <p:spPr>
          <a:xfrm>
            <a:off x="1600200" y="1676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40E55-8478-8D47-BE6A-E7DA40050379}"/>
              </a:ext>
            </a:extLst>
          </p:cNvPr>
          <p:cNvSpPr/>
          <p:nvPr/>
        </p:nvSpPr>
        <p:spPr>
          <a:xfrm>
            <a:off x="3962400" y="22860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AE7F846-7689-2A44-8E38-422455BBB08B}"/>
              </a:ext>
            </a:extLst>
          </p:cNvPr>
          <p:cNvSpPr/>
          <p:nvPr/>
        </p:nvSpPr>
        <p:spPr>
          <a:xfrm>
            <a:off x="6553200" y="182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D05A894-205E-0F48-9BD9-E7787ECBD35F}"/>
              </a:ext>
            </a:extLst>
          </p:cNvPr>
          <p:cNvSpPr/>
          <p:nvPr/>
        </p:nvSpPr>
        <p:spPr>
          <a:xfrm>
            <a:off x="2514600" y="32766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F887B9D-0E5A-D64A-A3A5-17939D5A1115}"/>
              </a:ext>
            </a:extLst>
          </p:cNvPr>
          <p:cNvSpPr/>
          <p:nvPr/>
        </p:nvSpPr>
        <p:spPr>
          <a:xfrm>
            <a:off x="5257800" y="3581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9AF5D10-C02C-DC49-A2DD-AA6F303E9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U</a:t>
            </a:r>
            <a:r>
              <a:rPr lang="en-US" altLang="en-US"/>
              <a:t> of charge assembly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4A51431-54F9-5E4A-930C-DC99FD63A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1066800"/>
          </a:xfrm>
        </p:spPr>
        <p:txBody>
          <a:bodyPr/>
          <a:lstStyle/>
          <a:p>
            <a:r>
              <a:rPr lang="en-US" altLang="en-US"/>
              <a:t>Strategy: bring charges together one-by-one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5A22250-9B31-3C4F-AC25-4696B74C4F23}"/>
              </a:ext>
            </a:extLst>
          </p:cNvPr>
          <p:cNvSpPr/>
          <p:nvPr/>
        </p:nvSpPr>
        <p:spPr>
          <a:xfrm>
            <a:off x="1600200" y="1676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A4EDEFB-705F-6846-A2B6-EFEA920AB35A}"/>
              </a:ext>
            </a:extLst>
          </p:cNvPr>
          <p:cNvSpPr/>
          <p:nvPr/>
        </p:nvSpPr>
        <p:spPr>
          <a:xfrm>
            <a:off x="3962400" y="22860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B40BFBE-67BB-7F46-A20E-C4B6E4D51595}"/>
              </a:ext>
            </a:extLst>
          </p:cNvPr>
          <p:cNvSpPr/>
          <p:nvPr/>
        </p:nvSpPr>
        <p:spPr>
          <a:xfrm>
            <a:off x="6553200" y="182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7C144B9-AB44-7142-9743-685D13145F24}"/>
              </a:ext>
            </a:extLst>
          </p:cNvPr>
          <p:cNvSpPr/>
          <p:nvPr/>
        </p:nvSpPr>
        <p:spPr>
          <a:xfrm>
            <a:off x="2514600" y="32766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1E8AF74-4922-4049-A0C5-9316A9A369B0}"/>
              </a:ext>
            </a:extLst>
          </p:cNvPr>
          <p:cNvSpPr/>
          <p:nvPr/>
        </p:nvSpPr>
        <p:spPr>
          <a:xfrm>
            <a:off x="5257800" y="3581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7BD1DC56-F3CC-F94C-A6DF-B74002A9E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 Potential </a:t>
            </a:r>
            <a:r>
              <a:rPr lang="en-US" altLang="en-US" i="1"/>
              <a:t>V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91348AC-7FFB-5B4B-85B1-24931389E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52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/>
              <a:t>Potential energy per unit charge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U</a:t>
            </a:r>
            <a:r>
              <a:rPr lang="en-US" altLang="en-US">
                <a:solidFill>
                  <a:schemeClr val="accent2"/>
                </a:solidFill>
              </a:rPr>
              <a:t>/</a:t>
            </a:r>
            <a:r>
              <a:rPr lang="en-US" altLang="en-US" i="1">
                <a:solidFill>
                  <a:schemeClr val="accent2"/>
                </a:solidFill>
              </a:rPr>
              <a:t>q</a:t>
            </a:r>
          </a:p>
          <a:p>
            <a:pPr>
              <a:buClr>
                <a:schemeClr val="tx1"/>
              </a:buClr>
            </a:pPr>
            <a:r>
              <a:rPr lang="en-US" altLang="en-US"/>
              <a:t>Depends on position</a:t>
            </a:r>
          </a:p>
          <a:p>
            <a:pPr>
              <a:buClr>
                <a:schemeClr val="tx1"/>
              </a:buClr>
            </a:pPr>
            <a:r>
              <a:rPr lang="en-US" altLang="en-US"/>
              <a:t>Property of position</a:t>
            </a:r>
          </a:p>
          <a:p>
            <a:pPr>
              <a:buClr>
                <a:schemeClr val="tx1"/>
              </a:buClr>
            </a:pPr>
            <a:r>
              <a:rPr lang="en-US" altLang="en-US">
                <a:solidFill>
                  <a:schemeClr val="accent2"/>
                </a:solidFill>
              </a:rPr>
              <a:t>Scalar</a:t>
            </a:r>
            <a:r>
              <a:rPr lang="en-US" altLang="en-US"/>
              <a:t> quantity</a:t>
            </a:r>
          </a:p>
          <a:p>
            <a:pPr>
              <a:buClr>
                <a:schemeClr val="tx1"/>
              </a:buClr>
            </a:pPr>
            <a:r>
              <a:rPr lang="en-US" altLang="en-US"/>
              <a:t>Unit = J/C = V = </a:t>
            </a:r>
            <a:r>
              <a:rPr lang="en-US" altLang="en-US">
                <a:solidFill>
                  <a:schemeClr val="accent2"/>
                </a:solidFill>
              </a:rPr>
              <a:t>volt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A465DF3-1700-1E45-B0D1-7AAA3F838B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Electric Potential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FD4394C-2B9D-DA43-9B95-8EE6D6E48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</a:rPr>
              <a:t>Field 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>
                <a:solidFill>
                  <a:schemeClr val="accent2"/>
                </a:solidFill>
              </a:rPr>
              <a:t>force</a:t>
            </a:r>
            <a:r>
              <a:rPr lang="en-US" altLang="en-US" dirty="0"/>
              <a:t> as </a:t>
            </a:r>
            <a:r>
              <a:rPr lang="en-US" altLang="en-US" dirty="0">
                <a:solidFill>
                  <a:schemeClr val="accent2"/>
                </a:solidFill>
              </a:rPr>
              <a:t>potential 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>
                <a:solidFill>
                  <a:schemeClr val="accent2"/>
                </a:solidFill>
              </a:rPr>
              <a:t>potential energy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</a:rPr>
              <a:t>Field </a:t>
            </a:r>
            <a:r>
              <a:rPr lang="en-US" altLang="en-US" dirty="0">
                <a:solidFill>
                  <a:schemeClr val="tx1"/>
                </a:solidFill>
              </a:rPr>
              <a:t>is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hlink"/>
                </a:solidFill>
              </a:rPr>
              <a:t>force</a:t>
            </a:r>
            <a:r>
              <a:rPr lang="en-US" altLang="en-US" dirty="0">
                <a:solidFill>
                  <a:schemeClr val="tx2"/>
                </a:solidFill>
              </a:rPr>
              <a:t> per charge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</a:rPr>
              <a:t>Potential </a:t>
            </a:r>
            <a:r>
              <a:rPr lang="en-US" altLang="en-US" dirty="0">
                <a:solidFill>
                  <a:schemeClr val="tx1"/>
                </a:solidFill>
              </a:rPr>
              <a:t>is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hlink"/>
                </a:solidFill>
              </a:rPr>
              <a:t>potential energy</a:t>
            </a:r>
            <a:r>
              <a:rPr lang="en-US" altLang="en-US" dirty="0">
                <a:solidFill>
                  <a:schemeClr val="tx2"/>
                </a:solidFill>
              </a:rPr>
              <a:t> per charge</a:t>
            </a:r>
          </a:p>
          <a:p>
            <a:pPr eaLnBrk="1" hangingPunct="1"/>
            <a:r>
              <a:rPr lang="en-US" altLang="en-US" dirty="0"/>
              <a:t>Unit = </a:t>
            </a:r>
            <a:r>
              <a:rPr lang="en-US" altLang="en-US" dirty="0">
                <a:solidFill>
                  <a:schemeClr val="accent2"/>
                </a:solidFill>
              </a:rPr>
              <a:t>J/C</a:t>
            </a:r>
            <a:r>
              <a:rPr lang="en-US" altLang="en-US" dirty="0"/>
              <a:t> = </a:t>
            </a:r>
            <a:r>
              <a:rPr lang="en-US" altLang="en-US" dirty="0">
                <a:solidFill>
                  <a:schemeClr val="accent2"/>
                </a:solidFill>
              </a:rPr>
              <a:t>volt</a:t>
            </a:r>
            <a:r>
              <a:rPr lang="en-US" altLang="en-US" dirty="0"/>
              <a:t> = V </a:t>
            </a:r>
          </a:p>
          <a:p>
            <a:pPr eaLnBrk="1" hangingPunct="1">
              <a:buClr>
                <a:schemeClr val="tx1"/>
              </a:buClr>
            </a:pPr>
            <a:endParaRPr lang="en-US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2FFA13A-6D3D-A34A-A317-C0B01DED2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Energy </a:t>
            </a:r>
            <a:r>
              <a:rPr lang="en-US" altLang="en-US" i="1" dirty="0"/>
              <a:t>U</a:t>
            </a:r>
            <a:r>
              <a:rPr lang="en-US" altLang="en-US" dirty="0"/>
              <a:t> and Potential </a:t>
            </a:r>
            <a:r>
              <a:rPr lang="en-US" altLang="en-US" i="1" dirty="0"/>
              <a:t>V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0C0F3A3-2592-5742-A1DD-BA54F40FB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715" y="4372280"/>
            <a:ext cx="8229600" cy="2104720"/>
          </a:xfrm>
        </p:spPr>
        <p:txBody>
          <a:bodyPr/>
          <a:lstStyle/>
          <a:p>
            <a:pPr>
              <a:spcAft>
                <a:spcPts val="1200"/>
              </a:spcAft>
              <a:buClr>
                <a:schemeClr val="tx1"/>
              </a:buClr>
            </a:pPr>
            <a:r>
              <a:rPr lang="en-US" altLang="en-US" dirty="0"/>
              <a:t> </a:t>
            </a:r>
            <a:r>
              <a:rPr lang="en-US" altLang="en-US" dirty="0">
                <a:latin typeface="Symbol" pitchFamily="2" charset="2"/>
              </a:rPr>
              <a:t>D</a:t>
            </a:r>
            <a:r>
              <a:rPr lang="en-US" altLang="en-US" i="1" dirty="0">
                <a:solidFill>
                  <a:schemeClr val="accent2"/>
                </a:solidFill>
              </a:rPr>
              <a:t>U</a:t>
            </a:r>
            <a:r>
              <a:rPr lang="en-US" altLang="en-US" dirty="0"/>
              <a:t> is the (–) path integral of </a:t>
            </a:r>
            <a:r>
              <a:rPr lang="en-US" altLang="en-US" dirty="0">
                <a:solidFill>
                  <a:schemeClr val="accent2"/>
                </a:solidFill>
              </a:rPr>
              <a:t>force</a:t>
            </a:r>
          </a:p>
          <a:p>
            <a:pPr lvl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US" altLang="en-US" dirty="0">
                <a:solidFill>
                  <a:schemeClr val="tx2"/>
                </a:solidFill>
              </a:rPr>
              <a:t>∆</a:t>
            </a:r>
            <a:r>
              <a:rPr lang="en-US" altLang="en-US" i="1" dirty="0">
                <a:solidFill>
                  <a:schemeClr val="accent2"/>
                </a:solidFill>
              </a:rPr>
              <a:t>U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tx2"/>
                </a:solidFill>
              </a:rPr>
              <a:t>=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i="1" dirty="0" err="1">
                <a:solidFill>
                  <a:schemeClr val="accent2"/>
                </a:solidFill>
              </a:rPr>
              <a:t>q</a:t>
            </a:r>
            <a:r>
              <a:rPr lang="en-US" altLang="en-US" dirty="0" err="1">
                <a:solidFill>
                  <a:schemeClr val="tx2"/>
                </a:solidFill>
              </a:rPr>
              <a:t>∆</a:t>
            </a:r>
            <a:r>
              <a:rPr lang="en-US" altLang="en-US" i="1" dirty="0" err="1">
                <a:solidFill>
                  <a:schemeClr val="accent2"/>
                </a:solidFill>
              </a:rPr>
              <a:t>V</a:t>
            </a:r>
            <a:endParaRPr lang="en-US" altLang="en-US" i="1" dirty="0">
              <a:solidFill>
                <a:schemeClr val="accent2"/>
              </a:solidFill>
            </a:endParaRPr>
          </a:p>
          <a:p>
            <a:pPr>
              <a:spcAft>
                <a:spcPts val="1200"/>
              </a:spcAft>
              <a:buClr>
                <a:schemeClr val="tx1"/>
              </a:buClr>
            </a:pP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Symbol" pitchFamily="2" charset="2"/>
              </a:rPr>
              <a:t>D</a:t>
            </a:r>
            <a:r>
              <a:rPr lang="en-US" altLang="en-US" i="1" dirty="0">
                <a:solidFill>
                  <a:schemeClr val="accent2"/>
                </a:solidFill>
              </a:rPr>
              <a:t>V</a:t>
            </a:r>
            <a:r>
              <a:rPr lang="en-US" altLang="en-US" dirty="0">
                <a:solidFill>
                  <a:schemeClr val="tx1"/>
                </a:solidFill>
              </a:rPr>
              <a:t> is the </a:t>
            </a:r>
            <a:r>
              <a:rPr lang="en-US" altLang="en-US" dirty="0"/>
              <a:t>(–) </a:t>
            </a:r>
            <a:r>
              <a:rPr lang="en-US" altLang="en-US" dirty="0">
                <a:solidFill>
                  <a:schemeClr val="tx1"/>
                </a:solidFill>
              </a:rPr>
              <a:t>path integral of </a:t>
            </a:r>
            <a:r>
              <a:rPr lang="en-US" altLang="en-US" dirty="0">
                <a:solidFill>
                  <a:schemeClr val="accent2"/>
                </a:solidFill>
              </a:rPr>
              <a:t>field</a:t>
            </a:r>
          </a:p>
        </p:txBody>
      </p:sp>
      <p:sp>
        <p:nvSpPr>
          <p:cNvPr id="20484" name="TextBox 3">
            <a:extLst>
              <a:ext uri="{FF2B5EF4-FFF2-40B4-BE49-F238E27FC236}">
                <a16:creationId xmlns:a16="http://schemas.microsoft.com/office/drawing/2014/main" id="{8848C27E-596D-944F-962E-7A50BC5E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486" y="1453472"/>
            <a:ext cx="3869871" cy="73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3700" indent="-3937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tx1"/>
              </a:buClr>
              <a:defRPr/>
            </a:pPr>
            <a:r>
              <a:rPr lang="en-US" altLang="en-US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altLang="en-US" dirty="0">
                <a:solidFill>
                  <a:schemeClr val="accent2"/>
                </a:solidFill>
                <a:latin typeface="Symbol" pitchFamily="18" charset="2"/>
              </a:rPr>
              <a:t>D</a:t>
            </a:r>
            <a:r>
              <a:rPr lang="en-US" altLang="en-US" i="1" dirty="0">
                <a:solidFill>
                  <a:schemeClr val="accent2"/>
                </a:solidFill>
              </a:rPr>
              <a:t>U</a:t>
            </a:r>
            <a:r>
              <a:rPr lang="en-US" altLang="en-US" dirty="0">
                <a:solidFill>
                  <a:schemeClr val="tx1"/>
                </a:solidFill>
              </a:rPr>
              <a:t> = </a:t>
            </a:r>
            <a:r>
              <a:rPr lang="en-US" altLang="en-US" i="1" dirty="0" err="1">
                <a:solidFill>
                  <a:schemeClr val="tx1"/>
                </a:solidFill>
              </a:rPr>
              <a:t>U</a:t>
            </a:r>
            <a:r>
              <a:rPr lang="en-US" altLang="en-US" baseline="-25000" dirty="0" err="1">
                <a:solidFill>
                  <a:schemeClr val="tx1"/>
                </a:solidFill>
              </a:rPr>
              <a:t>final</a:t>
            </a:r>
            <a:r>
              <a:rPr lang="en-US" altLang="en-US" baseline="-25000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– </a:t>
            </a:r>
            <a:r>
              <a:rPr lang="en-US" altLang="en-US" i="1" dirty="0" err="1">
                <a:solidFill>
                  <a:schemeClr val="tx1"/>
                </a:solidFill>
              </a:rPr>
              <a:t>U</a:t>
            </a:r>
            <a:r>
              <a:rPr lang="en-US" altLang="en-US" baseline="-25000" dirty="0" err="1">
                <a:solidFill>
                  <a:schemeClr val="tx1"/>
                </a:solidFill>
              </a:rPr>
              <a:t>initial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endParaRPr lang="en-US" altLang="en-US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08E1B94B-8C7E-164E-AB29-49074EB424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486" y="3200400"/>
                <a:ext cx="6507843" cy="9588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93700" indent="-393700"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Clr>
                    <a:schemeClr val="tx1"/>
                  </a:buClr>
                  <a:defRPr/>
                </a:pPr>
                <a:r>
                  <a:rPr lang="en-US" altLang="en-US" dirty="0">
                    <a:solidFill>
                      <a:schemeClr val="accent2"/>
                    </a:solidFill>
                    <a:latin typeface="Symbol" pitchFamily="18" charset="2"/>
                  </a:rPr>
                  <a:t>D</a:t>
                </a:r>
                <a:r>
                  <a:rPr lang="en-US" altLang="en-US" i="1" dirty="0">
                    <a:solidFill>
                      <a:schemeClr val="accent2"/>
                    </a:solidFill>
                  </a:rPr>
                  <a:t>V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= </a:t>
                </a:r>
                <a:r>
                  <a:rPr lang="en-US" altLang="en-US" i="1" dirty="0" err="1">
                    <a:solidFill>
                      <a:schemeClr val="tx1"/>
                    </a:solidFill>
                  </a:rPr>
                  <a:t>V</a:t>
                </a:r>
                <a:r>
                  <a:rPr lang="en-US" altLang="en-US" baseline="-25000" dirty="0" err="1">
                    <a:solidFill>
                      <a:schemeClr val="tx1"/>
                    </a:solidFill>
                  </a:rPr>
                  <a:t>final</a:t>
                </a:r>
                <a:r>
                  <a:rPr lang="en-US" altLang="en-US" baseline="-25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– </a:t>
                </a:r>
                <a:r>
                  <a:rPr lang="en-US" altLang="en-US" i="1" dirty="0" err="1">
                    <a:solidFill>
                      <a:schemeClr val="tx1"/>
                    </a:solidFill>
                  </a:rPr>
                  <a:t>V</a:t>
                </a:r>
                <a:r>
                  <a:rPr lang="en-US" altLang="en-US" baseline="-25000" dirty="0" err="1">
                    <a:solidFill>
                      <a:schemeClr val="tx1"/>
                    </a:solidFill>
                  </a:rPr>
                  <a:t>initial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=</a:t>
                </a:r>
                <a:r>
                  <a:rPr lang="en-US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altLang="en-US" i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08E1B94B-8C7E-164E-AB29-49074EB42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3486" y="3200400"/>
                <a:ext cx="6507843" cy="958852"/>
              </a:xfrm>
              <a:prstGeom prst="rect">
                <a:avLst/>
              </a:prstGeom>
              <a:blipFill>
                <a:blip r:embed="rId2"/>
                <a:stretch>
                  <a:fillRect l="-1949" t="-75000" b="-1486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64EEBD5-2876-6F48-9DB8-12D67E786A8A}"/>
                  </a:ext>
                </a:extLst>
              </p:cNvPr>
              <p:cNvSpPr txBox="1"/>
              <p:nvPr/>
            </p:nvSpPr>
            <p:spPr>
              <a:xfrm>
                <a:off x="4319815" y="1524000"/>
                <a:ext cx="2467429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288" indent="-14288">
                  <a:buFont typeface="System Font Regular"/>
                  <a:buChar char=" "/>
                </a:pPr>
                <a14:m>
                  <m:oMath xmlns:m="http://schemas.openxmlformats.org/officeDocument/2006/math">
                    <m:r>
                      <a:rPr lang="en-US" altLang="en-US" sz="3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32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64EEBD5-2876-6F48-9DB8-12D67E786A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815" y="1524000"/>
                <a:ext cx="2467429" cy="722505"/>
              </a:xfrm>
              <a:prstGeom prst="rect">
                <a:avLst/>
              </a:prstGeom>
              <a:blipFill>
                <a:blip r:embed="rId3"/>
                <a:stretch>
                  <a:fillRect l="-5641" t="-129825" b="-20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9BBDF7-A1DE-624B-B729-A8D632783BD8}"/>
                  </a:ext>
                </a:extLst>
              </p:cNvPr>
              <p:cNvSpPr txBox="1"/>
              <p:nvPr/>
            </p:nvSpPr>
            <p:spPr>
              <a:xfrm>
                <a:off x="1553028" y="2466031"/>
                <a:ext cx="2637972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288" indent="-14288">
                  <a:buFont typeface="System Font Regular"/>
                  <a:buChar char=" "/>
                </a:pPr>
                <a14:m>
                  <m:oMath xmlns:m="http://schemas.openxmlformats.org/officeDocument/2006/math">
                    <m:r>
                      <a:rPr lang="en-US" altLang="en-US" sz="3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32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altLang="en-US" sz="3200" i="1">
                            <a:latin typeface="Cambria Math" panose="02040503050406030204" pitchFamily="18" charset="0"/>
                          </a:rPr>
                          <m:t>𝑞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9BBDF7-A1DE-624B-B729-A8D632783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028" y="2466031"/>
                <a:ext cx="2637972" cy="722505"/>
              </a:xfrm>
              <a:prstGeom prst="rect">
                <a:avLst/>
              </a:prstGeom>
              <a:blipFill>
                <a:blip r:embed="rId4"/>
                <a:stretch>
                  <a:fillRect l="-5263" t="-125862" b="-196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24D3CC2-92B9-FF4B-922C-C5AD00521B0B}"/>
                  </a:ext>
                </a:extLst>
              </p:cNvPr>
              <p:cNvSpPr txBox="1"/>
              <p:nvPr/>
            </p:nvSpPr>
            <p:spPr>
              <a:xfrm>
                <a:off x="4363357" y="2479884"/>
                <a:ext cx="2637972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288" indent="-14288">
                  <a:buFont typeface="System Font Regular"/>
                  <a:buChar char=" "/>
                </a:pPr>
                <a14:m>
                  <m:oMath xmlns:m="http://schemas.openxmlformats.org/officeDocument/2006/math">
                    <m:r>
                      <a:rPr lang="en-US" altLang="en-US" sz="320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3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sz="3200" b="0" i="1" smtClean="0">
                        <a:latin typeface="Cambria Math" panose="02040503050406030204" pitchFamily="18" charset="0"/>
                      </a:rPr>
                      <m:t>𝑞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24D3CC2-92B9-FF4B-922C-C5AD00521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357" y="2479884"/>
                <a:ext cx="2637972" cy="722505"/>
              </a:xfrm>
              <a:prstGeom prst="rect">
                <a:avLst/>
              </a:prstGeom>
              <a:blipFill>
                <a:blip r:embed="rId5"/>
                <a:stretch>
                  <a:fillRect l="-5769" t="-125862" b="-196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/>
      <p:bldP spid="20484" grpId="0"/>
      <p:bldP spid="6" grpId="0"/>
      <p:bldP spid="3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01825F0-1BD5-2D4F-8612-87556654F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Internal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92F9579-F8EC-5243-8173-9CCC89CE6D3C}"/>
              </a:ext>
            </a:extLst>
          </p:cNvPr>
          <p:cNvSpPr/>
          <p:nvPr/>
        </p:nvSpPr>
        <p:spPr>
          <a:xfrm>
            <a:off x="2590800" y="1828800"/>
            <a:ext cx="3962400" cy="3962400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00E9B1-13B0-494C-A28D-6F7E58057736}"/>
              </a:ext>
            </a:extLst>
          </p:cNvPr>
          <p:cNvSpPr/>
          <p:nvPr/>
        </p:nvSpPr>
        <p:spPr>
          <a:xfrm>
            <a:off x="3429000" y="4114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F0DC1F10-8F16-574A-AC71-893F7E585CA9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286000"/>
            <a:ext cx="3048000" cy="2895600"/>
            <a:chOff x="2895600" y="2286000"/>
            <a:chExt cx="3048000" cy="28956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91876A1-73DD-CE47-90EE-52EBE7D703D8}"/>
                </a:ext>
              </a:extLst>
            </p:cNvPr>
            <p:cNvSpPr/>
            <p:nvPr/>
          </p:nvSpPr>
          <p:spPr>
            <a:xfrm>
              <a:off x="4191000" y="32766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F9FC9E5-0B08-454B-AA4F-60F0E55A4EDF}"/>
                </a:ext>
              </a:extLst>
            </p:cNvPr>
            <p:cNvSpPr/>
            <p:nvPr/>
          </p:nvSpPr>
          <p:spPr>
            <a:xfrm>
              <a:off x="4343400" y="3429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059694D-399D-6649-873C-C610EF8A14D6}"/>
                </a:ext>
              </a:extLst>
            </p:cNvPr>
            <p:cNvSpPr/>
            <p:nvPr/>
          </p:nvSpPr>
          <p:spPr>
            <a:xfrm>
              <a:off x="5638800" y="3429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4B4E68-381F-9043-864F-D3CF60EA0CEE}"/>
                </a:ext>
              </a:extLst>
            </p:cNvPr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E4084FD-33D3-F24F-ABCC-CF6527195EA9}"/>
                </a:ext>
              </a:extLst>
            </p:cNvPr>
            <p:cNvSpPr/>
            <p:nvPr/>
          </p:nvSpPr>
          <p:spPr>
            <a:xfrm>
              <a:off x="4343400" y="47244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41849C4-D3E0-9D44-88E2-415DF7519BDB}"/>
                </a:ext>
              </a:extLst>
            </p:cNvPr>
            <p:cNvSpPr/>
            <p:nvPr/>
          </p:nvSpPr>
          <p:spPr>
            <a:xfrm>
              <a:off x="4572000" y="4724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5F3A8E9-E1F0-1E41-A194-02064DBA66E0}"/>
                </a:ext>
              </a:extLst>
            </p:cNvPr>
            <p:cNvSpPr/>
            <p:nvPr/>
          </p:nvSpPr>
          <p:spPr>
            <a:xfrm>
              <a:off x="4343400" y="2286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3F7F3B5-0702-514F-A149-A06D0EBAF767}"/>
                </a:ext>
              </a:extLst>
            </p:cNvPr>
            <p:cNvSpPr/>
            <p:nvPr/>
          </p:nvSpPr>
          <p:spPr>
            <a:xfrm>
              <a:off x="4191000" y="2438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4356A8-D2B7-0C4B-838E-C67043103ADF}"/>
                </a:ext>
              </a:extLst>
            </p:cNvPr>
            <p:cNvSpPr/>
            <p:nvPr/>
          </p:nvSpPr>
          <p:spPr>
            <a:xfrm>
              <a:off x="5562600" y="4191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2D8F07-7535-7040-8CAA-DD54858B00AD}"/>
                </a:ext>
              </a:extLst>
            </p:cNvPr>
            <p:cNvSpPr/>
            <p:nvPr/>
          </p:nvSpPr>
          <p:spPr>
            <a:xfrm>
              <a:off x="5791200" y="4191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A3FA8DF-056C-AC44-9C7E-EE15BD3E9328}"/>
                </a:ext>
              </a:extLst>
            </p:cNvPr>
            <p:cNvSpPr/>
            <p:nvPr/>
          </p:nvSpPr>
          <p:spPr>
            <a:xfrm>
              <a:off x="3200400" y="3429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6D6C36D-54E5-F44C-9DFE-857BC69AD709}"/>
                </a:ext>
              </a:extLst>
            </p:cNvPr>
            <p:cNvSpPr/>
            <p:nvPr/>
          </p:nvSpPr>
          <p:spPr>
            <a:xfrm>
              <a:off x="3200400" y="3200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A984AF9-DB37-EE45-9C47-2010D4EB07A5}"/>
                </a:ext>
              </a:extLst>
            </p:cNvPr>
            <p:cNvSpPr/>
            <p:nvPr/>
          </p:nvSpPr>
          <p:spPr>
            <a:xfrm>
              <a:off x="3657600" y="50292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36FB68F-5547-7144-B211-9E8785217438}"/>
                </a:ext>
              </a:extLst>
            </p:cNvPr>
            <p:cNvSpPr/>
            <p:nvPr/>
          </p:nvSpPr>
          <p:spPr>
            <a:xfrm>
              <a:off x="3429000" y="50292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57649F3-686E-9149-9D59-16A3BB280CE5}"/>
                </a:ext>
              </a:extLst>
            </p:cNvPr>
            <p:cNvSpPr/>
            <p:nvPr/>
          </p:nvSpPr>
          <p:spPr>
            <a:xfrm>
              <a:off x="5410200" y="48006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655C2F3-1B32-9E4D-A4F7-717444938C12}"/>
                </a:ext>
              </a:extLst>
            </p:cNvPr>
            <p:cNvSpPr/>
            <p:nvPr/>
          </p:nvSpPr>
          <p:spPr>
            <a:xfrm>
              <a:off x="5257800" y="4953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0F6D4E8-ADB5-E841-9520-964BE6301389}"/>
                </a:ext>
              </a:extLst>
            </p:cNvPr>
            <p:cNvSpPr/>
            <p:nvPr/>
          </p:nvSpPr>
          <p:spPr>
            <a:xfrm>
              <a:off x="5257800" y="25908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197AEA6-F701-8E4D-BC3F-9484CB4C2910}"/>
                </a:ext>
              </a:extLst>
            </p:cNvPr>
            <p:cNvSpPr/>
            <p:nvPr/>
          </p:nvSpPr>
          <p:spPr>
            <a:xfrm>
              <a:off x="5257800" y="23622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7292D4D-113F-1F46-966D-269F54F18894}"/>
                </a:ext>
              </a:extLst>
            </p:cNvPr>
            <p:cNvSpPr/>
            <p:nvPr/>
          </p:nvSpPr>
          <p:spPr>
            <a:xfrm>
              <a:off x="4648200" y="41148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07FB6B8-4728-F44D-8984-4F52C3E6B220}"/>
                </a:ext>
              </a:extLst>
            </p:cNvPr>
            <p:cNvSpPr/>
            <p:nvPr/>
          </p:nvSpPr>
          <p:spPr>
            <a:xfrm>
              <a:off x="4800600" y="42672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1EC43D2-8690-A84A-A7E6-8FBA20C9E8CD}"/>
                </a:ext>
              </a:extLst>
            </p:cNvPr>
            <p:cNvSpPr/>
            <p:nvPr/>
          </p:nvSpPr>
          <p:spPr>
            <a:xfrm>
              <a:off x="3733800" y="2667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B56976B7-9F42-EC42-9687-6CBE033C4847}"/>
                </a:ext>
              </a:extLst>
            </p:cNvPr>
            <p:cNvSpPr/>
            <p:nvPr/>
          </p:nvSpPr>
          <p:spPr>
            <a:xfrm>
              <a:off x="3505200" y="2667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37B1711-B993-C347-A61F-C943E3EA6113}"/>
                </a:ext>
              </a:extLst>
            </p:cNvPr>
            <p:cNvSpPr/>
            <p:nvPr/>
          </p:nvSpPr>
          <p:spPr>
            <a:xfrm>
              <a:off x="2895600" y="41148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91E522A-EF84-804E-9C83-82851B9E14A0}"/>
                </a:ext>
              </a:extLst>
            </p:cNvPr>
            <p:cNvSpPr/>
            <p:nvPr/>
          </p:nvSpPr>
          <p:spPr>
            <a:xfrm>
              <a:off x="2895600" y="4343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BB9D2-593F-0141-BC5B-D8E3AD476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and Field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FED3FA-8BC9-B243-BF9C-0210C5A01A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76800"/>
              </a:xfrm>
            </p:spPr>
            <p:txBody>
              <a:bodyPr/>
              <a:lstStyle/>
              <a:p>
                <a:pPr>
                  <a:buClr>
                    <a:schemeClr val="tx2"/>
                  </a:buClr>
                </a:pPr>
                <a:r>
                  <a:rPr lang="en-US" dirty="0"/>
                  <a:t>Potential difference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dirty="0"/>
              </a:p>
              <a:p>
                <a:pPr>
                  <a:spcAft>
                    <a:spcPts val="1800"/>
                  </a:spcAft>
                  <a:buClr>
                    <a:schemeClr val="tx2"/>
                  </a:buClr>
                </a:pPr>
                <a:r>
                  <a:rPr lang="en-US" dirty="0"/>
                  <a:t> Field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buClr>
                    <a:schemeClr val="tx2"/>
                  </a:buClr>
                </a:pPr>
                <a:r>
                  <a:rPr lang="en-US" dirty="0">
                    <a:solidFill>
                      <a:srgbClr val="C00000"/>
                    </a:solidFill>
                  </a:rPr>
                  <a:t>Gradient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 </a:t>
                </a:r>
                <a:r>
                  <a:rPr lang="en-US" dirty="0"/>
                  <a:t>of a scalar function </a:t>
                </a:r>
                <a:r>
                  <a:rPr lang="en-US" i="1" dirty="0">
                    <a:solidFill>
                      <a:schemeClr val="accent2"/>
                    </a:solidFill>
                  </a:rPr>
                  <a:t>V</a:t>
                </a:r>
              </a:p>
              <a:p>
                <a:pPr>
                  <a:buClr>
                    <a:schemeClr val="tx2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den>
                        </m:f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2"/>
                  </a:buClr>
                </a:pPr>
                <a:r>
                  <a:rPr lang="en-US" dirty="0"/>
                  <a:t>Vector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Points uphill 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in direction of greatest change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FED3FA-8BC9-B243-BF9C-0210C5A01A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76800"/>
              </a:xfrm>
              <a:blipFill>
                <a:blip r:embed="rId2"/>
                <a:stretch>
                  <a:fillRect l="-1852" t="-19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5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4EC6418-DD75-DE46-A987-3D3DC0CD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 field is conservative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8654E3E4-ADCC-5644-97DF-198619AD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Symbol" pitchFamily="2" charset="2"/>
              </a:rPr>
              <a:t>D</a:t>
            </a:r>
            <a:r>
              <a:rPr lang="en-US" altLang="en-US" i="1">
                <a:solidFill>
                  <a:schemeClr val="tx1"/>
                </a:solidFill>
              </a:rPr>
              <a:t>V</a:t>
            </a:r>
            <a:r>
              <a:rPr lang="en-US" altLang="en-US">
                <a:solidFill>
                  <a:schemeClr val="tx1"/>
                </a:solidFill>
              </a:rPr>
              <a:t> from a to b is the </a:t>
            </a:r>
            <a:r>
              <a:rPr lang="en-US" altLang="en-US">
                <a:solidFill>
                  <a:schemeClr val="accent2"/>
                </a:solidFill>
              </a:rPr>
              <a:t>same for all paths</a:t>
            </a:r>
          </a:p>
        </p:txBody>
      </p:sp>
      <p:grpSp>
        <p:nvGrpSpPr>
          <p:cNvPr id="21508" name="Group 10">
            <a:extLst>
              <a:ext uri="{FF2B5EF4-FFF2-40B4-BE49-F238E27FC236}">
                <a16:creationId xmlns:a16="http://schemas.microsoft.com/office/drawing/2014/main" id="{6C7C775E-359B-B848-92CA-276537FC30B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362200"/>
            <a:ext cx="7378700" cy="4267200"/>
            <a:chOff x="914400" y="2362200"/>
            <a:chExt cx="7377953" cy="42672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7825CEE-93B3-1B46-B467-58F09CEEEBB9}"/>
                </a:ext>
              </a:extLst>
            </p:cNvPr>
            <p:cNvSpPr/>
            <p:nvPr/>
          </p:nvSpPr>
          <p:spPr>
            <a:xfrm>
              <a:off x="914400" y="2438400"/>
              <a:ext cx="1731788" cy="1138238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2653553"/>
                <a:gd name="connsiteY0" fmla="*/ 1290917 h 1290917"/>
                <a:gd name="connsiteX1" fmla="*/ 2653553 w 2653553"/>
                <a:gd name="connsiteY1" fmla="*/ 0 h 1290917"/>
                <a:gd name="connsiteX0" fmla="*/ 0 w 2120153"/>
                <a:gd name="connsiteY0" fmla="*/ 986117 h 986117"/>
                <a:gd name="connsiteX1" fmla="*/ 2120153 w 2120153"/>
                <a:gd name="connsiteY1" fmla="*/ 0 h 986117"/>
                <a:gd name="connsiteX0" fmla="*/ 0 w 2493682"/>
                <a:gd name="connsiteY0" fmla="*/ 986117 h 986117"/>
                <a:gd name="connsiteX1" fmla="*/ 2120153 w 2493682"/>
                <a:gd name="connsiteY1" fmla="*/ 0 h 986117"/>
                <a:gd name="connsiteX0" fmla="*/ 0 w 1731682"/>
                <a:gd name="connsiteY0" fmla="*/ 1443317 h 1443317"/>
                <a:gd name="connsiteX1" fmla="*/ 1358153 w 1731682"/>
                <a:gd name="connsiteY1" fmla="*/ 0 h 14433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31682" h="1138517">
                  <a:moveTo>
                    <a:pt x="0" y="1138517"/>
                  </a:moveTo>
                  <a:cubicBezTo>
                    <a:pt x="715683" y="1083235"/>
                    <a:pt x="1731682" y="620059"/>
                    <a:pt x="13581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20121A2-C21C-1849-9201-48C5D973A7D8}"/>
                </a:ext>
              </a:extLst>
            </p:cNvPr>
            <p:cNvSpPr/>
            <p:nvPr/>
          </p:nvSpPr>
          <p:spPr>
            <a:xfrm>
              <a:off x="914400" y="2362200"/>
              <a:ext cx="3558815" cy="1492250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2147047 w 3397624"/>
                <a:gd name="connsiteY3" fmla="*/ 941293 h 1347694"/>
                <a:gd name="connsiteX4" fmla="*/ 3397624 w 3397624"/>
                <a:gd name="connsiteY4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0 w 3263153"/>
                <a:gd name="connsiteY0" fmla="*/ 1290917 h 1290917"/>
                <a:gd name="connsiteX1" fmla="*/ 14522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20618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519517 h 1519517"/>
                <a:gd name="connsiteX1" fmla="*/ 3263153 w 3263153"/>
                <a:gd name="connsiteY1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58989" h="1492623">
                  <a:moveTo>
                    <a:pt x="0" y="1492623"/>
                  </a:moveTo>
                  <a:cubicBezTo>
                    <a:pt x="1706284" y="1429869"/>
                    <a:pt x="3031565" y="797859"/>
                    <a:pt x="3558989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1F10CA2-2B02-CA4C-AED5-4EFF90B1C43A}"/>
                </a:ext>
              </a:extLst>
            </p:cNvPr>
            <p:cNvSpPr/>
            <p:nvPr/>
          </p:nvSpPr>
          <p:spPr>
            <a:xfrm>
              <a:off x="914400" y="2895600"/>
              <a:ext cx="6616030" cy="1290638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0 w 2853765"/>
                <a:gd name="connsiteY0" fmla="*/ 1452282 h 1452282"/>
                <a:gd name="connsiteX1" fmla="*/ 1452282 w 2853765"/>
                <a:gd name="connsiteY1" fmla="*/ 1111623 h 1452282"/>
                <a:gd name="connsiteX2" fmla="*/ 2653553 w 2853765"/>
                <a:gd name="connsiteY2" fmla="*/ 161365 h 1452282"/>
                <a:gd name="connsiteX3" fmla="*/ 2653553 w 2853765"/>
                <a:gd name="connsiteY3" fmla="*/ 143435 h 1452282"/>
                <a:gd name="connsiteX0" fmla="*/ 0 w 2982259"/>
                <a:gd name="connsiteY0" fmla="*/ 1452282 h 1452282"/>
                <a:gd name="connsiteX1" fmla="*/ 1452282 w 2982259"/>
                <a:gd name="connsiteY1" fmla="*/ 1111623 h 1452282"/>
                <a:gd name="connsiteX2" fmla="*/ 2653553 w 2982259"/>
                <a:gd name="connsiteY2" fmla="*/ 161365 h 1452282"/>
                <a:gd name="connsiteX3" fmla="*/ 2882153 w 2982259"/>
                <a:gd name="connsiteY3" fmla="*/ 143435 h 1452282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4329953"/>
                <a:gd name="connsiteY0" fmla="*/ 1290917 h 1290917"/>
                <a:gd name="connsiteX1" fmla="*/ 1452282 w 4329953"/>
                <a:gd name="connsiteY1" fmla="*/ 950258 h 1290917"/>
                <a:gd name="connsiteX2" fmla="*/ 4329953 w 4329953"/>
                <a:gd name="connsiteY2" fmla="*/ 0 h 1290917"/>
                <a:gd name="connsiteX0" fmla="*/ 0 w 4329953"/>
                <a:gd name="connsiteY0" fmla="*/ 1290917 h 1290917"/>
                <a:gd name="connsiteX1" fmla="*/ 4329953 w 4329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15953" h="1290917">
                  <a:moveTo>
                    <a:pt x="0" y="1290917"/>
                  </a:moveTo>
                  <a:cubicBezTo>
                    <a:pt x="1601694" y="1174376"/>
                    <a:pt x="5036670" y="770965"/>
                    <a:pt x="66159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8A4D4AB-16B7-4243-8CF2-43F8492F60B2}"/>
                </a:ext>
              </a:extLst>
            </p:cNvPr>
            <p:cNvSpPr/>
            <p:nvPr/>
          </p:nvSpPr>
          <p:spPr>
            <a:xfrm>
              <a:off x="914400" y="4419600"/>
              <a:ext cx="7377953" cy="71438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4488330"/>
                <a:gd name="connsiteY0" fmla="*/ 1325282 h 1382059"/>
                <a:gd name="connsiteX1" fmla="*/ 242047 w 4488330"/>
                <a:gd name="connsiteY1" fmla="*/ 1325282 h 1382059"/>
                <a:gd name="connsiteX2" fmla="*/ 1586753 w 4488330"/>
                <a:gd name="connsiteY2" fmla="*/ 984623 h 1382059"/>
                <a:gd name="connsiteX3" fmla="*/ 2788024 w 4488330"/>
                <a:gd name="connsiteY3" fmla="*/ 34365 h 1382059"/>
                <a:gd name="connsiteX4" fmla="*/ 4388224 w 4488330"/>
                <a:gd name="connsiteY4" fmla="*/ 778435 h 1382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134471 w 4464424"/>
                <a:gd name="connsiteY0" fmla="*/ 528917 h 585694"/>
                <a:gd name="connsiteX1" fmla="*/ 242047 w 4464424"/>
                <a:gd name="connsiteY1" fmla="*/ 528917 h 585694"/>
                <a:gd name="connsiteX2" fmla="*/ 1586753 w 4464424"/>
                <a:gd name="connsiteY2" fmla="*/ 188258 h 585694"/>
                <a:gd name="connsiteX3" fmla="*/ 4464424 w 4464424"/>
                <a:gd name="connsiteY3" fmla="*/ 0 h 585694"/>
                <a:gd name="connsiteX0" fmla="*/ 134471 w 4464424"/>
                <a:gd name="connsiteY0" fmla="*/ 528917 h 557305"/>
                <a:gd name="connsiteX1" fmla="*/ 242047 w 4464424"/>
                <a:gd name="connsiteY1" fmla="*/ 528917 h 557305"/>
                <a:gd name="connsiteX2" fmla="*/ 1586753 w 4464424"/>
                <a:gd name="connsiteY2" fmla="*/ 416858 h 557305"/>
                <a:gd name="connsiteX3" fmla="*/ 4464424 w 4464424"/>
                <a:gd name="connsiteY3" fmla="*/ 0 h 557305"/>
                <a:gd name="connsiteX0" fmla="*/ 0 w 4329953"/>
                <a:gd name="connsiteY0" fmla="*/ 528917 h 528917"/>
                <a:gd name="connsiteX1" fmla="*/ 1452282 w 4329953"/>
                <a:gd name="connsiteY1" fmla="*/ 416858 h 528917"/>
                <a:gd name="connsiteX2" fmla="*/ 4329953 w 4329953"/>
                <a:gd name="connsiteY2" fmla="*/ 0 h 528917"/>
                <a:gd name="connsiteX0" fmla="*/ 0 w 4329953"/>
                <a:gd name="connsiteY0" fmla="*/ 300317 h 300317"/>
                <a:gd name="connsiteX1" fmla="*/ 1452282 w 4329953"/>
                <a:gd name="connsiteY1" fmla="*/ 188258 h 300317"/>
                <a:gd name="connsiteX2" fmla="*/ 4329953 w 4329953"/>
                <a:gd name="connsiteY2" fmla="*/ 0 h 300317"/>
                <a:gd name="connsiteX0" fmla="*/ 0 w 4329953"/>
                <a:gd name="connsiteY0" fmla="*/ 300317 h 300317"/>
                <a:gd name="connsiteX1" fmla="*/ 4329953 w 4329953"/>
                <a:gd name="connsiteY1" fmla="*/ 0 h 300317"/>
                <a:gd name="connsiteX0" fmla="*/ 0 w 7377953"/>
                <a:gd name="connsiteY0" fmla="*/ 71717 h 71717"/>
                <a:gd name="connsiteX1" fmla="*/ 7377953 w 7377953"/>
                <a:gd name="connsiteY1" fmla="*/ 0 h 71717"/>
                <a:gd name="connsiteX0" fmla="*/ 0 w 7377953"/>
                <a:gd name="connsiteY0" fmla="*/ 71717 h 71717"/>
                <a:gd name="connsiteX1" fmla="*/ 7377953 w 7377953"/>
                <a:gd name="connsiteY1" fmla="*/ 0 h 71717"/>
                <a:gd name="connsiteX0" fmla="*/ 0 w 7377953"/>
                <a:gd name="connsiteY0" fmla="*/ 71717 h 71717"/>
                <a:gd name="connsiteX1" fmla="*/ 7377953 w 7377953"/>
                <a:gd name="connsiteY1" fmla="*/ 0 h 71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377953" h="71717">
                  <a:moveTo>
                    <a:pt x="0" y="71717"/>
                  </a:moveTo>
                  <a:lnTo>
                    <a:pt x="7377953" y="0"/>
                  </a:ln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1FE4E0-5A49-514F-82AF-80BFEC69A111}"/>
                </a:ext>
              </a:extLst>
            </p:cNvPr>
            <p:cNvSpPr/>
            <p:nvPr/>
          </p:nvSpPr>
          <p:spPr>
            <a:xfrm flipV="1">
              <a:off x="914400" y="5491163"/>
              <a:ext cx="1731788" cy="1138237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2653553"/>
                <a:gd name="connsiteY0" fmla="*/ 1290917 h 1290917"/>
                <a:gd name="connsiteX1" fmla="*/ 2653553 w 2653553"/>
                <a:gd name="connsiteY1" fmla="*/ 0 h 1290917"/>
                <a:gd name="connsiteX0" fmla="*/ 0 w 2120153"/>
                <a:gd name="connsiteY0" fmla="*/ 986117 h 986117"/>
                <a:gd name="connsiteX1" fmla="*/ 2120153 w 2120153"/>
                <a:gd name="connsiteY1" fmla="*/ 0 h 986117"/>
                <a:gd name="connsiteX0" fmla="*/ 0 w 2493682"/>
                <a:gd name="connsiteY0" fmla="*/ 986117 h 986117"/>
                <a:gd name="connsiteX1" fmla="*/ 2120153 w 2493682"/>
                <a:gd name="connsiteY1" fmla="*/ 0 h 986117"/>
                <a:gd name="connsiteX0" fmla="*/ 0 w 1731682"/>
                <a:gd name="connsiteY0" fmla="*/ 1443317 h 1443317"/>
                <a:gd name="connsiteX1" fmla="*/ 1358153 w 1731682"/>
                <a:gd name="connsiteY1" fmla="*/ 0 h 14433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31682" h="1138517">
                  <a:moveTo>
                    <a:pt x="0" y="1138517"/>
                  </a:moveTo>
                  <a:cubicBezTo>
                    <a:pt x="715683" y="1083235"/>
                    <a:pt x="1731682" y="620059"/>
                    <a:pt x="13581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7D452AB-D74D-CB42-BF4E-3D34583BCAAC}"/>
                </a:ext>
              </a:extLst>
            </p:cNvPr>
            <p:cNvSpPr/>
            <p:nvPr/>
          </p:nvSpPr>
          <p:spPr>
            <a:xfrm flipV="1">
              <a:off x="914400" y="5137150"/>
              <a:ext cx="3558815" cy="1492250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2147047 w 3397624"/>
                <a:gd name="connsiteY3" fmla="*/ 941293 h 1347694"/>
                <a:gd name="connsiteX4" fmla="*/ 3397624 w 3397624"/>
                <a:gd name="connsiteY4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0 w 3263153"/>
                <a:gd name="connsiteY0" fmla="*/ 1290917 h 1290917"/>
                <a:gd name="connsiteX1" fmla="*/ 14522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20618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519517 h 1519517"/>
                <a:gd name="connsiteX1" fmla="*/ 3263153 w 3263153"/>
                <a:gd name="connsiteY1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58989" h="1492623">
                  <a:moveTo>
                    <a:pt x="0" y="1492623"/>
                  </a:moveTo>
                  <a:cubicBezTo>
                    <a:pt x="1706284" y="1429869"/>
                    <a:pt x="3031565" y="797859"/>
                    <a:pt x="3558989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F00CBD2-DCCD-5A42-B0A1-8AA82F8F1806}"/>
                </a:ext>
              </a:extLst>
            </p:cNvPr>
            <p:cNvSpPr/>
            <p:nvPr/>
          </p:nvSpPr>
          <p:spPr>
            <a:xfrm flipV="1">
              <a:off x="914400" y="4805363"/>
              <a:ext cx="6616030" cy="1290637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0 w 2853765"/>
                <a:gd name="connsiteY0" fmla="*/ 1452282 h 1452282"/>
                <a:gd name="connsiteX1" fmla="*/ 1452282 w 2853765"/>
                <a:gd name="connsiteY1" fmla="*/ 1111623 h 1452282"/>
                <a:gd name="connsiteX2" fmla="*/ 2653553 w 2853765"/>
                <a:gd name="connsiteY2" fmla="*/ 161365 h 1452282"/>
                <a:gd name="connsiteX3" fmla="*/ 2653553 w 2853765"/>
                <a:gd name="connsiteY3" fmla="*/ 143435 h 1452282"/>
                <a:gd name="connsiteX0" fmla="*/ 0 w 2982259"/>
                <a:gd name="connsiteY0" fmla="*/ 1452282 h 1452282"/>
                <a:gd name="connsiteX1" fmla="*/ 1452282 w 2982259"/>
                <a:gd name="connsiteY1" fmla="*/ 1111623 h 1452282"/>
                <a:gd name="connsiteX2" fmla="*/ 2653553 w 2982259"/>
                <a:gd name="connsiteY2" fmla="*/ 161365 h 1452282"/>
                <a:gd name="connsiteX3" fmla="*/ 2882153 w 2982259"/>
                <a:gd name="connsiteY3" fmla="*/ 143435 h 1452282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4329953"/>
                <a:gd name="connsiteY0" fmla="*/ 1290917 h 1290917"/>
                <a:gd name="connsiteX1" fmla="*/ 1452282 w 4329953"/>
                <a:gd name="connsiteY1" fmla="*/ 950258 h 1290917"/>
                <a:gd name="connsiteX2" fmla="*/ 4329953 w 4329953"/>
                <a:gd name="connsiteY2" fmla="*/ 0 h 1290917"/>
                <a:gd name="connsiteX0" fmla="*/ 0 w 4329953"/>
                <a:gd name="connsiteY0" fmla="*/ 1290917 h 1290917"/>
                <a:gd name="connsiteX1" fmla="*/ 4329953 w 4329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15953" h="1290917">
                  <a:moveTo>
                    <a:pt x="0" y="1290917"/>
                  </a:moveTo>
                  <a:cubicBezTo>
                    <a:pt x="1601694" y="1174376"/>
                    <a:pt x="5036670" y="770965"/>
                    <a:pt x="66159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89683A7D-1A1F-204D-9196-C84C50539424}"/>
              </a:ext>
            </a:extLst>
          </p:cNvPr>
          <p:cNvSpPr/>
          <p:nvPr/>
        </p:nvSpPr>
        <p:spPr>
          <a:xfrm>
            <a:off x="15240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1D59616-F334-7744-945E-0C6B25CFE08A}"/>
              </a:ext>
            </a:extLst>
          </p:cNvPr>
          <p:cNvSpPr/>
          <p:nvPr/>
        </p:nvSpPr>
        <p:spPr>
          <a:xfrm>
            <a:off x="5562600" y="2819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1" name="TextBox 14">
            <a:extLst>
              <a:ext uri="{FF2B5EF4-FFF2-40B4-BE49-F238E27FC236}">
                <a16:creationId xmlns:a16="http://schemas.microsoft.com/office/drawing/2014/main" id="{29598849-96BB-F545-B16C-9C6460403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054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21512" name="TextBox 15">
            <a:extLst>
              <a:ext uri="{FF2B5EF4-FFF2-40B4-BE49-F238E27FC236}">
                <a16:creationId xmlns:a16="http://schemas.microsoft.com/office/drawing/2014/main" id="{39522C76-5ACE-234B-92F3-BB33C7E5F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5908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113400D4-A85E-794F-AE56-D148919E2F10}"/>
              </a:ext>
            </a:extLst>
          </p:cNvPr>
          <p:cNvSpPr/>
          <p:nvPr/>
        </p:nvSpPr>
        <p:spPr>
          <a:xfrm>
            <a:off x="1789113" y="2959100"/>
            <a:ext cx="4084637" cy="2451100"/>
          </a:xfrm>
          <a:custGeom>
            <a:avLst/>
            <a:gdLst>
              <a:gd name="connsiteX0" fmla="*/ 0 w 4948518"/>
              <a:gd name="connsiteY0" fmla="*/ 2528047 h 2823882"/>
              <a:gd name="connsiteX1" fmla="*/ 4267200 w 4948518"/>
              <a:gd name="connsiteY1" fmla="*/ 2402541 h 2823882"/>
              <a:gd name="connsiteX2" fmla="*/ 4087906 w 4948518"/>
              <a:gd name="connsiteY2" fmla="*/ 0 h 2823882"/>
              <a:gd name="connsiteX0" fmla="*/ 0 w 4948518"/>
              <a:gd name="connsiteY0" fmla="*/ 2528047 h 2823882"/>
              <a:gd name="connsiteX1" fmla="*/ 0 w 4948518"/>
              <a:gd name="connsiteY1" fmla="*/ 2528047 h 2823882"/>
              <a:gd name="connsiteX2" fmla="*/ 4267200 w 4948518"/>
              <a:gd name="connsiteY2" fmla="*/ 2402541 h 2823882"/>
              <a:gd name="connsiteX3" fmla="*/ 4087906 w 4948518"/>
              <a:gd name="connsiteY3" fmla="*/ 0 h 2823882"/>
              <a:gd name="connsiteX0" fmla="*/ 707730 w 5655669"/>
              <a:gd name="connsiteY0" fmla="*/ 2528047 h 2823882"/>
              <a:gd name="connsiteX1" fmla="*/ 707730 w 5655669"/>
              <a:gd name="connsiteY1" fmla="*/ 2528047 h 2823882"/>
              <a:gd name="connsiteX2" fmla="*/ 711200 w 5655669"/>
              <a:gd name="connsiteY2" fmla="*/ 2528047 h 2823882"/>
              <a:gd name="connsiteX3" fmla="*/ 4974930 w 5655669"/>
              <a:gd name="connsiteY3" fmla="*/ 2402541 h 2823882"/>
              <a:gd name="connsiteX4" fmla="*/ 4795636 w 5655669"/>
              <a:gd name="connsiteY4" fmla="*/ 0 h 2823882"/>
              <a:gd name="connsiteX0" fmla="*/ 402930 w 5300069"/>
              <a:gd name="connsiteY0" fmla="*/ 2528047 h 2823882"/>
              <a:gd name="connsiteX1" fmla="*/ 402930 w 5300069"/>
              <a:gd name="connsiteY1" fmla="*/ 2528047 h 2823882"/>
              <a:gd name="connsiteX2" fmla="*/ 711200 w 5300069"/>
              <a:gd name="connsiteY2" fmla="*/ 2528047 h 2823882"/>
              <a:gd name="connsiteX3" fmla="*/ 4670130 w 5300069"/>
              <a:gd name="connsiteY3" fmla="*/ 2402541 h 2823882"/>
              <a:gd name="connsiteX4" fmla="*/ 4490836 w 5300069"/>
              <a:gd name="connsiteY4" fmla="*/ 0 h 2823882"/>
              <a:gd name="connsiteX0" fmla="*/ 402930 w 5205434"/>
              <a:gd name="connsiteY0" fmla="*/ 2528047 h 2874682"/>
              <a:gd name="connsiteX1" fmla="*/ 402930 w 5205434"/>
              <a:gd name="connsiteY1" fmla="*/ 2528047 h 2874682"/>
              <a:gd name="connsiteX2" fmla="*/ 711200 w 5205434"/>
              <a:gd name="connsiteY2" fmla="*/ 2528047 h 2874682"/>
              <a:gd name="connsiteX3" fmla="*/ 1279014 w 5205434"/>
              <a:gd name="connsiteY3" fmla="*/ 2832847 h 2874682"/>
              <a:gd name="connsiteX4" fmla="*/ 4670130 w 5205434"/>
              <a:gd name="connsiteY4" fmla="*/ 2402541 h 2874682"/>
              <a:gd name="connsiteX5" fmla="*/ 4490836 w 5205434"/>
              <a:gd name="connsiteY5" fmla="*/ 0 h 2874682"/>
              <a:gd name="connsiteX0" fmla="*/ 402930 w 5205434"/>
              <a:gd name="connsiteY0" fmla="*/ 2528047 h 2823882"/>
              <a:gd name="connsiteX1" fmla="*/ 402930 w 5205434"/>
              <a:gd name="connsiteY1" fmla="*/ 2528047 h 2823882"/>
              <a:gd name="connsiteX2" fmla="*/ 711200 w 5205434"/>
              <a:gd name="connsiteY2" fmla="*/ 2528047 h 2823882"/>
              <a:gd name="connsiteX3" fmla="*/ 4670130 w 5205434"/>
              <a:gd name="connsiteY3" fmla="*/ 2402541 h 2823882"/>
              <a:gd name="connsiteX4" fmla="*/ 4490836 w 5205434"/>
              <a:gd name="connsiteY4" fmla="*/ 0 h 2823882"/>
              <a:gd name="connsiteX0" fmla="*/ 402930 w 5205434"/>
              <a:gd name="connsiteY0" fmla="*/ 2528047 h 2839017"/>
              <a:gd name="connsiteX1" fmla="*/ 402930 w 5205434"/>
              <a:gd name="connsiteY1" fmla="*/ 2528047 h 2839017"/>
              <a:gd name="connsiteX2" fmla="*/ 711200 w 5205434"/>
              <a:gd name="connsiteY2" fmla="*/ 2528047 h 2839017"/>
              <a:gd name="connsiteX3" fmla="*/ 1492866 w 5205434"/>
              <a:gd name="connsiteY3" fmla="*/ 2818099 h 2839017"/>
              <a:gd name="connsiteX4" fmla="*/ 4670130 w 5205434"/>
              <a:gd name="connsiteY4" fmla="*/ 2402541 h 2839017"/>
              <a:gd name="connsiteX5" fmla="*/ 4490836 w 5205434"/>
              <a:gd name="connsiteY5" fmla="*/ 0 h 2839017"/>
              <a:gd name="connsiteX0" fmla="*/ 0 w 4802504"/>
              <a:gd name="connsiteY0" fmla="*/ 2528047 h 2873381"/>
              <a:gd name="connsiteX1" fmla="*/ 0 w 4802504"/>
              <a:gd name="connsiteY1" fmla="*/ 2528047 h 2873381"/>
              <a:gd name="connsiteX2" fmla="*/ 841670 w 4802504"/>
              <a:gd name="connsiteY2" fmla="*/ 2070847 h 2873381"/>
              <a:gd name="connsiteX3" fmla="*/ 1089936 w 4802504"/>
              <a:gd name="connsiteY3" fmla="*/ 2818099 h 2873381"/>
              <a:gd name="connsiteX4" fmla="*/ 4267200 w 4802504"/>
              <a:gd name="connsiteY4" fmla="*/ 2402541 h 2873381"/>
              <a:gd name="connsiteX5" fmla="*/ 4087906 w 4802504"/>
              <a:gd name="connsiteY5" fmla="*/ 0 h 2873381"/>
              <a:gd name="connsiteX0" fmla="*/ 1879 w 4804383"/>
              <a:gd name="connsiteY0" fmla="*/ 2528047 h 2873381"/>
              <a:gd name="connsiteX1" fmla="*/ 1879 w 4804383"/>
              <a:gd name="connsiteY1" fmla="*/ 2528047 h 2873381"/>
              <a:gd name="connsiteX2" fmla="*/ 219202 w 4804383"/>
              <a:gd name="connsiteY2" fmla="*/ 2483802 h 2873381"/>
              <a:gd name="connsiteX3" fmla="*/ 843549 w 4804383"/>
              <a:gd name="connsiteY3" fmla="*/ 2070847 h 2873381"/>
              <a:gd name="connsiteX4" fmla="*/ 1091815 w 4804383"/>
              <a:gd name="connsiteY4" fmla="*/ 2818099 h 2873381"/>
              <a:gd name="connsiteX5" fmla="*/ 4269079 w 4804383"/>
              <a:gd name="connsiteY5" fmla="*/ 2402541 h 2873381"/>
              <a:gd name="connsiteX6" fmla="*/ 4089785 w 4804383"/>
              <a:gd name="connsiteY6" fmla="*/ 0 h 2873381"/>
              <a:gd name="connsiteX0" fmla="*/ 0 w 4802504"/>
              <a:gd name="connsiteY0" fmla="*/ 2528047 h 2873381"/>
              <a:gd name="connsiteX1" fmla="*/ 457200 w 4802504"/>
              <a:gd name="connsiteY1" fmla="*/ 2756647 h 2873381"/>
              <a:gd name="connsiteX2" fmla="*/ 217323 w 4802504"/>
              <a:gd name="connsiteY2" fmla="*/ 2483802 h 2873381"/>
              <a:gd name="connsiteX3" fmla="*/ 841670 w 4802504"/>
              <a:gd name="connsiteY3" fmla="*/ 2070847 h 2873381"/>
              <a:gd name="connsiteX4" fmla="*/ 1089936 w 4802504"/>
              <a:gd name="connsiteY4" fmla="*/ 2818099 h 2873381"/>
              <a:gd name="connsiteX5" fmla="*/ 4267200 w 4802504"/>
              <a:gd name="connsiteY5" fmla="*/ 2402541 h 2873381"/>
              <a:gd name="connsiteX6" fmla="*/ 4087906 w 4802504"/>
              <a:gd name="connsiteY6" fmla="*/ 0 h 2873381"/>
              <a:gd name="connsiteX0" fmla="*/ 0 w 4802504"/>
              <a:gd name="connsiteY0" fmla="*/ 2528047 h 2873381"/>
              <a:gd name="connsiteX1" fmla="*/ 457200 w 4802504"/>
              <a:gd name="connsiteY1" fmla="*/ 2756647 h 2873381"/>
              <a:gd name="connsiteX2" fmla="*/ 217323 w 4802504"/>
              <a:gd name="connsiteY2" fmla="*/ 2483802 h 2873381"/>
              <a:gd name="connsiteX3" fmla="*/ 758097 w 4802504"/>
              <a:gd name="connsiteY3" fmla="*/ 2469053 h 2873381"/>
              <a:gd name="connsiteX4" fmla="*/ 841670 w 4802504"/>
              <a:gd name="connsiteY4" fmla="*/ 2070847 h 2873381"/>
              <a:gd name="connsiteX5" fmla="*/ 1089936 w 4802504"/>
              <a:gd name="connsiteY5" fmla="*/ 2818099 h 2873381"/>
              <a:gd name="connsiteX6" fmla="*/ 4267200 w 4802504"/>
              <a:gd name="connsiteY6" fmla="*/ 2402541 h 2873381"/>
              <a:gd name="connsiteX7" fmla="*/ 4087906 w 4802504"/>
              <a:gd name="connsiteY7" fmla="*/ 0 h 2873381"/>
              <a:gd name="connsiteX0" fmla="*/ 75355 w 4649259"/>
              <a:gd name="connsiteY0" fmla="*/ 2756647 h 2873381"/>
              <a:gd name="connsiteX1" fmla="*/ 303955 w 4649259"/>
              <a:gd name="connsiteY1" fmla="*/ 2756647 h 2873381"/>
              <a:gd name="connsiteX2" fmla="*/ 64078 w 4649259"/>
              <a:gd name="connsiteY2" fmla="*/ 2483802 h 2873381"/>
              <a:gd name="connsiteX3" fmla="*/ 604852 w 4649259"/>
              <a:gd name="connsiteY3" fmla="*/ 2469053 h 2873381"/>
              <a:gd name="connsiteX4" fmla="*/ 688425 w 4649259"/>
              <a:gd name="connsiteY4" fmla="*/ 2070847 h 2873381"/>
              <a:gd name="connsiteX5" fmla="*/ 936691 w 4649259"/>
              <a:gd name="connsiteY5" fmla="*/ 2818099 h 2873381"/>
              <a:gd name="connsiteX6" fmla="*/ 4113955 w 4649259"/>
              <a:gd name="connsiteY6" fmla="*/ 2402541 h 2873381"/>
              <a:gd name="connsiteX7" fmla="*/ 3934661 w 4649259"/>
              <a:gd name="connsiteY7" fmla="*/ 0 h 2873381"/>
              <a:gd name="connsiteX0" fmla="*/ 75355 w 4649259"/>
              <a:gd name="connsiteY0" fmla="*/ 2756647 h 2756647"/>
              <a:gd name="connsiteX1" fmla="*/ 303955 w 4649259"/>
              <a:gd name="connsiteY1" fmla="*/ 2756647 h 2756647"/>
              <a:gd name="connsiteX2" fmla="*/ 64078 w 4649259"/>
              <a:gd name="connsiteY2" fmla="*/ 2483802 h 2756647"/>
              <a:gd name="connsiteX3" fmla="*/ 604852 w 4649259"/>
              <a:gd name="connsiteY3" fmla="*/ 2469053 h 2756647"/>
              <a:gd name="connsiteX4" fmla="*/ 688425 w 4649259"/>
              <a:gd name="connsiteY4" fmla="*/ 2070847 h 2756647"/>
              <a:gd name="connsiteX5" fmla="*/ 4113955 w 4649259"/>
              <a:gd name="connsiteY5" fmla="*/ 2402541 h 2756647"/>
              <a:gd name="connsiteX6" fmla="*/ 3934661 w 4649259"/>
              <a:gd name="connsiteY6" fmla="*/ 0 h 2756647"/>
              <a:gd name="connsiteX0" fmla="*/ 75355 w 4649259"/>
              <a:gd name="connsiteY0" fmla="*/ 2756647 h 2756647"/>
              <a:gd name="connsiteX1" fmla="*/ 303955 w 4649259"/>
              <a:gd name="connsiteY1" fmla="*/ 2756647 h 2756647"/>
              <a:gd name="connsiteX2" fmla="*/ 64078 w 4649259"/>
              <a:gd name="connsiteY2" fmla="*/ 2483802 h 2756647"/>
              <a:gd name="connsiteX3" fmla="*/ 688425 w 4649259"/>
              <a:gd name="connsiteY3" fmla="*/ 2070847 h 2756647"/>
              <a:gd name="connsiteX4" fmla="*/ 4113955 w 4649259"/>
              <a:gd name="connsiteY4" fmla="*/ 2402541 h 2756647"/>
              <a:gd name="connsiteX5" fmla="*/ 3934661 w 4649259"/>
              <a:gd name="connsiteY5" fmla="*/ 0 h 2756647"/>
              <a:gd name="connsiteX0" fmla="*/ 646277 w 5220181"/>
              <a:gd name="connsiteY0" fmla="*/ 2756647 h 2816508"/>
              <a:gd name="connsiteX1" fmla="*/ 874877 w 5220181"/>
              <a:gd name="connsiteY1" fmla="*/ 2756647 h 2816508"/>
              <a:gd name="connsiteX2" fmla="*/ 635000 w 5220181"/>
              <a:gd name="connsiteY2" fmla="*/ 2483802 h 2816508"/>
              <a:gd name="connsiteX3" fmla="*/ 4684877 w 5220181"/>
              <a:gd name="connsiteY3" fmla="*/ 2402541 h 2816508"/>
              <a:gd name="connsiteX4" fmla="*/ 4505583 w 5220181"/>
              <a:gd name="connsiteY4" fmla="*/ 0 h 2816508"/>
              <a:gd name="connsiteX0" fmla="*/ 0 w 4573904"/>
              <a:gd name="connsiteY0" fmla="*/ 2756647 h 2861982"/>
              <a:gd name="connsiteX1" fmla="*/ 228600 w 4573904"/>
              <a:gd name="connsiteY1" fmla="*/ 2756647 h 2861982"/>
              <a:gd name="connsiteX2" fmla="*/ 4038600 w 4573904"/>
              <a:gd name="connsiteY2" fmla="*/ 2402541 h 2861982"/>
              <a:gd name="connsiteX3" fmla="*/ 3859306 w 4573904"/>
              <a:gd name="connsiteY3" fmla="*/ 0 h 2861982"/>
              <a:gd name="connsiteX0" fmla="*/ 0 w 4573904"/>
              <a:gd name="connsiteY0" fmla="*/ 2756647 h 2756647"/>
              <a:gd name="connsiteX1" fmla="*/ 4038600 w 4573904"/>
              <a:gd name="connsiteY1" fmla="*/ 2402541 h 2756647"/>
              <a:gd name="connsiteX2" fmla="*/ 3859306 w 4573904"/>
              <a:gd name="connsiteY2" fmla="*/ 0 h 2756647"/>
              <a:gd name="connsiteX0" fmla="*/ 0 w 4573904"/>
              <a:gd name="connsiteY0" fmla="*/ 2451847 h 2451847"/>
              <a:gd name="connsiteX1" fmla="*/ 4038600 w 4573904"/>
              <a:gd name="connsiteY1" fmla="*/ 2402541 h 2451847"/>
              <a:gd name="connsiteX2" fmla="*/ 3859306 w 4573904"/>
              <a:gd name="connsiteY2" fmla="*/ 0 h 2451847"/>
              <a:gd name="connsiteX0" fmla="*/ 0 w 4573904"/>
              <a:gd name="connsiteY0" fmla="*/ 2451847 h 2850825"/>
              <a:gd name="connsiteX1" fmla="*/ 4038600 w 4573904"/>
              <a:gd name="connsiteY1" fmla="*/ 2402541 h 2850825"/>
              <a:gd name="connsiteX2" fmla="*/ 3859306 w 4573904"/>
              <a:gd name="connsiteY2" fmla="*/ 0 h 2850825"/>
              <a:gd name="connsiteX0" fmla="*/ 0 w 3859306"/>
              <a:gd name="connsiteY0" fmla="*/ 2451847 h 2451847"/>
              <a:gd name="connsiteX1" fmla="*/ 3859306 w 3859306"/>
              <a:gd name="connsiteY1" fmla="*/ 0 h 2451847"/>
              <a:gd name="connsiteX0" fmla="*/ 0 w 4084581"/>
              <a:gd name="connsiteY0" fmla="*/ 2451847 h 2451847"/>
              <a:gd name="connsiteX1" fmla="*/ 3859306 w 4084581"/>
              <a:gd name="connsiteY1" fmla="*/ 0 h 2451847"/>
              <a:gd name="connsiteX0" fmla="*/ 0 w 4084581"/>
              <a:gd name="connsiteY0" fmla="*/ 2451847 h 2451847"/>
              <a:gd name="connsiteX1" fmla="*/ 3859306 w 4084581"/>
              <a:gd name="connsiteY1" fmla="*/ 0 h 2451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84581" h="2451847">
                <a:moveTo>
                  <a:pt x="0" y="2451847"/>
                </a:moveTo>
                <a:cubicBezTo>
                  <a:pt x="2353235" y="2386733"/>
                  <a:pt x="4084581" y="1535037"/>
                  <a:pt x="3859306" y="0"/>
                </a:cubicBezTo>
              </a:path>
            </a:pathLst>
          </a:cu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F765895-9AD4-8E49-A482-2246EFE54DBC}"/>
              </a:ext>
            </a:extLst>
          </p:cNvPr>
          <p:cNvSpPr/>
          <p:nvPr/>
        </p:nvSpPr>
        <p:spPr>
          <a:xfrm>
            <a:off x="1676400" y="2895600"/>
            <a:ext cx="6664325" cy="3646488"/>
          </a:xfrm>
          <a:custGeom>
            <a:avLst/>
            <a:gdLst>
              <a:gd name="connsiteX0" fmla="*/ 0 w 4948518"/>
              <a:gd name="connsiteY0" fmla="*/ 2528047 h 2823882"/>
              <a:gd name="connsiteX1" fmla="*/ 4267200 w 4948518"/>
              <a:gd name="connsiteY1" fmla="*/ 2402541 h 2823882"/>
              <a:gd name="connsiteX2" fmla="*/ 4087906 w 4948518"/>
              <a:gd name="connsiteY2" fmla="*/ 0 h 2823882"/>
              <a:gd name="connsiteX0" fmla="*/ 0 w 6459818"/>
              <a:gd name="connsiteY0" fmla="*/ 2070847 h 2747682"/>
              <a:gd name="connsiteX1" fmla="*/ 5562600 w 6459818"/>
              <a:gd name="connsiteY1" fmla="*/ 2402541 h 2747682"/>
              <a:gd name="connsiteX2" fmla="*/ 5383306 w 6459818"/>
              <a:gd name="connsiteY2" fmla="*/ 0 h 2747682"/>
              <a:gd name="connsiteX0" fmla="*/ 0 w 6459818"/>
              <a:gd name="connsiteY0" fmla="*/ 2070847 h 3113499"/>
              <a:gd name="connsiteX1" fmla="*/ 5562600 w 6459818"/>
              <a:gd name="connsiteY1" fmla="*/ 2402541 h 3113499"/>
              <a:gd name="connsiteX2" fmla="*/ 5383306 w 6459818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505200 w 5813612"/>
              <a:gd name="connsiteY1" fmla="*/ 20215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505200 w 5813612"/>
              <a:gd name="connsiteY1" fmla="*/ 2021541 h 3113499"/>
              <a:gd name="connsiteX2" fmla="*/ 5383306 w 5813612"/>
              <a:gd name="connsiteY2" fmla="*/ 0 h 3113499"/>
              <a:gd name="connsiteX0" fmla="*/ 0 w 4518212"/>
              <a:gd name="connsiteY0" fmla="*/ 2604247 h 3646899"/>
              <a:gd name="connsiteX1" fmla="*/ 3505200 w 4518212"/>
              <a:gd name="connsiteY1" fmla="*/ 2554941 h 3646899"/>
              <a:gd name="connsiteX2" fmla="*/ 4087906 w 4518212"/>
              <a:gd name="connsiteY2" fmla="*/ 0 h 3646899"/>
              <a:gd name="connsiteX0" fmla="*/ 0 w 6664102"/>
              <a:gd name="connsiteY0" fmla="*/ 2604247 h 3646899"/>
              <a:gd name="connsiteX1" fmla="*/ 3505200 w 6664102"/>
              <a:gd name="connsiteY1" fmla="*/ 2554941 h 3646899"/>
              <a:gd name="connsiteX2" fmla="*/ 4087906 w 6664102"/>
              <a:gd name="connsiteY2" fmla="*/ 0 h 3646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4102" h="3646899">
                <a:moveTo>
                  <a:pt x="0" y="2604247"/>
                </a:moveTo>
                <a:cubicBezTo>
                  <a:pt x="1163676" y="3646899"/>
                  <a:pt x="4439963" y="2668273"/>
                  <a:pt x="3505200" y="2554941"/>
                </a:cubicBezTo>
                <a:cubicBezTo>
                  <a:pt x="1895192" y="2359742"/>
                  <a:pt x="6664102" y="186813"/>
                  <a:pt x="4087906" y="0"/>
                </a:cubicBezTo>
              </a:path>
            </a:pathLst>
          </a:cu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12F5B526-1E05-964D-998D-2EB7A2F4511B}"/>
              </a:ext>
            </a:extLst>
          </p:cNvPr>
          <p:cNvSpPr/>
          <p:nvPr/>
        </p:nvSpPr>
        <p:spPr>
          <a:xfrm>
            <a:off x="985838" y="1470025"/>
            <a:ext cx="5038725" cy="3876675"/>
          </a:xfrm>
          <a:custGeom>
            <a:avLst/>
            <a:gdLst>
              <a:gd name="connsiteX0" fmla="*/ 0 w 4948518"/>
              <a:gd name="connsiteY0" fmla="*/ 2528047 h 2823882"/>
              <a:gd name="connsiteX1" fmla="*/ 4267200 w 4948518"/>
              <a:gd name="connsiteY1" fmla="*/ 2402541 h 2823882"/>
              <a:gd name="connsiteX2" fmla="*/ 4087906 w 4948518"/>
              <a:gd name="connsiteY2" fmla="*/ 0 h 2823882"/>
              <a:gd name="connsiteX0" fmla="*/ 0 w 4518212"/>
              <a:gd name="connsiteY0" fmla="*/ 2528047 h 2675964"/>
              <a:gd name="connsiteX1" fmla="*/ 1905000 w 4518212"/>
              <a:gd name="connsiteY1" fmla="*/ 726141 h 2675964"/>
              <a:gd name="connsiteX2" fmla="*/ 4087906 w 4518212"/>
              <a:gd name="connsiteY2" fmla="*/ 0 h 2675964"/>
              <a:gd name="connsiteX0" fmla="*/ 0 w 4424083"/>
              <a:gd name="connsiteY0" fmla="*/ 3801035 h 3948952"/>
              <a:gd name="connsiteX1" fmla="*/ 1905000 w 4424083"/>
              <a:gd name="connsiteY1" fmla="*/ 1999129 h 3948952"/>
              <a:gd name="connsiteX2" fmla="*/ 4087906 w 4424083"/>
              <a:gd name="connsiteY2" fmla="*/ 1272988 h 3948952"/>
              <a:gd name="connsiteX0" fmla="*/ 0 w 5262283"/>
              <a:gd name="connsiteY0" fmla="*/ 3191435 h 3339352"/>
              <a:gd name="connsiteX1" fmla="*/ 1905000 w 5262283"/>
              <a:gd name="connsiteY1" fmla="*/ 1389529 h 3339352"/>
              <a:gd name="connsiteX2" fmla="*/ 4926106 w 5262283"/>
              <a:gd name="connsiteY2" fmla="*/ 1272988 h 3339352"/>
              <a:gd name="connsiteX0" fmla="*/ 0 w 4805083"/>
              <a:gd name="connsiteY0" fmla="*/ 3572435 h 3720352"/>
              <a:gd name="connsiteX1" fmla="*/ 1447800 w 4805083"/>
              <a:gd name="connsiteY1" fmla="*/ 1389529 h 3720352"/>
              <a:gd name="connsiteX2" fmla="*/ 4468906 w 4805083"/>
              <a:gd name="connsiteY2" fmla="*/ 1272988 h 3720352"/>
              <a:gd name="connsiteX0" fmla="*/ 537883 w 5342966"/>
              <a:gd name="connsiteY0" fmla="*/ 3572435 h 3572435"/>
              <a:gd name="connsiteX1" fmla="*/ 1985683 w 5342966"/>
              <a:gd name="connsiteY1" fmla="*/ 1389529 h 3572435"/>
              <a:gd name="connsiteX2" fmla="*/ 5006789 w 5342966"/>
              <a:gd name="connsiteY2" fmla="*/ 1272988 h 3572435"/>
              <a:gd name="connsiteX0" fmla="*/ 537883 w 4961966"/>
              <a:gd name="connsiteY0" fmla="*/ 3877235 h 3877235"/>
              <a:gd name="connsiteX1" fmla="*/ 1604683 w 4961966"/>
              <a:gd name="connsiteY1" fmla="*/ 1389529 h 3877235"/>
              <a:gd name="connsiteX2" fmla="*/ 4625789 w 4961966"/>
              <a:gd name="connsiteY2" fmla="*/ 1272988 h 3877235"/>
              <a:gd name="connsiteX0" fmla="*/ 537883 w 5038166"/>
              <a:gd name="connsiteY0" fmla="*/ 3877235 h 3877235"/>
              <a:gd name="connsiteX1" fmla="*/ 1680883 w 5038166"/>
              <a:gd name="connsiteY1" fmla="*/ 1389529 h 3877235"/>
              <a:gd name="connsiteX2" fmla="*/ 4701989 w 5038166"/>
              <a:gd name="connsiteY2" fmla="*/ 1272988 h 3877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8166" h="3877235">
                <a:moveTo>
                  <a:pt x="537883" y="3877235"/>
                </a:moveTo>
                <a:cubicBezTo>
                  <a:pt x="0" y="3666564"/>
                  <a:pt x="986865" y="1823570"/>
                  <a:pt x="1680883" y="1389529"/>
                </a:cubicBezTo>
                <a:cubicBezTo>
                  <a:pt x="2374901" y="955488"/>
                  <a:pt x="5038166" y="0"/>
                  <a:pt x="4701989" y="1272988"/>
                </a:cubicBezTo>
              </a:path>
            </a:pathLst>
          </a:cu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19A138-0C80-EE44-8AF6-83F4277C22A3}"/>
              </a:ext>
            </a:extLst>
          </p:cNvPr>
          <p:cNvCxnSpPr>
            <a:stCxn id="12" idx="7"/>
            <a:endCxn id="21512" idx="3"/>
          </p:cNvCxnSpPr>
          <p:nvPr/>
        </p:nvCxnSpPr>
        <p:spPr>
          <a:xfrm rot="5400000" flipH="1" flipV="1">
            <a:off x="2293938" y="2147888"/>
            <a:ext cx="2568575" cy="3978275"/>
          </a:xfrm>
          <a:prstGeom prst="straightConnector1">
            <a:avLst/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ADADE0-2C54-614F-B125-D8ED94203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Electric Potential</a:t>
            </a:r>
          </a:p>
        </p:txBody>
      </p:sp>
      <p:pic>
        <p:nvPicPr>
          <p:cNvPr id="22531" name="Picture 4">
            <a:extLst>
              <a:ext uri="{FF2B5EF4-FFF2-40B4-BE49-F238E27FC236}">
                <a16:creationId xmlns:a16="http://schemas.microsoft.com/office/drawing/2014/main" id="{08A74AF1-1719-2849-B351-68A7DCAEF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2" y="1447800"/>
            <a:ext cx="4948238" cy="457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CF2F1173-875E-BB41-A1A4-78A57D8A4562}"/>
              </a:ext>
            </a:extLst>
          </p:cNvPr>
          <p:cNvGrpSpPr/>
          <p:nvPr/>
        </p:nvGrpSpPr>
        <p:grpSpPr>
          <a:xfrm>
            <a:off x="673308" y="1905000"/>
            <a:ext cx="3593892" cy="518319"/>
            <a:chOff x="673308" y="1905000"/>
            <a:chExt cx="3593892" cy="51831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02C12CB-D636-1D40-A373-DF8D7072CDBF}"/>
                </a:ext>
              </a:extLst>
            </p:cNvPr>
            <p:cNvSpPr txBox="1"/>
            <p:nvPr/>
          </p:nvSpPr>
          <p:spPr>
            <a:xfrm>
              <a:off x="673308" y="1905000"/>
              <a:ext cx="15728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2"/>
                  </a:solidFill>
                </a:rPr>
                <a:t>Field lines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366E2F7F-817A-A041-9EE2-533B49570C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20686" y="1981200"/>
              <a:ext cx="2046514" cy="115732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6486AA-C380-5E4A-87DF-60A1B913B4B9}"/>
                </a:ext>
              </a:extLst>
            </p:cNvPr>
            <p:cNvCxnSpPr>
              <a:cxnSpLocks/>
            </p:cNvCxnSpPr>
            <p:nvPr/>
          </p:nvCxnSpPr>
          <p:spPr>
            <a:xfrm>
              <a:off x="2234436" y="2241311"/>
              <a:ext cx="1313626" cy="182008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9CAB80F-34A6-8A4E-9CD8-F87A9EA1CFC4}"/>
              </a:ext>
            </a:extLst>
          </p:cNvPr>
          <p:cNvGrpSpPr/>
          <p:nvPr/>
        </p:nvGrpSpPr>
        <p:grpSpPr>
          <a:xfrm>
            <a:off x="228600" y="3733800"/>
            <a:ext cx="3825469" cy="830997"/>
            <a:chOff x="228600" y="3733800"/>
            <a:chExt cx="3825469" cy="83099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A931B23-F2E4-6541-B9FA-5789B9FD4D30}"/>
                </a:ext>
              </a:extLst>
            </p:cNvPr>
            <p:cNvSpPr txBox="1"/>
            <p:nvPr/>
          </p:nvSpPr>
          <p:spPr>
            <a:xfrm>
              <a:off x="228600" y="3733800"/>
              <a:ext cx="205216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2"/>
                  </a:solidFill>
                </a:rPr>
                <a:t>Equipotential </a:t>
              </a:r>
              <a:br>
                <a:rPr lang="en-US" sz="2400" dirty="0">
                  <a:solidFill>
                    <a:schemeClr val="accent2"/>
                  </a:solidFill>
                </a:rPr>
              </a:br>
              <a:r>
                <a:rPr lang="en-US" sz="2400" dirty="0">
                  <a:solidFill>
                    <a:schemeClr val="accent2"/>
                  </a:solidFill>
                </a:rPr>
                <a:t>surfaces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F750341-DCBB-BB4D-8689-5B369B4C42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38183" y="4009381"/>
              <a:ext cx="1915886" cy="5729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04D2663-13AA-0741-974A-787F59C7D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51934" y="3905107"/>
              <a:ext cx="838773" cy="20625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E9768D7-8865-104E-BB9E-884977C27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Potential and Field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C3DE1F09-0234-CC41-B6A7-BA9161196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400"/>
          </a:xfrm>
        </p:spPr>
        <p:txBody>
          <a:bodyPr/>
          <a:lstStyle/>
          <a:p>
            <a:pPr eaLnBrk="1" hangingPunct="1"/>
            <a:r>
              <a:rPr lang="en-US" altLang="en-US"/>
              <a:t>Equipotential surfaces are always </a:t>
            </a:r>
            <a:r>
              <a:rPr lang="en-US" altLang="en-US">
                <a:solidFill>
                  <a:schemeClr val="accent2"/>
                </a:solidFill>
              </a:rPr>
              <a:t>perpendicular</a:t>
            </a:r>
            <a:r>
              <a:rPr lang="en-US" altLang="en-US"/>
              <a:t> to </a:t>
            </a:r>
            <a:r>
              <a:rPr lang="en-US" altLang="en-US">
                <a:solidFill>
                  <a:schemeClr val="accent2"/>
                </a:solidFill>
              </a:rPr>
              <a:t>electric field</a:t>
            </a:r>
            <a:r>
              <a:rPr lang="en-US" altLang="en-US"/>
              <a:t> lines/vectors.  </a:t>
            </a:r>
            <a:r>
              <a:rPr lang="en-US" altLang="en-US">
                <a:solidFill>
                  <a:srgbClr val="006600"/>
                </a:solidFill>
              </a:rPr>
              <a:t>Why?</a:t>
            </a:r>
            <a:endParaRPr lang="en-US" altLang="en-US"/>
          </a:p>
          <a:p>
            <a:pPr eaLnBrk="1" hangingPunct="1"/>
            <a:r>
              <a:rPr lang="en-US" altLang="en-US"/>
              <a:t>Potential changes rapidly where field is strong.  </a:t>
            </a:r>
            <a:r>
              <a:rPr lang="en-US" altLang="en-US">
                <a:solidFill>
                  <a:srgbClr val="006600"/>
                </a:solidFill>
              </a:rPr>
              <a:t>Why?</a:t>
            </a:r>
            <a:endParaRPr lang="en-US" altLang="en-US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68487A1A-1902-F142-A767-2CB93D906D3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467225"/>
            <a:ext cx="7315200" cy="1933575"/>
            <a:chOff x="480" y="2814"/>
            <a:chExt cx="4608" cy="1218"/>
          </a:xfrm>
        </p:grpSpPr>
        <p:sp>
          <p:nvSpPr>
            <p:cNvPr id="23557" name="Text Box 4">
              <a:extLst>
                <a:ext uri="{FF2B5EF4-FFF2-40B4-BE49-F238E27FC236}">
                  <a16:creationId xmlns:a16="http://schemas.microsoft.com/office/drawing/2014/main" id="{921835C3-0A0E-2040-A13B-7C77F72F3E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814"/>
              <a:ext cx="44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00"/>
                  </a:solidFill>
                </a:rPr>
                <a:t>It makes sense from the relationships between</a:t>
              </a:r>
            </a:p>
          </p:txBody>
        </p:sp>
        <p:sp>
          <p:nvSpPr>
            <p:cNvPr id="23558" name="Text Box 5">
              <a:extLst>
                <a:ext uri="{FF2B5EF4-FFF2-40B4-BE49-F238E27FC236}">
                  <a16:creationId xmlns:a16="http://schemas.microsoft.com/office/drawing/2014/main" id="{D5EBE6B9-6E36-9F4A-ACF2-C2BCD9487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054"/>
              <a:ext cx="4608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39725" indent="-222250"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altLang="en-US" sz="2400">
                  <a:solidFill>
                    <a:srgbClr val="006600"/>
                  </a:solidFill>
                </a:rPr>
                <a:t>Electric </a:t>
              </a:r>
              <a:r>
                <a:rPr lang="en-US" altLang="en-US" sz="2400">
                  <a:solidFill>
                    <a:srgbClr val="00B740"/>
                  </a:solidFill>
                </a:rPr>
                <a:t>field</a:t>
              </a:r>
              <a:r>
                <a:rPr lang="en-US" altLang="en-US" sz="2400">
                  <a:solidFill>
                    <a:srgbClr val="006600"/>
                  </a:solidFill>
                </a:rPr>
                <a:t> and electric </a:t>
              </a:r>
              <a:r>
                <a:rPr lang="en-US" altLang="en-US" sz="2400">
                  <a:solidFill>
                    <a:srgbClr val="00B740"/>
                  </a:solidFill>
                </a:rPr>
                <a:t>force</a:t>
              </a:r>
              <a:endParaRPr lang="en-US" altLang="en-US" sz="2400">
                <a:solidFill>
                  <a:srgbClr val="006600"/>
                </a:solidFill>
              </a:endParaRPr>
            </a:p>
            <a:p>
              <a:pPr eaLnBrk="1" hangingPunct="1">
                <a:spcBef>
                  <a:spcPct val="0"/>
                </a:spcBef>
              </a:pPr>
              <a:r>
                <a:rPr lang="en-US" altLang="en-US" sz="2400">
                  <a:solidFill>
                    <a:srgbClr val="006600"/>
                  </a:solidFill>
                </a:rPr>
                <a:t>Electric </a:t>
              </a:r>
              <a:r>
                <a:rPr lang="en-US" altLang="en-US" sz="2400">
                  <a:solidFill>
                    <a:srgbClr val="00B740"/>
                  </a:solidFill>
                </a:rPr>
                <a:t>potential</a:t>
              </a:r>
              <a:r>
                <a:rPr lang="en-US" altLang="en-US" sz="2400">
                  <a:solidFill>
                    <a:srgbClr val="006600"/>
                  </a:solidFill>
                </a:rPr>
                <a:t> and electric </a:t>
              </a:r>
              <a:r>
                <a:rPr lang="en-US" altLang="en-US" sz="2400">
                  <a:solidFill>
                    <a:srgbClr val="00B740"/>
                  </a:solidFill>
                </a:rPr>
                <a:t>potential energy</a:t>
              </a:r>
              <a:endParaRPr lang="en-US" altLang="en-US" sz="2400">
                <a:solidFill>
                  <a:srgbClr val="006600"/>
                </a:solidFill>
              </a:endParaRPr>
            </a:p>
            <a:p>
              <a:pPr eaLnBrk="1" hangingPunct="1">
                <a:spcBef>
                  <a:spcPct val="0"/>
                </a:spcBef>
                <a:buClr>
                  <a:srgbClr val="006600"/>
                </a:buClr>
                <a:buFont typeface="Times" pitchFamily="2" charset="0"/>
                <a:buChar char="•"/>
              </a:pPr>
              <a:r>
                <a:rPr lang="en-US" altLang="en-US" sz="2400">
                  <a:solidFill>
                    <a:srgbClr val="00B740"/>
                  </a:solidFill>
                </a:rPr>
                <a:t>Work</a:t>
              </a:r>
              <a:r>
                <a:rPr lang="en-US" altLang="en-US" sz="2400">
                  <a:solidFill>
                    <a:srgbClr val="006600"/>
                  </a:solidFill>
                </a:rPr>
                <a:t> and </a:t>
              </a:r>
              <a:r>
                <a:rPr lang="en-US" altLang="en-US" sz="2400">
                  <a:solidFill>
                    <a:srgbClr val="00B740"/>
                  </a:solidFill>
                </a:rPr>
                <a:t>potential energy</a:t>
              </a:r>
              <a:endParaRPr lang="en-US" altLang="en-US" sz="2400">
                <a:solidFill>
                  <a:srgbClr val="006600"/>
                </a:solidFill>
              </a:endParaRPr>
            </a:p>
            <a:p>
              <a:pPr eaLnBrk="1" hangingPunct="1">
                <a:spcBef>
                  <a:spcPct val="0"/>
                </a:spcBef>
                <a:buClr>
                  <a:srgbClr val="006600"/>
                </a:buClr>
                <a:buFont typeface="Times" pitchFamily="2" charset="0"/>
                <a:buChar char="•"/>
              </a:pPr>
              <a:r>
                <a:rPr lang="en-US" altLang="en-US" sz="2400">
                  <a:solidFill>
                    <a:srgbClr val="00B740"/>
                  </a:solidFill>
                </a:rPr>
                <a:t>Force</a:t>
              </a:r>
              <a:r>
                <a:rPr lang="en-US" altLang="en-US" sz="2400">
                  <a:solidFill>
                    <a:srgbClr val="006600"/>
                  </a:solidFill>
                </a:rPr>
                <a:t> and </a:t>
              </a:r>
              <a:r>
                <a:rPr lang="en-US" altLang="en-US" sz="2400">
                  <a:solidFill>
                    <a:srgbClr val="00B740"/>
                  </a:solidFill>
                </a:rPr>
                <a:t>work</a:t>
              </a:r>
              <a:endParaRPr lang="en-US" altLang="en-US" sz="2400">
                <a:solidFill>
                  <a:srgbClr val="0066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0860A2C-DFD0-464A-BEA7-37096C86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3611B2E-F270-E54A-BE08-39F833E6F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/>
              <a:t>An infinite, uniformly </a:t>
            </a:r>
            <a:r>
              <a:rPr lang="en-US" altLang="en-US" dirty="0">
                <a:solidFill>
                  <a:srgbClr val="7030A0"/>
                </a:solidFill>
              </a:rPr>
              <a:t>positively</a:t>
            </a:r>
            <a:r>
              <a:rPr lang="en-US" altLang="en-US" dirty="0"/>
              <a:t>-charged plane produces a uniform electric field.  How does the </a:t>
            </a:r>
            <a:r>
              <a:rPr lang="en-US" altLang="en-US" dirty="0">
                <a:solidFill>
                  <a:schemeClr val="accent2"/>
                </a:solidFill>
              </a:rPr>
              <a:t>electric potential </a:t>
            </a:r>
            <a:r>
              <a:rPr lang="en-US" altLang="en-US" dirty="0"/>
              <a:t>change with increasing distance from the plane?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53611F-4C81-F94D-ACA3-5677BEF08BDA}"/>
              </a:ext>
            </a:extLst>
          </p:cNvPr>
          <p:cNvSpPr txBox="1">
            <a:spLocks/>
          </p:cNvSpPr>
          <p:nvPr/>
        </p:nvSpPr>
        <p:spPr bwMode="auto">
          <a:xfrm>
            <a:off x="457200" y="3733800"/>
            <a:ext cx="472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buClr>
                <a:srgbClr val="0069FF"/>
              </a:buClr>
              <a:buFont typeface="+mj-lt"/>
              <a:buAutoNum type="alphaUcPeriod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increases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rgbClr val="0069FF"/>
              </a:buClr>
              <a:buFont typeface="+mj-lt"/>
              <a:buAutoNum type="alphaUcPeriod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decreases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rgbClr val="0069FF"/>
              </a:buClr>
              <a:buFont typeface="+mj-lt"/>
              <a:buAutoNum type="alphaUcPeriod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is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uniform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.</a:t>
            </a:r>
          </a:p>
        </p:txBody>
      </p:sp>
      <p:grpSp>
        <p:nvGrpSpPr>
          <p:cNvPr id="24581" name="Group 19">
            <a:extLst>
              <a:ext uri="{FF2B5EF4-FFF2-40B4-BE49-F238E27FC236}">
                <a16:creationId xmlns:a16="http://schemas.microsoft.com/office/drawing/2014/main" id="{1D688020-D67B-5344-A218-8782B7DB332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810000"/>
            <a:ext cx="3276600" cy="2744788"/>
            <a:chOff x="5257800" y="3810000"/>
            <a:chExt cx="3276600" cy="27439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1CF6FEC-2E37-344F-AB35-70B4C227EC0B}"/>
                </a:ext>
              </a:extLst>
            </p:cNvPr>
            <p:cNvCxnSpPr/>
            <p:nvPr/>
          </p:nvCxnSpPr>
          <p:spPr>
            <a:xfrm rot="5400000">
              <a:off x="4381887" y="5219292"/>
              <a:ext cx="2666229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A8CA04D-3770-7D41-A6E3-895970C7AC3B}"/>
                </a:ext>
              </a:extLst>
            </p:cNvPr>
            <p:cNvCxnSpPr/>
            <p:nvPr/>
          </p:nvCxnSpPr>
          <p:spPr>
            <a:xfrm>
              <a:off x="5867400" y="403853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8EF7F2B-9DE6-5648-8A8D-6766B009C078}"/>
                </a:ext>
              </a:extLst>
            </p:cNvPr>
            <p:cNvCxnSpPr/>
            <p:nvPr/>
          </p:nvCxnSpPr>
          <p:spPr>
            <a:xfrm>
              <a:off x="5867400" y="441942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4E0A5B0-35F5-EF4C-9F31-0A7C4A0CBE6D}"/>
                </a:ext>
              </a:extLst>
            </p:cNvPr>
            <p:cNvCxnSpPr/>
            <p:nvPr/>
          </p:nvCxnSpPr>
          <p:spPr>
            <a:xfrm>
              <a:off x="5867400" y="480031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1830ED9-CFDC-8046-AE85-B94908BF8DE9}"/>
                </a:ext>
              </a:extLst>
            </p:cNvPr>
            <p:cNvCxnSpPr/>
            <p:nvPr/>
          </p:nvCxnSpPr>
          <p:spPr>
            <a:xfrm>
              <a:off x="5867400" y="556209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781A6A1-228C-554C-AF1C-0171E60C5873}"/>
                </a:ext>
              </a:extLst>
            </p:cNvPr>
            <p:cNvCxnSpPr/>
            <p:nvPr/>
          </p:nvCxnSpPr>
          <p:spPr>
            <a:xfrm>
              <a:off x="5867400" y="594298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5C95D95-1914-0343-B8A0-9CA16437701F}"/>
                </a:ext>
              </a:extLst>
            </p:cNvPr>
            <p:cNvCxnSpPr/>
            <p:nvPr/>
          </p:nvCxnSpPr>
          <p:spPr>
            <a:xfrm>
              <a:off x="5867400" y="632387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15902C2-3EF5-6A43-B7B3-A44F753313A9}"/>
                </a:ext>
              </a:extLst>
            </p:cNvPr>
            <p:cNvCxnSpPr/>
            <p:nvPr/>
          </p:nvCxnSpPr>
          <p:spPr>
            <a:xfrm>
              <a:off x="5867400" y="518120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48CCF18-F375-2D40-B946-6D3D222E773D}"/>
                </a:ext>
              </a:extLst>
            </p:cNvPr>
            <p:cNvSpPr txBox="1"/>
            <p:nvPr/>
          </p:nvSpPr>
          <p:spPr>
            <a:xfrm>
              <a:off x="5257800" y="381000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1E28F99-1783-C94A-8E1B-7D0E33E02EDF}"/>
                </a:ext>
              </a:extLst>
            </p:cNvPr>
            <p:cNvSpPr txBox="1"/>
            <p:nvPr/>
          </p:nvSpPr>
          <p:spPr>
            <a:xfrm>
              <a:off x="5257800" y="601916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E82912E-A7F4-CD4C-9163-1D513693A573}"/>
                </a:ext>
              </a:extLst>
            </p:cNvPr>
            <p:cNvSpPr txBox="1"/>
            <p:nvPr/>
          </p:nvSpPr>
          <p:spPr>
            <a:xfrm>
              <a:off x="5257800" y="436229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15C0A05-57FF-4B4B-B982-15DED9C0B58C}"/>
                </a:ext>
              </a:extLst>
            </p:cNvPr>
            <p:cNvSpPr txBox="1"/>
            <p:nvPr/>
          </p:nvSpPr>
          <p:spPr>
            <a:xfrm>
              <a:off x="5257800" y="491458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0D85D3B-DD69-A041-90C8-1A07483E91D0}"/>
                </a:ext>
              </a:extLst>
            </p:cNvPr>
            <p:cNvSpPr txBox="1"/>
            <p:nvPr/>
          </p:nvSpPr>
          <p:spPr>
            <a:xfrm>
              <a:off x="5257800" y="546687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69C5AD2-8A85-C645-90F0-E6714DA97E7C}"/>
              </a:ext>
            </a:extLst>
          </p:cNvPr>
          <p:cNvCxnSpPr/>
          <p:nvPr/>
        </p:nvCxnSpPr>
        <p:spPr>
          <a:xfrm>
            <a:off x="5867400" y="5029200"/>
            <a:ext cx="2667000" cy="158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Rectangle 22">
            <a:extLst>
              <a:ext uri="{FF2B5EF4-FFF2-40B4-BE49-F238E27FC236}">
                <a16:creationId xmlns:a16="http://schemas.microsoft.com/office/drawing/2014/main" id="{4C4B0AEB-BF5F-C444-9E54-9E2F200A7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4958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0CC48066-5FCF-304E-B30B-82C78B910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Potential from a point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C993664-A37C-C645-8916-7159FE75AAA5}"/>
              </a:ext>
            </a:extLst>
          </p:cNvPr>
          <p:cNvSpPr/>
          <p:nvPr/>
        </p:nvSpPr>
        <p:spPr>
          <a:xfrm>
            <a:off x="1371600" y="3733800"/>
            <a:ext cx="3810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2"/>
                </a:solidFill>
              </a:rPr>
              <a:t>q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7FA8585-A79A-2D4D-8D82-ADDB1A41BC14}"/>
              </a:ext>
            </a:extLst>
          </p:cNvPr>
          <p:cNvSpPr txBox="1">
            <a:spLocks/>
          </p:cNvSpPr>
          <p:nvPr/>
        </p:nvSpPr>
        <p:spPr>
          <a:xfrm>
            <a:off x="762000" y="1600200"/>
            <a:ext cx="6096000" cy="609600"/>
          </a:xfrm>
          <a:prstGeom prst="rect">
            <a:avLst/>
          </a:prstGeom>
        </p:spPr>
        <p:txBody>
          <a:bodyPr/>
          <a:lstStyle/>
          <a:p>
            <a:pPr marL="339725" indent="-339725">
              <a:spcBef>
                <a:spcPct val="200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Convention: </a:t>
            </a:r>
            <a:r>
              <a:rPr lang="en-US" sz="3200" i="1" kern="0" dirty="0">
                <a:solidFill>
                  <a:srgbClr val="003366"/>
                </a:solidFill>
                <a:latin typeface="+mn-lt"/>
              </a:rPr>
              <a:t>V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 = 0 at </a:t>
            </a:r>
            <a:r>
              <a:rPr lang="en-US" sz="3200" i="1" kern="0" dirty="0">
                <a:solidFill>
                  <a:srgbClr val="003366"/>
                </a:solidFill>
                <a:latin typeface="+mn-lt"/>
              </a:rPr>
              <a:t>r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 = </a:t>
            </a:r>
            <a:r>
              <a:rPr lang="en-US" sz="3200" kern="0" dirty="0">
                <a:solidFill>
                  <a:srgbClr val="003366"/>
                </a:solidFill>
                <a:latin typeface="+mn-lt"/>
                <a:sym typeface="Symbol"/>
              </a:rPr>
              <a:t></a:t>
            </a:r>
            <a:endParaRPr lang="en-US" sz="3200" i="1" kern="0" dirty="0">
              <a:solidFill>
                <a:srgbClr val="003366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FBC4578A-7FEA-5149-8C89-BDA64E66035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2000" y="2514600"/>
                <a:ext cx="6934200" cy="1066800"/>
              </a:xfrm>
              <a:prstGeom prst="rect">
                <a:avLst/>
              </a:prstGeom>
            </p:spPr>
            <p:txBody>
              <a:bodyPr/>
              <a:lstStyle/>
              <a:p>
                <a:pPr marL="339725" indent="-339725">
                  <a:spcBef>
                    <a:spcPct val="20000"/>
                  </a:spcBef>
                  <a:buFont typeface="Arial" pitchFamily="34" charset="0"/>
                  <a:buChar char="•"/>
                  <a:defRPr/>
                </a:pP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So, </a:t>
                </a: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V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(</a:t>
                </a: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R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)</a:t>
                </a: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kern="0" smtClean="0">
                        <a:solidFill>
                          <a:srgbClr val="003366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nary>
                      <m:naryPr>
                        <m:ctrl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sub>
                      <m:sup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∞</m:t>
                        </m:r>
                      </m:sup>
                      <m:e>
                        <m:acc>
                          <m:accPr>
                            <m:chr m:val="⃑"/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  <m:t>𝐸</m:t>
                            </m:r>
                          </m:e>
                        </m:acc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∙</m:t>
                        </m:r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𝑟</m:t>
                            </m:r>
                          </m:e>
                        </m:acc>
                      </m:e>
                    </m:nary>
                  </m:oMath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FBC4578A-7FEA-5149-8C89-BDA64E6603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514600"/>
                <a:ext cx="6934200" cy="1066800"/>
              </a:xfrm>
              <a:prstGeom prst="rect">
                <a:avLst/>
              </a:prstGeom>
              <a:blipFill>
                <a:blip r:embed="rId2"/>
                <a:stretch>
                  <a:fillRect l="-2198" t="-87059" b="-10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C4D22F3E-9F95-F444-8CD5-3D2B0FA3323C}"/>
              </a:ext>
            </a:extLst>
          </p:cNvPr>
          <p:cNvSpPr/>
          <p:nvPr/>
        </p:nvSpPr>
        <p:spPr>
          <a:xfrm>
            <a:off x="5029200" y="3886200"/>
            <a:ext cx="76200" cy="762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B3821D-AFAD-9B4A-98AA-24158474DBD4}"/>
              </a:ext>
            </a:extLst>
          </p:cNvPr>
          <p:cNvCxnSpPr/>
          <p:nvPr/>
        </p:nvCxnSpPr>
        <p:spPr>
          <a:xfrm>
            <a:off x="1828800" y="3922713"/>
            <a:ext cx="3124200" cy="317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0" name="TextBox 13">
            <a:extLst>
              <a:ext uri="{FF2B5EF4-FFF2-40B4-BE49-F238E27FC236}">
                <a16:creationId xmlns:a16="http://schemas.microsoft.com/office/drawing/2014/main" id="{5231DC37-BCB9-8A45-9E62-CA805DEF4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5052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</a:rPr>
              <a:t>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CE1823DB-9E00-AA49-9BA0-2092F2134D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2000" y="4285343"/>
                <a:ext cx="4191000" cy="1066800"/>
              </a:xfrm>
              <a:prstGeom prst="rect">
                <a:avLst/>
              </a:prstGeom>
            </p:spPr>
            <p:txBody>
              <a:bodyPr/>
              <a:lstStyle/>
              <a:p>
                <a:pPr marL="339725" indent="-339725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/>
                </a:pP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V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(</a:t>
                </a: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R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)</a:t>
                </a: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kern="0" smtClean="0">
                        <a:solidFill>
                          <a:srgbClr val="003366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nary>
                      <m:naryPr>
                        <m:ctrl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sub>
                      <m:sup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fPr>
                          <m:num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4</m:t>
                            </m:r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  <m:f>
                          <m:fPr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fPr>
                          <m:num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𝑞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𝑑𝑟</m:t>
                        </m:r>
                      </m:e>
                    </m:nary>
                  </m:oMath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CE1823DB-9E00-AA49-9BA0-2092F2134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285343"/>
                <a:ext cx="4191000" cy="1066800"/>
              </a:xfrm>
              <a:prstGeom prst="rect">
                <a:avLst/>
              </a:prstGeom>
              <a:blipFill>
                <a:blip r:embed="rId3"/>
                <a:stretch>
                  <a:fillRect l="-3636" t="-83529" b="-10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DAA1A171-3BBE-AE49-892D-E1E5F17CE6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24400" y="4114800"/>
                <a:ext cx="3160486" cy="1066800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nary>
                        <m:naryPr>
                          <m:ctrlP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𝑅</m:t>
                          </m:r>
                        </m:sub>
                        <m:sup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3200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sz="3200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𝑑𝑟</m:t>
                          </m:r>
                        </m:e>
                      </m:nary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DAA1A171-3BBE-AE49-892D-E1E5F17CE6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14800"/>
                <a:ext cx="3160486" cy="1066800"/>
              </a:xfrm>
              <a:prstGeom prst="rect">
                <a:avLst/>
              </a:prstGeom>
              <a:blipFill>
                <a:blip r:embed="rId4"/>
                <a:stretch>
                  <a:fillRect l="-9639" t="-189286" r="-1205" b="-28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FA5090B4-44F6-064C-8AE4-B33297CDE5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24742" y="5334000"/>
                <a:ext cx="3614057" cy="1066800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320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320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∞</m:t>
                              </m:r>
                            </m:den>
                          </m:f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𝑅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FA5090B4-44F6-064C-8AE4-B33297CDE5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4742" y="5334000"/>
                <a:ext cx="3614057" cy="1066800"/>
              </a:xfrm>
              <a:prstGeom prst="rect">
                <a:avLst/>
              </a:prstGeom>
              <a:blipFill>
                <a:blip r:embed="rId5"/>
                <a:stretch>
                  <a:fillRect b="-5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6D326747-5D1D-7048-B689-BCD455483B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21085" y="5334000"/>
                <a:ext cx="1817915" cy="1066800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1</m:t>
                          </m:r>
                        </m:num>
                        <m:den>
                          <m:r>
                            <a:rPr lang="en-US" sz="3200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32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b="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6D326747-5D1D-7048-B689-BCD455483B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085" y="5334000"/>
                <a:ext cx="1817915" cy="1066800"/>
              </a:xfrm>
              <a:prstGeom prst="rect">
                <a:avLst/>
              </a:prstGeom>
              <a:blipFill>
                <a:blip r:embed="rId6"/>
                <a:stretch>
                  <a:fillRect r="-694" b="-5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128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BF19AB7F-5FFE-EF4F-936E-8FF74ACC8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Potential difference, </a:t>
            </a:r>
            <a:r>
              <a:rPr lang="en-US" altLang="en-US" sz="3600" dirty="0"/>
              <a:t>point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C3C9212-6A2C-0344-AF1D-A0C08C826DBE}"/>
              </a:ext>
            </a:extLst>
          </p:cNvPr>
          <p:cNvSpPr/>
          <p:nvPr/>
        </p:nvSpPr>
        <p:spPr>
          <a:xfrm>
            <a:off x="1371600" y="4038600"/>
            <a:ext cx="3810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2"/>
                </a:solidFill>
              </a:rPr>
              <a:t>q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679354D-E638-104E-B90D-769ED6A1E80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2000" y="2183034"/>
                <a:ext cx="3810000" cy="877888"/>
              </a:xfrm>
              <a:prstGeom prst="rect">
                <a:avLst/>
              </a:prstGeom>
            </p:spPr>
            <p:txBody>
              <a:bodyPr/>
              <a:lstStyle/>
              <a:p>
                <a:pPr marL="339725" indent="-339725">
                  <a:spcBef>
                    <a:spcPct val="20000"/>
                  </a:spcBef>
                  <a:buFont typeface="Arial" pitchFamily="34" charset="0"/>
                  <a:buChar char="•"/>
                  <a:defRPr/>
                </a:pPr>
                <a:r>
                  <a:rPr lang="en-US" sz="3200" i="1" kern="0" dirty="0">
                    <a:solidFill>
                      <a:srgbClr val="003366"/>
                    </a:solidFill>
                    <a:latin typeface="+mj-lt"/>
                    <a:sym typeface="Symbol"/>
                  </a:rPr>
                  <a:t>V</a:t>
                </a:r>
                <a:r>
                  <a:rPr lang="en-US" sz="3200" i="1" kern="0" baseline="-25000" dirty="0" err="1">
                    <a:solidFill>
                      <a:srgbClr val="003366"/>
                    </a:solidFill>
                    <a:latin typeface="+mj-lt"/>
                    <a:sym typeface="Symbol"/>
                  </a:rPr>
                  <a:t>a</a:t>
                </a:r>
                <a:r>
                  <a:rPr lang="en-US" sz="3200" kern="0" dirty="0">
                    <a:solidFill>
                      <a:srgbClr val="003366"/>
                    </a:solidFill>
                    <a:latin typeface="+mj-lt"/>
                    <a:sym typeface="Symbol"/>
                  </a:rPr>
                  <a:t> –</a:t>
                </a:r>
                <a:r>
                  <a:rPr lang="en-US" sz="3200" i="1" kern="0" dirty="0" err="1">
                    <a:solidFill>
                      <a:srgbClr val="003366"/>
                    </a:solidFill>
                    <a:latin typeface="+mj-lt"/>
                    <a:sym typeface="Symbol"/>
                  </a:rPr>
                  <a:t>V</a:t>
                </a:r>
                <a:r>
                  <a:rPr lang="en-US" sz="3200" i="1" kern="0" baseline="-25000" dirty="0" err="1">
                    <a:solidFill>
                      <a:srgbClr val="003366"/>
                    </a:solidFill>
                    <a:latin typeface="+mj-lt"/>
                    <a:sym typeface="Symbol"/>
                  </a:rPr>
                  <a:t>b</a:t>
                </a: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3200" i="1" ker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𝑎</m:t>
                        </m:r>
                      </m:sub>
                      <m:sup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𝑏</m:t>
                        </m:r>
                      </m:sup>
                      <m:e>
                        <m:acc>
                          <m:accPr>
                            <m:chr m:val="⃑"/>
                            <m:ctrlP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  <m:t>𝐸</m:t>
                            </m:r>
                          </m:e>
                        </m:acc>
                        <m:r>
                          <a:rPr lang="en-US" sz="3200" i="1" ker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∙</m:t>
                        </m:r>
                        <m:r>
                          <a:rPr lang="en-US" sz="3200" i="1" ker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𝑟</m:t>
                            </m:r>
                          </m:e>
                        </m:acc>
                      </m:e>
                    </m:nary>
                    <m:r>
                      <a:rPr lang="en-US" sz="3200" i="1" ker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679354D-E638-104E-B90D-769ED6A1E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183034"/>
                <a:ext cx="3810000" cy="877888"/>
              </a:xfrm>
              <a:prstGeom prst="rect">
                <a:avLst/>
              </a:prstGeom>
              <a:blipFill>
                <a:blip r:embed="rId2"/>
                <a:stretch>
                  <a:fillRect l="-4000" t="-100000" r="-1667" b="-15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6839441B-BBA6-6045-BBA7-4E6DA960D68E}"/>
              </a:ext>
            </a:extLst>
          </p:cNvPr>
          <p:cNvSpPr/>
          <p:nvPr/>
        </p:nvSpPr>
        <p:spPr>
          <a:xfrm>
            <a:off x="3200400" y="4191000"/>
            <a:ext cx="76200" cy="762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52AA479-0A6E-184B-B764-816CCB49B14B}"/>
              </a:ext>
            </a:extLst>
          </p:cNvPr>
          <p:cNvCxnSpPr/>
          <p:nvPr/>
        </p:nvCxnSpPr>
        <p:spPr>
          <a:xfrm>
            <a:off x="1828800" y="4648200"/>
            <a:ext cx="4724400" cy="1588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3" name="TextBox 13">
            <a:extLst>
              <a:ext uri="{FF2B5EF4-FFF2-40B4-BE49-F238E27FC236}">
                <a16:creationId xmlns:a16="http://schemas.microsoft.com/office/drawing/2014/main" id="{FF18F542-2F11-B24F-9247-993D166EE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10000"/>
            <a:ext cx="35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D24FA2D-AC0D-7E40-BDD1-0DB158F222A5}"/>
              </a:ext>
            </a:extLst>
          </p:cNvPr>
          <p:cNvCxnSpPr/>
          <p:nvPr/>
        </p:nvCxnSpPr>
        <p:spPr>
          <a:xfrm>
            <a:off x="1828800" y="4227513"/>
            <a:ext cx="1295400" cy="317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5" name="TextBox 11">
            <a:extLst>
              <a:ext uri="{FF2B5EF4-FFF2-40B4-BE49-F238E27FC236}">
                <a16:creationId xmlns:a16="http://schemas.microsoft.com/office/drawing/2014/main" id="{C830F168-ED9F-7346-82B1-27CA1791A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2624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96C1EE3-E85F-6342-ABAE-A7AC265D80E4}"/>
              </a:ext>
            </a:extLst>
          </p:cNvPr>
          <p:cNvSpPr/>
          <p:nvPr/>
        </p:nvSpPr>
        <p:spPr>
          <a:xfrm>
            <a:off x="6477000" y="4191000"/>
            <a:ext cx="76200" cy="762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C287E9C-81A4-7E4D-A5D2-E2CCFA3AA68C}"/>
              </a:ext>
            </a:extLst>
          </p:cNvPr>
          <p:cNvCxnSpPr/>
          <p:nvPr/>
        </p:nvCxnSpPr>
        <p:spPr>
          <a:xfrm rot="5400000">
            <a:off x="6248401" y="4610100"/>
            <a:ext cx="533400" cy="3175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5EDF8C4-6430-4442-B602-592A00BCFD26}"/>
              </a:ext>
            </a:extLst>
          </p:cNvPr>
          <p:cNvCxnSpPr/>
          <p:nvPr/>
        </p:nvCxnSpPr>
        <p:spPr>
          <a:xfrm>
            <a:off x="3352800" y="4227513"/>
            <a:ext cx="3048000" cy="3175"/>
          </a:xfrm>
          <a:prstGeom prst="straightConnector1">
            <a:avLst/>
          </a:prstGeom>
          <a:ln w="57150">
            <a:solidFill>
              <a:schemeClr val="accent4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3C4430B-73A1-3640-8487-DFAADB49B3B4}"/>
              </a:ext>
            </a:extLst>
          </p:cNvPr>
          <p:cNvSpPr txBox="1"/>
          <p:nvPr/>
        </p:nvSpPr>
        <p:spPr>
          <a:xfrm>
            <a:off x="4343400" y="3810000"/>
            <a:ext cx="1143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Symbol" pitchFamily="18" charset="2"/>
              </a:rPr>
              <a:t>D</a:t>
            </a:r>
            <a:r>
              <a:rPr lang="en-US" sz="24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charset="0"/>
              </a:rPr>
              <a:t>V </a:t>
            </a:r>
            <a:r>
              <a:rPr lang="en-US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charset="0"/>
              </a:rPr>
              <a:t>=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FAF82F1-AF62-414E-8B6F-703FE51520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43400" y="2057400"/>
                <a:ext cx="3042684" cy="1222006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320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𝑎</m:t>
                              </m:r>
                            </m:den>
                          </m:f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FAF82F1-AF62-414E-8B6F-703FE51520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057400"/>
                <a:ext cx="3042684" cy="12220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188EF3C4-E803-1541-868C-7BDF84643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Electron Volt eV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FC094CC9-9FD2-AD49-A45A-EE5D3A766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Unit of </a:t>
            </a:r>
            <a:r>
              <a:rPr lang="en-US" altLang="en-US">
                <a:solidFill>
                  <a:schemeClr val="accent2"/>
                </a:solidFill>
              </a:rPr>
              <a:t>energy</a:t>
            </a:r>
          </a:p>
          <a:p>
            <a:pPr>
              <a:buClr>
                <a:schemeClr val="tx1"/>
              </a:buClr>
            </a:pPr>
            <a:r>
              <a:rPr lang="en-US" altLang="en-US">
                <a:solidFill>
                  <a:schemeClr val="accent2"/>
                </a:solidFill>
              </a:rPr>
              <a:t>eV</a:t>
            </a:r>
            <a:r>
              <a:rPr lang="en-US" altLang="en-US"/>
              <a:t> = (Elementary charge </a:t>
            </a:r>
            <a:r>
              <a:rPr lang="en-US" altLang="en-US" i="1">
                <a:solidFill>
                  <a:schemeClr val="accent2"/>
                </a:solidFill>
              </a:rPr>
              <a:t>e</a:t>
            </a:r>
            <a:r>
              <a:rPr lang="en-US" altLang="en-US">
                <a:solidFill>
                  <a:schemeClr val="tx1"/>
                </a:solidFill>
              </a:rPr>
              <a:t>)</a:t>
            </a:r>
            <a:r>
              <a:rPr lang="en-US" altLang="en-US"/>
              <a:t> · </a:t>
            </a:r>
            <a:r>
              <a:rPr lang="en-US" altLang="en-US">
                <a:solidFill>
                  <a:schemeClr val="accent2"/>
                </a:solidFill>
              </a:rPr>
              <a:t>1 volt</a:t>
            </a:r>
          </a:p>
          <a:p>
            <a:r>
              <a:rPr lang="en-US" altLang="en-US"/>
              <a:t>Compare to </a:t>
            </a:r>
            <a:r>
              <a:rPr lang="en-US" altLang="en-US">
                <a:solidFill>
                  <a:schemeClr val="accent2"/>
                </a:solidFill>
              </a:rPr>
              <a:t>Joule</a:t>
            </a:r>
            <a:r>
              <a:rPr lang="en-US" altLang="en-US"/>
              <a:t> = (</a:t>
            </a:r>
            <a:r>
              <a:rPr lang="en-US" altLang="en-US">
                <a:solidFill>
                  <a:schemeClr val="accent2"/>
                </a:solidFill>
              </a:rPr>
              <a:t>1 C</a:t>
            </a:r>
            <a:r>
              <a:rPr lang="en-US" altLang="en-US"/>
              <a:t>)(</a:t>
            </a:r>
            <a:r>
              <a:rPr lang="en-US" altLang="en-US">
                <a:solidFill>
                  <a:schemeClr val="accent2"/>
                </a:solidFill>
              </a:rPr>
              <a:t>1 V</a:t>
            </a:r>
            <a:r>
              <a:rPr lang="en-US" altLang="en-US"/>
              <a:t>)</a:t>
            </a:r>
          </a:p>
          <a:p>
            <a:r>
              <a:rPr lang="en-US" altLang="en-US" i="1"/>
              <a:t>e</a:t>
            </a:r>
            <a:r>
              <a:rPr lang="en-US" altLang="en-US"/>
              <a:t> = 1.602</a:t>
            </a:r>
            <a:r>
              <a:rPr lang="en-US" altLang="en-US">
                <a:sym typeface="Symbol" pitchFamily="2" charset="2"/>
              </a:rPr>
              <a:t>10</a:t>
            </a:r>
            <a:r>
              <a:rPr lang="en-US" altLang="en-US" baseline="30000">
                <a:sym typeface="Symbol" pitchFamily="2" charset="2"/>
              </a:rPr>
              <a:t>–19</a:t>
            </a:r>
            <a:r>
              <a:rPr lang="en-US" altLang="en-US">
                <a:sym typeface="Symbol" pitchFamily="2" charset="2"/>
              </a:rPr>
              <a:t> C, so eV = </a:t>
            </a:r>
            <a:r>
              <a:rPr lang="en-US" altLang="en-US"/>
              <a:t>1.602</a:t>
            </a:r>
            <a:r>
              <a:rPr lang="en-US" altLang="en-US">
                <a:sym typeface="Symbol" pitchFamily="2" charset="2"/>
              </a:rPr>
              <a:t>10</a:t>
            </a:r>
            <a:r>
              <a:rPr lang="en-US" altLang="en-US" baseline="30000">
                <a:sym typeface="Symbol" pitchFamily="2" charset="2"/>
              </a:rPr>
              <a:t>–19</a:t>
            </a:r>
            <a:r>
              <a:rPr lang="en-US" altLang="en-US">
                <a:sym typeface="Symbol" pitchFamily="2" charset="2"/>
              </a:rPr>
              <a:t> J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E2EB59A3-DD78-FD41-8C13-438D6A480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Board Question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0D0D2234-B201-F240-8B39-97714F5AA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/>
              <a:t>An infinite, uniformly positively-charged </a:t>
            </a:r>
            <a:r>
              <a:rPr lang="en-US" altLang="en-US" sz="2800" dirty="0">
                <a:solidFill>
                  <a:schemeClr val="accent2"/>
                </a:solidFill>
              </a:rPr>
              <a:t>plane</a:t>
            </a:r>
            <a:r>
              <a:rPr lang="en-US" altLang="en-US" sz="2800" dirty="0"/>
              <a:t> produces a uniform electric field.  If the potential is </a:t>
            </a:r>
            <a:r>
              <a:rPr lang="en-US" altLang="en-US" sz="2800" i="1" dirty="0">
                <a:solidFill>
                  <a:schemeClr val="accent2"/>
                </a:solidFill>
              </a:rPr>
              <a:t>V</a:t>
            </a:r>
            <a:r>
              <a:rPr lang="en-US" altLang="en-US" sz="2800" dirty="0">
                <a:solidFill>
                  <a:schemeClr val="accent2"/>
                </a:solidFill>
              </a:rPr>
              <a:t>(</a:t>
            </a:r>
            <a:r>
              <a:rPr lang="en-US" altLang="en-US" sz="2800" i="1" dirty="0">
                <a:solidFill>
                  <a:schemeClr val="accent2"/>
                </a:solidFill>
              </a:rPr>
              <a:t>d</a:t>
            </a:r>
            <a:r>
              <a:rPr lang="en-US" altLang="en-US" sz="2800" dirty="0">
                <a:solidFill>
                  <a:schemeClr val="accent2"/>
                </a:solidFill>
              </a:rPr>
              <a:t>)</a:t>
            </a:r>
            <a:r>
              <a:rPr lang="en-US" altLang="en-US" sz="2800" dirty="0"/>
              <a:t> a distance </a:t>
            </a:r>
            <a:r>
              <a:rPr lang="en-US" altLang="en-US" sz="2800" i="1" dirty="0">
                <a:solidFill>
                  <a:schemeClr val="accent2"/>
                </a:solidFill>
              </a:rPr>
              <a:t>d</a:t>
            </a:r>
            <a:r>
              <a:rPr lang="en-US" altLang="en-US" sz="2800" dirty="0"/>
              <a:t> from the plate, what is the potential at distance </a:t>
            </a:r>
            <a:r>
              <a:rPr lang="en-US" altLang="en-US" sz="2800" i="1" dirty="0">
                <a:solidFill>
                  <a:schemeClr val="accent2"/>
                </a:solidFill>
              </a:rPr>
              <a:t>d</a:t>
            </a:r>
            <a:r>
              <a:rPr lang="en-US" altLang="en-US" sz="2800" dirty="0">
                <a:solidFill>
                  <a:schemeClr val="accent2"/>
                </a:solidFill>
              </a:rPr>
              <a:t> + </a:t>
            </a:r>
            <a:r>
              <a:rPr lang="en-US" altLang="en-US" sz="2800" dirty="0" err="1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sz="2800" i="1" dirty="0" err="1">
                <a:solidFill>
                  <a:schemeClr val="accent2"/>
                </a:solidFill>
              </a:rPr>
              <a:t>x</a:t>
            </a:r>
            <a:r>
              <a:rPr lang="en-US" altLang="en-US" sz="2800" dirty="0"/>
              <a:t>?</a:t>
            </a:r>
          </a:p>
        </p:txBody>
      </p:sp>
      <p:grpSp>
        <p:nvGrpSpPr>
          <p:cNvPr id="28676" name="Group 19">
            <a:extLst>
              <a:ext uri="{FF2B5EF4-FFF2-40B4-BE49-F238E27FC236}">
                <a16:creationId xmlns:a16="http://schemas.microsoft.com/office/drawing/2014/main" id="{509523C8-D993-494B-9A87-4F822477F8C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810000"/>
            <a:ext cx="3276600" cy="2744788"/>
            <a:chOff x="5257800" y="3810000"/>
            <a:chExt cx="3276600" cy="27439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A678309-287E-1C42-A934-FA02483FD931}"/>
                </a:ext>
              </a:extLst>
            </p:cNvPr>
            <p:cNvCxnSpPr/>
            <p:nvPr/>
          </p:nvCxnSpPr>
          <p:spPr>
            <a:xfrm rot="5400000">
              <a:off x="4381887" y="5219292"/>
              <a:ext cx="2666229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96DFAE2-6FC6-2F4A-BED3-49D7C3662F8F}"/>
                </a:ext>
              </a:extLst>
            </p:cNvPr>
            <p:cNvCxnSpPr/>
            <p:nvPr/>
          </p:nvCxnSpPr>
          <p:spPr>
            <a:xfrm>
              <a:off x="5867400" y="403853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FC76AB0-F646-4440-8570-1B96C35B8A7E}"/>
                </a:ext>
              </a:extLst>
            </p:cNvPr>
            <p:cNvCxnSpPr/>
            <p:nvPr/>
          </p:nvCxnSpPr>
          <p:spPr>
            <a:xfrm>
              <a:off x="5867400" y="441942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82E23893-4498-3D4E-A95C-B2D2634EE44E}"/>
                </a:ext>
              </a:extLst>
            </p:cNvPr>
            <p:cNvCxnSpPr/>
            <p:nvPr/>
          </p:nvCxnSpPr>
          <p:spPr>
            <a:xfrm>
              <a:off x="5867400" y="480031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F6A9692-180C-344F-87A4-8DB543303673}"/>
                </a:ext>
              </a:extLst>
            </p:cNvPr>
            <p:cNvCxnSpPr/>
            <p:nvPr/>
          </p:nvCxnSpPr>
          <p:spPr>
            <a:xfrm>
              <a:off x="5867400" y="556209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1A693EF-DC66-2641-A005-C8E8EF747DC2}"/>
                </a:ext>
              </a:extLst>
            </p:cNvPr>
            <p:cNvCxnSpPr/>
            <p:nvPr/>
          </p:nvCxnSpPr>
          <p:spPr>
            <a:xfrm>
              <a:off x="5867400" y="594298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4C1CDF4-ABD8-0041-A68F-6DB91765AC77}"/>
                </a:ext>
              </a:extLst>
            </p:cNvPr>
            <p:cNvCxnSpPr/>
            <p:nvPr/>
          </p:nvCxnSpPr>
          <p:spPr>
            <a:xfrm>
              <a:off x="5867400" y="632387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BC4F06D-A929-4D48-9A6F-FB5780AF6C1C}"/>
                </a:ext>
              </a:extLst>
            </p:cNvPr>
            <p:cNvCxnSpPr/>
            <p:nvPr/>
          </p:nvCxnSpPr>
          <p:spPr>
            <a:xfrm>
              <a:off x="5867400" y="518120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828A391-C302-1D4A-BAF8-F5422947A137}"/>
                </a:ext>
              </a:extLst>
            </p:cNvPr>
            <p:cNvSpPr txBox="1"/>
            <p:nvPr/>
          </p:nvSpPr>
          <p:spPr>
            <a:xfrm>
              <a:off x="5257800" y="381000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700E4CB-6BE8-6441-9F86-01D974749263}"/>
                </a:ext>
              </a:extLst>
            </p:cNvPr>
            <p:cNvSpPr txBox="1"/>
            <p:nvPr/>
          </p:nvSpPr>
          <p:spPr>
            <a:xfrm>
              <a:off x="5257800" y="601916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2BE08B-93AF-CB48-AC6A-CF5AD95BC87D}"/>
                </a:ext>
              </a:extLst>
            </p:cNvPr>
            <p:cNvSpPr txBox="1"/>
            <p:nvPr/>
          </p:nvSpPr>
          <p:spPr>
            <a:xfrm>
              <a:off x="5257800" y="436229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321D2E6-7171-0349-9AF6-698429D8FD4E}"/>
                </a:ext>
              </a:extLst>
            </p:cNvPr>
            <p:cNvSpPr txBox="1"/>
            <p:nvPr/>
          </p:nvSpPr>
          <p:spPr>
            <a:xfrm>
              <a:off x="5257800" y="491458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6F3F68E-69C8-F04B-BE18-7C1E1B50EEFA}"/>
                </a:ext>
              </a:extLst>
            </p:cNvPr>
            <p:cNvSpPr txBox="1"/>
            <p:nvPr/>
          </p:nvSpPr>
          <p:spPr>
            <a:xfrm>
              <a:off x="5257800" y="546687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8DF582-61E5-894F-A0D2-8F3E0CFFD9C4}"/>
              </a:ext>
            </a:extLst>
          </p:cNvPr>
          <p:cNvCxnSpPr/>
          <p:nvPr/>
        </p:nvCxnSpPr>
        <p:spPr>
          <a:xfrm>
            <a:off x="5867400" y="5029200"/>
            <a:ext cx="762000" cy="158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8" name="Rectangle 22">
            <a:extLst>
              <a:ext uri="{FF2B5EF4-FFF2-40B4-BE49-F238E27FC236}">
                <a16:creationId xmlns:a16="http://schemas.microsoft.com/office/drawing/2014/main" id="{829F7442-6922-2E40-899F-8BE6AD89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495800"/>
            <a:ext cx="412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488367-D0D0-5A43-B85D-F2EACE9D1985}"/>
              </a:ext>
            </a:extLst>
          </p:cNvPr>
          <p:cNvCxnSpPr/>
          <p:nvPr/>
        </p:nvCxnSpPr>
        <p:spPr>
          <a:xfrm rot="5400000">
            <a:off x="5256213" y="5257800"/>
            <a:ext cx="2744788" cy="1587"/>
          </a:xfrm>
          <a:prstGeom prst="line">
            <a:avLst/>
          </a:prstGeom>
          <a:ln>
            <a:solidFill>
              <a:schemeClr val="accent4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0" name="Rectangle 28">
            <a:extLst>
              <a:ext uri="{FF2B5EF4-FFF2-40B4-BE49-F238E27FC236}">
                <a16:creationId xmlns:a16="http://schemas.microsoft.com/office/drawing/2014/main" id="{A877A01C-8092-F241-A3FE-8C6AA739F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76600"/>
            <a:ext cx="958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V</a:t>
            </a:r>
            <a:r>
              <a:rPr lang="en-US" altLang="en-US">
                <a:solidFill>
                  <a:srgbClr val="3333FF"/>
                </a:solidFill>
              </a:rPr>
              <a:t>(</a:t>
            </a:r>
            <a:r>
              <a:rPr lang="en-US" altLang="en-US" i="1">
                <a:solidFill>
                  <a:srgbClr val="3333FF"/>
                </a:solidFill>
              </a:rPr>
              <a:t>d</a:t>
            </a:r>
            <a:r>
              <a:rPr lang="en-US" altLang="en-US">
                <a:solidFill>
                  <a:srgbClr val="3333FF"/>
                </a:solidFill>
              </a:rPr>
              <a:t>)</a:t>
            </a:r>
            <a:endParaRPr lang="en-US" altLang="en-US" i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C224B62-A661-A441-9473-F80D00139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Board Question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5AE131A5-4DB9-6A48-927A-4DC350632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1663700"/>
            <a:ext cx="8229600" cy="1905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/>
              <a:t>An infinite, uniformly positively-charged </a:t>
            </a:r>
            <a:r>
              <a:rPr lang="en-US" altLang="en-US" sz="2800" dirty="0">
                <a:solidFill>
                  <a:schemeClr val="accent2"/>
                </a:solidFill>
              </a:rPr>
              <a:t>line </a:t>
            </a:r>
            <a:r>
              <a:rPr lang="en-US" altLang="en-US" sz="2800" dirty="0"/>
              <a:t>produces a radial electric field.  If the potential is </a:t>
            </a:r>
            <a:r>
              <a:rPr lang="en-US" altLang="en-US" sz="2800" i="1" dirty="0"/>
              <a:t>V</a:t>
            </a:r>
            <a:r>
              <a:rPr lang="en-US" altLang="en-US" sz="2800" dirty="0"/>
              <a:t>(</a:t>
            </a:r>
            <a:r>
              <a:rPr lang="en-US" altLang="en-US" sz="2800" i="1" dirty="0"/>
              <a:t>d</a:t>
            </a:r>
            <a:r>
              <a:rPr lang="en-US" altLang="en-US" sz="2800" dirty="0"/>
              <a:t>) a distance </a:t>
            </a:r>
            <a:r>
              <a:rPr lang="en-US" altLang="en-US" sz="2800" i="1" dirty="0"/>
              <a:t>d</a:t>
            </a:r>
            <a:r>
              <a:rPr lang="en-US" altLang="en-US" sz="2800" dirty="0"/>
              <a:t> from </a:t>
            </a:r>
            <a:r>
              <a:rPr lang="en-US" altLang="en-US" sz="2800"/>
              <a:t>the line, </a:t>
            </a:r>
            <a:r>
              <a:rPr lang="en-US" altLang="en-US" sz="2800" dirty="0"/>
              <a:t>what is the potential at infinite distance?</a:t>
            </a:r>
          </a:p>
        </p:txBody>
      </p:sp>
      <p:grpSp>
        <p:nvGrpSpPr>
          <p:cNvPr id="29700" name="Group 19">
            <a:extLst>
              <a:ext uri="{FF2B5EF4-FFF2-40B4-BE49-F238E27FC236}">
                <a16:creationId xmlns:a16="http://schemas.microsoft.com/office/drawing/2014/main" id="{0F02B489-97DA-664D-AE55-21A38329CFB4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810000"/>
            <a:ext cx="3276600" cy="2744788"/>
            <a:chOff x="5257800" y="3810000"/>
            <a:chExt cx="3276600" cy="27439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1D749E-98E2-9C4C-B662-53382D87ED1B}"/>
                </a:ext>
              </a:extLst>
            </p:cNvPr>
            <p:cNvCxnSpPr/>
            <p:nvPr/>
          </p:nvCxnSpPr>
          <p:spPr>
            <a:xfrm rot="5400000">
              <a:off x="4381887" y="5219292"/>
              <a:ext cx="2666229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77C1B41-7AC2-BC4E-A581-2D53A1031FAE}"/>
                </a:ext>
              </a:extLst>
            </p:cNvPr>
            <p:cNvCxnSpPr/>
            <p:nvPr/>
          </p:nvCxnSpPr>
          <p:spPr>
            <a:xfrm>
              <a:off x="5867400" y="403853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34760B6-7BCC-BA4A-B9FE-7611F6E497B6}"/>
                </a:ext>
              </a:extLst>
            </p:cNvPr>
            <p:cNvCxnSpPr/>
            <p:nvPr/>
          </p:nvCxnSpPr>
          <p:spPr>
            <a:xfrm>
              <a:off x="5867400" y="441942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54775E1-9776-E84C-8FD7-3BC7CC1679E9}"/>
                </a:ext>
              </a:extLst>
            </p:cNvPr>
            <p:cNvCxnSpPr/>
            <p:nvPr/>
          </p:nvCxnSpPr>
          <p:spPr>
            <a:xfrm>
              <a:off x="5867400" y="480031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43FCC57-D5B9-6944-B086-516F6BE50F19}"/>
                </a:ext>
              </a:extLst>
            </p:cNvPr>
            <p:cNvCxnSpPr/>
            <p:nvPr/>
          </p:nvCxnSpPr>
          <p:spPr>
            <a:xfrm>
              <a:off x="5867400" y="556209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B4B82408-C9B2-D34D-8702-6B499B2EC302}"/>
                </a:ext>
              </a:extLst>
            </p:cNvPr>
            <p:cNvCxnSpPr/>
            <p:nvPr/>
          </p:nvCxnSpPr>
          <p:spPr>
            <a:xfrm>
              <a:off x="5867400" y="594298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DD411E6-18A9-624B-8EAB-7434FF78598B}"/>
                </a:ext>
              </a:extLst>
            </p:cNvPr>
            <p:cNvCxnSpPr/>
            <p:nvPr/>
          </p:nvCxnSpPr>
          <p:spPr>
            <a:xfrm>
              <a:off x="5867400" y="632387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48BA56F-1DFC-5540-8BC3-B9422ABF7614}"/>
                </a:ext>
              </a:extLst>
            </p:cNvPr>
            <p:cNvCxnSpPr/>
            <p:nvPr/>
          </p:nvCxnSpPr>
          <p:spPr>
            <a:xfrm>
              <a:off x="5867400" y="518120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0D28729-2867-464F-8F7E-39F7455E8F3F}"/>
                </a:ext>
              </a:extLst>
            </p:cNvPr>
            <p:cNvSpPr txBox="1"/>
            <p:nvPr/>
          </p:nvSpPr>
          <p:spPr>
            <a:xfrm>
              <a:off x="5257800" y="381000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C38AFD0-68E6-0343-9D27-0902D6E4E6B7}"/>
                </a:ext>
              </a:extLst>
            </p:cNvPr>
            <p:cNvSpPr txBox="1"/>
            <p:nvPr/>
          </p:nvSpPr>
          <p:spPr>
            <a:xfrm>
              <a:off x="5257800" y="601916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49A88FA-1AC9-1C40-A7D4-38566F5806E1}"/>
                </a:ext>
              </a:extLst>
            </p:cNvPr>
            <p:cNvSpPr txBox="1"/>
            <p:nvPr/>
          </p:nvSpPr>
          <p:spPr>
            <a:xfrm>
              <a:off x="5257800" y="436229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63D1BD-EBAF-1347-BC88-2B8A6668EFFF}"/>
                </a:ext>
              </a:extLst>
            </p:cNvPr>
            <p:cNvSpPr txBox="1"/>
            <p:nvPr/>
          </p:nvSpPr>
          <p:spPr>
            <a:xfrm>
              <a:off x="5257800" y="491458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E4481DA-A45B-EA4B-A695-DAEAE2027E11}"/>
                </a:ext>
              </a:extLst>
            </p:cNvPr>
            <p:cNvSpPr txBox="1"/>
            <p:nvPr/>
          </p:nvSpPr>
          <p:spPr>
            <a:xfrm>
              <a:off x="5257800" y="546687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481258-B2B8-3E4D-99A7-EC6384E1D615}"/>
              </a:ext>
            </a:extLst>
          </p:cNvPr>
          <p:cNvCxnSpPr/>
          <p:nvPr/>
        </p:nvCxnSpPr>
        <p:spPr>
          <a:xfrm>
            <a:off x="5867400" y="5029200"/>
            <a:ext cx="762000" cy="158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2" name="Rectangle 22">
            <a:extLst>
              <a:ext uri="{FF2B5EF4-FFF2-40B4-BE49-F238E27FC236}">
                <a16:creationId xmlns:a16="http://schemas.microsoft.com/office/drawing/2014/main" id="{51B51A22-1CA5-BB45-AE94-9FC3B283F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495800"/>
            <a:ext cx="412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DD60A71-6C7F-674B-966F-02F018CC2BA2}"/>
              </a:ext>
            </a:extLst>
          </p:cNvPr>
          <p:cNvCxnSpPr/>
          <p:nvPr/>
        </p:nvCxnSpPr>
        <p:spPr>
          <a:xfrm rot="5400000">
            <a:off x="5256213" y="5257800"/>
            <a:ext cx="2744788" cy="1587"/>
          </a:xfrm>
          <a:prstGeom prst="line">
            <a:avLst/>
          </a:prstGeom>
          <a:ln>
            <a:solidFill>
              <a:schemeClr val="accent4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4" name="Rectangle 28">
            <a:extLst>
              <a:ext uri="{FF2B5EF4-FFF2-40B4-BE49-F238E27FC236}">
                <a16:creationId xmlns:a16="http://schemas.microsoft.com/office/drawing/2014/main" id="{6F6E7024-CDCA-ED40-A303-E82CB4010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76600"/>
            <a:ext cx="958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V</a:t>
            </a:r>
            <a:r>
              <a:rPr lang="en-US" altLang="en-US">
                <a:solidFill>
                  <a:srgbClr val="3333FF"/>
                </a:solidFill>
              </a:rPr>
              <a:t>(</a:t>
            </a:r>
            <a:r>
              <a:rPr lang="en-US" altLang="en-US" i="1">
                <a:solidFill>
                  <a:srgbClr val="3333FF"/>
                </a:solidFill>
              </a:rPr>
              <a:t>d</a:t>
            </a:r>
            <a:r>
              <a:rPr lang="en-US" altLang="en-US">
                <a:solidFill>
                  <a:srgbClr val="3333FF"/>
                </a:solidFill>
              </a:rPr>
              <a:t>)</a:t>
            </a:r>
            <a:endParaRPr lang="en-US" altLang="en-US" i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F7B889AA-7BE2-A342-A6B4-046636010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Internal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5C4B390-503F-E44F-A572-C8B04DAFD105}"/>
              </a:ext>
            </a:extLst>
          </p:cNvPr>
          <p:cNvSpPr/>
          <p:nvPr/>
        </p:nvSpPr>
        <p:spPr>
          <a:xfrm>
            <a:off x="2590800" y="1828800"/>
            <a:ext cx="3962400" cy="3962400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290538-E34D-2442-9F21-300D911D4079}"/>
              </a:ext>
            </a:extLst>
          </p:cNvPr>
          <p:cNvSpPr/>
          <p:nvPr/>
        </p:nvSpPr>
        <p:spPr>
          <a:xfrm>
            <a:off x="3429000" y="4114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FD907B-3E05-1744-B788-F2535F7B7677}"/>
              </a:ext>
            </a:extLst>
          </p:cNvPr>
          <p:cNvSpPr/>
          <p:nvPr/>
        </p:nvSpPr>
        <p:spPr>
          <a:xfrm>
            <a:off x="4191000" y="3276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6246437-639D-B847-B1B5-5A5ACA546587}"/>
              </a:ext>
            </a:extLst>
          </p:cNvPr>
          <p:cNvSpPr/>
          <p:nvPr/>
        </p:nvSpPr>
        <p:spPr>
          <a:xfrm>
            <a:off x="4343400" y="3429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302A6B6-E95C-3049-B604-36A3AA2D4C09}"/>
              </a:ext>
            </a:extLst>
          </p:cNvPr>
          <p:cNvSpPr/>
          <p:nvPr/>
        </p:nvSpPr>
        <p:spPr>
          <a:xfrm>
            <a:off x="5638800" y="3429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C5E3ACE-4BC1-C542-AE15-DF9DBB1ED26D}"/>
              </a:ext>
            </a:extLst>
          </p:cNvPr>
          <p:cNvSpPr/>
          <p:nvPr/>
        </p:nvSpPr>
        <p:spPr>
          <a:xfrm>
            <a:off x="5791200" y="33528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6A461F0-BC17-7F49-9393-82A28C4AC4D8}"/>
              </a:ext>
            </a:extLst>
          </p:cNvPr>
          <p:cNvSpPr/>
          <p:nvPr/>
        </p:nvSpPr>
        <p:spPr>
          <a:xfrm>
            <a:off x="4343400" y="47244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9AD2968-CC8B-7E48-94FA-50CCE0D0E53A}"/>
              </a:ext>
            </a:extLst>
          </p:cNvPr>
          <p:cNvSpPr/>
          <p:nvPr/>
        </p:nvSpPr>
        <p:spPr>
          <a:xfrm>
            <a:off x="4572000" y="4724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8DBAA07-521E-FE40-8F20-D0D2AA93E4B4}"/>
              </a:ext>
            </a:extLst>
          </p:cNvPr>
          <p:cNvSpPr/>
          <p:nvPr/>
        </p:nvSpPr>
        <p:spPr>
          <a:xfrm>
            <a:off x="4343400" y="2286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BF321C8-A92C-3F44-BF1F-648D81E0CADE}"/>
              </a:ext>
            </a:extLst>
          </p:cNvPr>
          <p:cNvSpPr/>
          <p:nvPr/>
        </p:nvSpPr>
        <p:spPr>
          <a:xfrm>
            <a:off x="4191000" y="2438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9E879E-015A-9E44-9537-324286117EBA}"/>
              </a:ext>
            </a:extLst>
          </p:cNvPr>
          <p:cNvSpPr/>
          <p:nvPr/>
        </p:nvSpPr>
        <p:spPr>
          <a:xfrm>
            <a:off x="5562600" y="4191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39FB6B1-6777-1946-8718-EF332DA852D5}"/>
              </a:ext>
            </a:extLst>
          </p:cNvPr>
          <p:cNvSpPr/>
          <p:nvPr/>
        </p:nvSpPr>
        <p:spPr>
          <a:xfrm>
            <a:off x="5791200" y="4191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D437535-0393-2C48-8660-83BA09E9DEC8}"/>
              </a:ext>
            </a:extLst>
          </p:cNvPr>
          <p:cNvSpPr/>
          <p:nvPr/>
        </p:nvSpPr>
        <p:spPr>
          <a:xfrm>
            <a:off x="3200400" y="3429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C8AA576-D634-4A46-9FBC-864AED453BAA}"/>
              </a:ext>
            </a:extLst>
          </p:cNvPr>
          <p:cNvSpPr/>
          <p:nvPr/>
        </p:nvSpPr>
        <p:spPr>
          <a:xfrm>
            <a:off x="3200400" y="3200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402AC0-9767-364A-ADC7-7CE3C8F2D633}"/>
              </a:ext>
            </a:extLst>
          </p:cNvPr>
          <p:cNvSpPr/>
          <p:nvPr/>
        </p:nvSpPr>
        <p:spPr>
          <a:xfrm>
            <a:off x="3657600" y="50292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57CFF7F-D696-7042-A302-76C3A5FEDE8A}"/>
              </a:ext>
            </a:extLst>
          </p:cNvPr>
          <p:cNvSpPr/>
          <p:nvPr/>
        </p:nvSpPr>
        <p:spPr>
          <a:xfrm>
            <a:off x="3429000" y="5029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A760D0B-93CF-C640-8F29-38D5EFFDB9B0}"/>
              </a:ext>
            </a:extLst>
          </p:cNvPr>
          <p:cNvSpPr/>
          <p:nvPr/>
        </p:nvSpPr>
        <p:spPr>
          <a:xfrm>
            <a:off x="5410200" y="4800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817B4CA-7025-3E41-B88B-9AE4B81713B8}"/>
              </a:ext>
            </a:extLst>
          </p:cNvPr>
          <p:cNvSpPr/>
          <p:nvPr/>
        </p:nvSpPr>
        <p:spPr>
          <a:xfrm>
            <a:off x="5257800" y="4953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64A29F-C6AA-774E-ADC1-91E283E8B5AB}"/>
              </a:ext>
            </a:extLst>
          </p:cNvPr>
          <p:cNvSpPr/>
          <p:nvPr/>
        </p:nvSpPr>
        <p:spPr>
          <a:xfrm>
            <a:off x="5257800" y="2590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A768C4A-CD52-1445-A765-014B9F8575B6}"/>
              </a:ext>
            </a:extLst>
          </p:cNvPr>
          <p:cNvSpPr/>
          <p:nvPr/>
        </p:nvSpPr>
        <p:spPr>
          <a:xfrm>
            <a:off x="5257800" y="2362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EED6B67-0598-304E-BCD3-D29300914E84}"/>
              </a:ext>
            </a:extLst>
          </p:cNvPr>
          <p:cNvSpPr/>
          <p:nvPr/>
        </p:nvSpPr>
        <p:spPr>
          <a:xfrm>
            <a:off x="4648200" y="4114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252AA3-3F27-D447-8520-8E0626AF0D3F}"/>
              </a:ext>
            </a:extLst>
          </p:cNvPr>
          <p:cNvSpPr/>
          <p:nvPr/>
        </p:nvSpPr>
        <p:spPr>
          <a:xfrm>
            <a:off x="4800600" y="4267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271FB0D-6C06-6949-A68D-5801FB686122}"/>
              </a:ext>
            </a:extLst>
          </p:cNvPr>
          <p:cNvSpPr/>
          <p:nvPr/>
        </p:nvSpPr>
        <p:spPr>
          <a:xfrm>
            <a:off x="3733800" y="2667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A2869D4-CB60-154B-8268-F11A5942FC3B}"/>
              </a:ext>
            </a:extLst>
          </p:cNvPr>
          <p:cNvSpPr/>
          <p:nvPr/>
        </p:nvSpPr>
        <p:spPr>
          <a:xfrm>
            <a:off x="3505200" y="2667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23D639-FA1B-8746-97B0-EEEB279772D2}"/>
              </a:ext>
            </a:extLst>
          </p:cNvPr>
          <p:cNvSpPr/>
          <p:nvPr/>
        </p:nvSpPr>
        <p:spPr>
          <a:xfrm>
            <a:off x="2895600" y="4114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34AA8B2-9E62-5A4F-818E-5A7ED7053AD9}"/>
              </a:ext>
            </a:extLst>
          </p:cNvPr>
          <p:cNvSpPr/>
          <p:nvPr/>
        </p:nvSpPr>
        <p:spPr>
          <a:xfrm>
            <a:off x="2895600" y="4343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04167 -0.03333 " pathEditMode="relative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0833 0.07778 " pathEditMode="relative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3F5DDC2-1154-3844-A77A-B18DE4003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Hollow conductor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993DB94-CDB2-074B-9E5E-359AA23F02FA}"/>
              </a:ext>
            </a:extLst>
          </p:cNvPr>
          <p:cNvSpPr/>
          <p:nvPr/>
        </p:nvSpPr>
        <p:spPr>
          <a:xfrm>
            <a:off x="4114800" y="3581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30" name="Donut 29">
            <a:extLst>
              <a:ext uri="{FF2B5EF4-FFF2-40B4-BE49-F238E27FC236}">
                <a16:creationId xmlns:a16="http://schemas.microsoft.com/office/drawing/2014/main" id="{DF0822B5-091A-0840-95C5-B70975FFADCE}"/>
              </a:ext>
            </a:extLst>
          </p:cNvPr>
          <p:cNvSpPr/>
          <p:nvPr/>
        </p:nvSpPr>
        <p:spPr>
          <a:xfrm>
            <a:off x="2438400" y="1828800"/>
            <a:ext cx="3886200" cy="3886200"/>
          </a:xfrm>
          <a:prstGeom prst="donu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0CE1CE6-A560-A24C-8A85-D7DD25795E4D}"/>
              </a:ext>
            </a:extLst>
          </p:cNvPr>
          <p:cNvSpPr/>
          <p:nvPr/>
        </p:nvSpPr>
        <p:spPr>
          <a:xfrm>
            <a:off x="4572000" y="2590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9EA4C1E-77E7-EF49-A224-4F93BC8254F3}"/>
              </a:ext>
            </a:extLst>
          </p:cNvPr>
          <p:cNvSpPr/>
          <p:nvPr/>
        </p:nvSpPr>
        <p:spPr>
          <a:xfrm>
            <a:off x="4343400" y="25908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12D9ABE-055D-1E47-A346-6DB54A94EA90}"/>
              </a:ext>
            </a:extLst>
          </p:cNvPr>
          <p:cNvSpPr/>
          <p:nvPr/>
        </p:nvSpPr>
        <p:spPr>
          <a:xfrm>
            <a:off x="4191000" y="4800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A4C91F8-C34D-1745-B623-4A89FA35EEE0}"/>
              </a:ext>
            </a:extLst>
          </p:cNvPr>
          <p:cNvSpPr/>
          <p:nvPr/>
        </p:nvSpPr>
        <p:spPr>
          <a:xfrm>
            <a:off x="4343400" y="48006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0AC20AF-474D-4942-BA40-6D71AFD6144F}"/>
              </a:ext>
            </a:extLst>
          </p:cNvPr>
          <p:cNvSpPr/>
          <p:nvPr/>
        </p:nvSpPr>
        <p:spPr>
          <a:xfrm>
            <a:off x="5334000" y="3276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65E0C7-D99E-5649-8ED8-85238FEE6032}"/>
              </a:ext>
            </a:extLst>
          </p:cNvPr>
          <p:cNvSpPr/>
          <p:nvPr/>
        </p:nvSpPr>
        <p:spPr>
          <a:xfrm>
            <a:off x="5181600" y="3124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E53299C-5C8D-1644-A021-1D675C11B355}"/>
              </a:ext>
            </a:extLst>
          </p:cNvPr>
          <p:cNvSpPr/>
          <p:nvPr/>
        </p:nvSpPr>
        <p:spPr>
          <a:xfrm>
            <a:off x="3200400" y="4038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FF10284-5233-814E-9034-F19C8E5505EE}"/>
              </a:ext>
            </a:extLst>
          </p:cNvPr>
          <p:cNvSpPr/>
          <p:nvPr/>
        </p:nvSpPr>
        <p:spPr>
          <a:xfrm>
            <a:off x="3352800" y="4267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4BAF7F8-A1B1-3644-90B5-7C2209E55C0C}"/>
              </a:ext>
            </a:extLst>
          </p:cNvPr>
          <p:cNvSpPr/>
          <p:nvPr/>
        </p:nvSpPr>
        <p:spPr>
          <a:xfrm>
            <a:off x="3505200" y="2895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7EE7D7F-F1B1-5444-BC14-01D337B51D82}"/>
              </a:ext>
            </a:extLst>
          </p:cNvPr>
          <p:cNvSpPr/>
          <p:nvPr/>
        </p:nvSpPr>
        <p:spPr>
          <a:xfrm>
            <a:off x="3429000" y="3048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F348B5C-2CA7-CB4A-B84E-5357AFAB981F}"/>
              </a:ext>
            </a:extLst>
          </p:cNvPr>
          <p:cNvSpPr/>
          <p:nvPr/>
        </p:nvSpPr>
        <p:spPr>
          <a:xfrm>
            <a:off x="5105400" y="4495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052D9A0-89DD-4A45-B7BE-06E84B674967}"/>
              </a:ext>
            </a:extLst>
          </p:cNvPr>
          <p:cNvSpPr/>
          <p:nvPr/>
        </p:nvSpPr>
        <p:spPr>
          <a:xfrm>
            <a:off x="5181600" y="4343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25 -0.12222 " pathEditMode="relative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5833 -0.07778 " pathEditMode="relative" ptsTypes="AA">
                                      <p:cBhvr>
                                        <p:cTn id="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8333 0.03333 " pathEditMode="relative" ptsTypes="AA">
                                      <p:cBhvr>
                                        <p:cTn id="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1666 0.11111 " pathEditMode="relative" ptsTypes="AA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022E-16 L -0.05 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06667 -0.06666 " pathEditMode="relative" ptsTypes="AA">
                                      <p:cBhvr>
                                        <p:cTn id="1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5" grpId="0" animBg="1"/>
      <p:bldP spid="37" grpId="0" animBg="1"/>
      <p:bldP spid="39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1972EDA-5A61-4F49-A958-8B97B889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Hollow conductor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8B3A873-CAEF-0547-A5AB-5D80599CEF44}"/>
              </a:ext>
            </a:extLst>
          </p:cNvPr>
          <p:cNvSpPr/>
          <p:nvPr/>
        </p:nvSpPr>
        <p:spPr>
          <a:xfrm>
            <a:off x="4114800" y="3581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30" name="Donut 29">
            <a:extLst>
              <a:ext uri="{FF2B5EF4-FFF2-40B4-BE49-F238E27FC236}">
                <a16:creationId xmlns:a16="http://schemas.microsoft.com/office/drawing/2014/main" id="{7A5E96FF-E2A5-DF4A-BDCF-33F714B5CFCD}"/>
              </a:ext>
            </a:extLst>
          </p:cNvPr>
          <p:cNvSpPr/>
          <p:nvPr/>
        </p:nvSpPr>
        <p:spPr>
          <a:xfrm>
            <a:off x="2438400" y="1828800"/>
            <a:ext cx="3886200" cy="3886200"/>
          </a:xfrm>
          <a:prstGeom prst="donu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EEA307C-1A73-6347-84BD-33690843D775}"/>
              </a:ext>
            </a:extLst>
          </p:cNvPr>
          <p:cNvSpPr/>
          <p:nvPr/>
        </p:nvSpPr>
        <p:spPr>
          <a:xfrm>
            <a:off x="4343400" y="1752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533F962-F0B2-4E4E-9069-D6C3ABA99DD6}"/>
              </a:ext>
            </a:extLst>
          </p:cNvPr>
          <p:cNvSpPr/>
          <p:nvPr/>
        </p:nvSpPr>
        <p:spPr>
          <a:xfrm>
            <a:off x="4343400" y="25908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0EF8320-9BCB-4849-8C7B-663E0CBACA03}"/>
              </a:ext>
            </a:extLst>
          </p:cNvPr>
          <p:cNvSpPr/>
          <p:nvPr/>
        </p:nvSpPr>
        <p:spPr>
          <a:xfrm>
            <a:off x="4343400" y="5562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9CA78CB-AC19-9740-8991-4B83C5D7F788}"/>
              </a:ext>
            </a:extLst>
          </p:cNvPr>
          <p:cNvSpPr/>
          <p:nvPr/>
        </p:nvSpPr>
        <p:spPr>
          <a:xfrm>
            <a:off x="4343400" y="48006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B49A61E-D0DC-3D4C-9395-64698D92795C}"/>
              </a:ext>
            </a:extLst>
          </p:cNvPr>
          <p:cNvSpPr/>
          <p:nvPr/>
        </p:nvSpPr>
        <p:spPr>
          <a:xfrm>
            <a:off x="5867400" y="2667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F888A4F-C770-7946-9598-2B21641862B4}"/>
              </a:ext>
            </a:extLst>
          </p:cNvPr>
          <p:cNvSpPr/>
          <p:nvPr/>
        </p:nvSpPr>
        <p:spPr>
          <a:xfrm>
            <a:off x="5181600" y="3124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C3DD05-E6AE-114C-81EA-617744546747}"/>
              </a:ext>
            </a:extLst>
          </p:cNvPr>
          <p:cNvSpPr/>
          <p:nvPr/>
        </p:nvSpPr>
        <p:spPr>
          <a:xfrm>
            <a:off x="2819400" y="4800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11FF78D-EAC4-AE4A-A22A-D213F46139A1}"/>
              </a:ext>
            </a:extLst>
          </p:cNvPr>
          <p:cNvSpPr/>
          <p:nvPr/>
        </p:nvSpPr>
        <p:spPr>
          <a:xfrm>
            <a:off x="3352800" y="4267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9036815-93DD-0B46-8251-38DB182E7DF1}"/>
              </a:ext>
            </a:extLst>
          </p:cNvPr>
          <p:cNvSpPr/>
          <p:nvPr/>
        </p:nvSpPr>
        <p:spPr>
          <a:xfrm>
            <a:off x="2895600" y="2514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4C87AA5-9BF1-6245-9845-B4FFE7D4B29E}"/>
              </a:ext>
            </a:extLst>
          </p:cNvPr>
          <p:cNvSpPr/>
          <p:nvPr/>
        </p:nvSpPr>
        <p:spPr>
          <a:xfrm>
            <a:off x="3429000" y="3048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E439C8A-E08C-0341-BBB7-EDA13D19C4E1}"/>
              </a:ext>
            </a:extLst>
          </p:cNvPr>
          <p:cNvSpPr/>
          <p:nvPr/>
        </p:nvSpPr>
        <p:spPr>
          <a:xfrm>
            <a:off x="5791200" y="47244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077A973-386D-9C4D-B3E1-4C46CB60EB5F}"/>
              </a:ext>
            </a:extLst>
          </p:cNvPr>
          <p:cNvSpPr/>
          <p:nvPr/>
        </p:nvSpPr>
        <p:spPr>
          <a:xfrm>
            <a:off x="5181600" y="4343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61" name="TextBox 16">
            <a:extLst>
              <a:ext uri="{FF2B5EF4-FFF2-40B4-BE49-F238E27FC236}">
                <a16:creationId xmlns:a16="http://schemas.microsoft.com/office/drawing/2014/main" id="{FE30F017-A454-494A-A8F5-1721084D8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3622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sym typeface="Symbol" pitchFamily="2" charset="2"/>
              </a:rPr>
              <a:t>–</a:t>
            </a:r>
            <a:r>
              <a:rPr lang="en-US" altLang="en-US" sz="2400">
                <a:solidFill>
                  <a:schemeClr val="accent2"/>
                </a:solidFill>
              </a:rPr>
              <a:t>q</a:t>
            </a:r>
          </a:p>
        </p:txBody>
      </p:sp>
      <p:sp>
        <p:nvSpPr>
          <p:cNvPr id="6162" name="TextBox 17">
            <a:extLst>
              <a:ext uri="{FF2B5EF4-FFF2-40B4-BE49-F238E27FC236}">
                <a16:creationId xmlns:a16="http://schemas.microsoft.com/office/drawing/2014/main" id="{3CD0F83B-10D0-9842-AB0D-B2602EB71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1336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  <a:sym typeface="Symbol" pitchFamily="2" charset="2"/>
              </a:rPr>
              <a:t>+</a:t>
            </a:r>
            <a:r>
              <a:rPr lang="en-US" altLang="en-US" sz="2400">
                <a:solidFill>
                  <a:schemeClr val="accent1"/>
                </a:solidFill>
              </a:rPr>
              <a:t>q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21B379-AA47-2A43-B11A-CC25C35ECC7D}"/>
              </a:ext>
            </a:extLst>
          </p:cNvPr>
          <p:cNvSpPr txBox="1"/>
          <p:nvPr/>
        </p:nvSpPr>
        <p:spPr>
          <a:xfrm>
            <a:off x="6096000" y="5181600"/>
            <a:ext cx="2667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3"/>
                </a:solidFill>
                <a:latin typeface="Arial" charset="0"/>
              </a:rPr>
              <a:t>Outside: field from point charge +q</a:t>
            </a:r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C737A9D5-8F16-054B-9ADA-A74D5B36B9F7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295400"/>
            <a:ext cx="3536950" cy="2465388"/>
            <a:chOff x="228600" y="1295400"/>
            <a:chExt cx="3536576" cy="2465294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94D67D-9BB4-0843-8115-974EB225253C}"/>
                </a:ext>
              </a:extLst>
            </p:cNvPr>
            <p:cNvSpPr txBox="1"/>
            <p:nvPr/>
          </p:nvSpPr>
          <p:spPr>
            <a:xfrm>
              <a:off x="228600" y="1295400"/>
              <a:ext cx="2666718" cy="8302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Inside: field from point charge +q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2D34EA5-4739-A843-817F-8005BA4C18F1}"/>
                </a:ext>
              </a:extLst>
            </p:cNvPr>
            <p:cNvSpPr/>
            <p:nvPr/>
          </p:nvSpPr>
          <p:spPr>
            <a:xfrm>
              <a:off x="977821" y="2155792"/>
              <a:ext cx="2787355" cy="1604902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" name="Group 27">
            <a:extLst>
              <a:ext uri="{FF2B5EF4-FFF2-40B4-BE49-F238E27FC236}">
                <a16:creationId xmlns:a16="http://schemas.microsoft.com/office/drawing/2014/main" id="{D9A1F4C2-A52D-C846-89D3-C218FF9C254D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102100"/>
            <a:ext cx="2667000" cy="2138363"/>
            <a:chOff x="228600" y="4102822"/>
            <a:chExt cx="2667000" cy="213837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1B653FC-3E61-A54F-A380-33AFF6218AA3}"/>
                </a:ext>
              </a:extLst>
            </p:cNvPr>
            <p:cNvSpPr txBox="1"/>
            <p:nvPr/>
          </p:nvSpPr>
          <p:spPr>
            <a:xfrm>
              <a:off x="228600" y="5410929"/>
              <a:ext cx="2667000" cy="8302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Between: zero field</a:t>
              </a: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21FE8DB-36EF-B04E-8DF4-0EB580C495AC}"/>
                </a:ext>
              </a:extLst>
            </p:cNvPr>
            <p:cNvSpPr/>
            <p:nvPr/>
          </p:nvSpPr>
          <p:spPr>
            <a:xfrm rot="17524485">
              <a:off x="1358102" y="4381433"/>
              <a:ext cx="1620847" cy="1063625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1972EDA-5A61-4F49-A958-8B97B889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Faraday Cage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8B3A873-CAEF-0547-A5AB-5D80599CEF44}"/>
              </a:ext>
            </a:extLst>
          </p:cNvPr>
          <p:cNvSpPr/>
          <p:nvPr/>
        </p:nvSpPr>
        <p:spPr>
          <a:xfrm>
            <a:off x="1479550" y="3492123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30" name="Donut 29">
            <a:extLst>
              <a:ext uri="{FF2B5EF4-FFF2-40B4-BE49-F238E27FC236}">
                <a16:creationId xmlns:a16="http://schemas.microsoft.com/office/drawing/2014/main" id="{7A5E96FF-E2A5-DF4A-BDCF-33F714B5CFCD}"/>
              </a:ext>
            </a:extLst>
          </p:cNvPr>
          <p:cNvSpPr/>
          <p:nvPr/>
        </p:nvSpPr>
        <p:spPr>
          <a:xfrm>
            <a:off x="2438400" y="1828800"/>
            <a:ext cx="3886200" cy="3886200"/>
          </a:xfrm>
          <a:prstGeom prst="donu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EEA307C-1A73-6347-84BD-33690843D775}"/>
              </a:ext>
            </a:extLst>
          </p:cNvPr>
          <p:cNvSpPr/>
          <p:nvPr/>
        </p:nvSpPr>
        <p:spPr>
          <a:xfrm>
            <a:off x="6210300" y="3413006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533F962-F0B2-4E4E-9069-D6C3ABA99DD6}"/>
              </a:ext>
            </a:extLst>
          </p:cNvPr>
          <p:cNvSpPr/>
          <p:nvPr/>
        </p:nvSpPr>
        <p:spPr>
          <a:xfrm>
            <a:off x="2406723" y="3428586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0EF8320-9BCB-4849-8C7B-663E0CBACA03}"/>
              </a:ext>
            </a:extLst>
          </p:cNvPr>
          <p:cNvSpPr/>
          <p:nvPr/>
        </p:nvSpPr>
        <p:spPr>
          <a:xfrm>
            <a:off x="6172200" y="4110148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9CA78CB-AC19-9740-8991-4B83C5D7F788}"/>
              </a:ext>
            </a:extLst>
          </p:cNvPr>
          <p:cNvSpPr/>
          <p:nvPr/>
        </p:nvSpPr>
        <p:spPr>
          <a:xfrm>
            <a:off x="2437457" y="4042654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B49A61E-D0DC-3D4C-9395-64698D92795C}"/>
              </a:ext>
            </a:extLst>
          </p:cNvPr>
          <p:cNvSpPr/>
          <p:nvPr/>
        </p:nvSpPr>
        <p:spPr>
          <a:xfrm>
            <a:off x="5939228" y="2701632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F888A4F-C770-7946-9598-2B21641862B4}"/>
              </a:ext>
            </a:extLst>
          </p:cNvPr>
          <p:cNvSpPr/>
          <p:nvPr/>
        </p:nvSpPr>
        <p:spPr>
          <a:xfrm>
            <a:off x="2397375" y="3643263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C3DD05-E6AE-114C-81EA-617744546747}"/>
              </a:ext>
            </a:extLst>
          </p:cNvPr>
          <p:cNvSpPr/>
          <p:nvPr/>
        </p:nvSpPr>
        <p:spPr>
          <a:xfrm>
            <a:off x="6047282" y="447509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11FF78D-EAC4-AE4A-A22A-D213F46139A1}"/>
              </a:ext>
            </a:extLst>
          </p:cNvPr>
          <p:cNvSpPr/>
          <p:nvPr/>
        </p:nvSpPr>
        <p:spPr>
          <a:xfrm>
            <a:off x="2401123" y="3850023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9036815-93DD-0B46-8251-38DB182E7DF1}"/>
              </a:ext>
            </a:extLst>
          </p:cNvPr>
          <p:cNvSpPr/>
          <p:nvPr/>
        </p:nvSpPr>
        <p:spPr>
          <a:xfrm>
            <a:off x="6091628" y="3038696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4C87AA5-9BF1-6245-9845-B4FFE7D4B29E}"/>
              </a:ext>
            </a:extLst>
          </p:cNvPr>
          <p:cNvSpPr/>
          <p:nvPr/>
        </p:nvSpPr>
        <p:spPr>
          <a:xfrm>
            <a:off x="2463332" y="3220376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E439C8A-E08C-0341-BBB7-EDA13D19C4E1}"/>
              </a:ext>
            </a:extLst>
          </p:cNvPr>
          <p:cNvSpPr/>
          <p:nvPr/>
        </p:nvSpPr>
        <p:spPr>
          <a:xfrm>
            <a:off x="6229347" y="3770593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077A973-386D-9C4D-B3E1-4C46CB60EB5F}"/>
              </a:ext>
            </a:extLst>
          </p:cNvPr>
          <p:cNvSpPr/>
          <p:nvPr/>
        </p:nvSpPr>
        <p:spPr>
          <a:xfrm>
            <a:off x="2482923" y="4209849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61" name="TextBox 16">
            <a:extLst>
              <a:ext uri="{FF2B5EF4-FFF2-40B4-BE49-F238E27FC236}">
                <a16:creationId xmlns:a16="http://schemas.microsoft.com/office/drawing/2014/main" id="{FE30F017-A454-494A-A8F5-1721084D8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323" y="3536632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sym typeface="Symbol" pitchFamily="2" charset="2"/>
              </a:rPr>
              <a:t>–</a:t>
            </a:r>
            <a:endParaRPr lang="en-US" altLang="en-US" sz="2400" dirty="0">
              <a:solidFill>
                <a:schemeClr val="accent2"/>
              </a:solidFill>
            </a:endParaRPr>
          </a:p>
        </p:txBody>
      </p:sp>
      <p:sp>
        <p:nvSpPr>
          <p:cNvPr id="6162" name="TextBox 17">
            <a:extLst>
              <a:ext uri="{FF2B5EF4-FFF2-40B4-BE49-F238E27FC236}">
                <a16:creationId xmlns:a16="http://schemas.microsoft.com/office/drawing/2014/main" id="{3CD0F83B-10D0-9842-AB0D-B2602EB71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363" y="3377215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1"/>
                </a:solidFill>
                <a:sym typeface="Symbol" pitchFamily="2" charset="2"/>
              </a:rPr>
              <a:t>+</a:t>
            </a:r>
            <a:endParaRPr lang="en-US" altLang="en-US" sz="2400" dirty="0">
              <a:solidFill>
                <a:schemeClr val="accent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21B379-AA47-2A43-B11A-CC25C35ECC7D}"/>
              </a:ext>
            </a:extLst>
          </p:cNvPr>
          <p:cNvSpPr txBox="1"/>
          <p:nvPr/>
        </p:nvSpPr>
        <p:spPr>
          <a:xfrm>
            <a:off x="5241888" y="5595123"/>
            <a:ext cx="31687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3"/>
                </a:solidFill>
                <a:latin typeface="Arial" charset="0"/>
              </a:rPr>
              <a:t>Outside: not simple</a:t>
            </a:r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C737A9D5-8F16-054B-9ADA-A74D5B36B9F7}"/>
              </a:ext>
            </a:extLst>
          </p:cNvPr>
          <p:cNvGrpSpPr>
            <a:grpSpLocks/>
          </p:cNvGrpSpPr>
          <p:nvPr/>
        </p:nvGrpSpPr>
        <p:grpSpPr bwMode="auto">
          <a:xfrm>
            <a:off x="4706446" y="1667622"/>
            <a:ext cx="3980354" cy="2465359"/>
            <a:chOff x="4705972" y="1667608"/>
            <a:chExt cx="3979933" cy="246526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94D67D-9BB4-0843-8115-974EB225253C}"/>
                </a:ext>
              </a:extLst>
            </p:cNvPr>
            <p:cNvSpPr txBox="1"/>
            <p:nvPr/>
          </p:nvSpPr>
          <p:spPr>
            <a:xfrm>
              <a:off x="5593709" y="1667608"/>
              <a:ext cx="3092196" cy="4616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Cavity: zero here too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2D34EA5-4739-A843-817F-8005BA4C18F1}"/>
                </a:ext>
              </a:extLst>
            </p:cNvPr>
            <p:cNvSpPr/>
            <p:nvPr/>
          </p:nvSpPr>
          <p:spPr>
            <a:xfrm rot="6822080">
              <a:off x="4313531" y="2135639"/>
              <a:ext cx="2389675" cy="1604793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" name="Group 27">
            <a:extLst>
              <a:ext uri="{FF2B5EF4-FFF2-40B4-BE49-F238E27FC236}">
                <a16:creationId xmlns:a16="http://schemas.microsoft.com/office/drawing/2014/main" id="{D9A1F4C2-A52D-C846-89D3-C218FF9C254D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102100"/>
            <a:ext cx="2667000" cy="1769765"/>
            <a:chOff x="228600" y="4102822"/>
            <a:chExt cx="2667000" cy="176977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1B653FC-3E61-A54F-A380-33AFF6218AA3}"/>
                </a:ext>
              </a:extLst>
            </p:cNvPr>
            <p:cNvSpPr txBox="1"/>
            <p:nvPr/>
          </p:nvSpPr>
          <p:spPr>
            <a:xfrm>
              <a:off x="228600" y="5410929"/>
              <a:ext cx="2667000" cy="4616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Inside: zero field</a:t>
              </a: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21FE8DB-36EF-B04E-8DF4-0EB580C495AC}"/>
                </a:ext>
              </a:extLst>
            </p:cNvPr>
            <p:cNvSpPr/>
            <p:nvPr/>
          </p:nvSpPr>
          <p:spPr>
            <a:xfrm rot="17524485">
              <a:off x="1358102" y="4381433"/>
              <a:ext cx="1620847" cy="1063625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4482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9775C2A-89F0-CD43-A4D4-DE138C4B1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Infinite thick conducting plate</a:t>
            </a:r>
          </a:p>
        </p:txBody>
      </p:sp>
      <p:sp>
        <p:nvSpPr>
          <p:cNvPr id="7171" name="TextBox 7">
            <a:extLst>
              <a:ext uri="{FF2B5EF4-FFF2-40B4-BE49-F238E27FC236}">
                <a16:creationId xmlns:a16="http://schemas.microsoft.com/office/drawing/2014/main" id="{8D667D30-E765-4E45-82AA-BCF71B7BC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2371725"/>
            <a:ext cx="3700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Area charge density </a:t>
            </a:r>
            <a:r>
              <a:rPr lang="en-US" altLang="en-US" sz="2800" dirty="0">
                <a:solidFill>
                  <a:schemeClr val="tx1"/>
                </a:solidFill>
                <a:latin typeface="Symbol" pitchFamily="2" charset="2"/>
              </a:rPr>
              <a:t>s</a:t>
            </a:r>
          </a:p>
        </p:txBody>
      </p:sp>
      <p:sp>
        <p:nvSpPr>
          <p:cNvPr id="7172" name="TextBox 8">
            <a:extLst>
              <a:ext uri="{FF2B5EF4-FFF2-40B4-BE49-F238E27FC236}">
                <a16:creationId xmlns:a16="http://schemas.microsoft.com/office/drawing/2014/main" id="{A215668D-6D4C-7641-801F-4FE5F8844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3581400"/>
            <a:ext cx="29241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Compare field to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infinite thin sheet</a:t>
            </a:r>
            <a:endParaRPr lang="en-US" altLang="en-US" sz="2800">
              <a:solidFill>
                <a:schemeClr val="tx1"/>
              </a:solidFill>
              <a:latin typeface="Symbol" pitchFamily="2" charset="2"/>
            </a:endParaRPr>
          </a:p>
        </p:txBody>
      </p:sp>
      <p:grpSp>
        <p:nvGrpSpPr>
          <p:cNvPr id="7173" name="Group 21">
            <a:extLst>
              <a:ext uri="{FF2B5EF4-FFF2-40B4-BE49-F238E27FC236}">
                <a16:creationId xmlns:a16="http://schemas.microsoft.com/office/drawing/2014/main" id="{62724077-A22D-3341-9E31-D5ED18035DE9}"/>
              </a:ext>
            </a:extLst>
          </p:cNvPr>
          <p:cNvGrpSpPr>
            <a:grpSpLocks/>
          </p:cNvGrpSpPr>
          <p:nvPr/>
        </p:nvGrpSpPr>
        <p:grpSpPr bwMode="auto">
          <a:xfrm>
            <a:off x="6281738" y="1524000"/>
            <a:ext cx="1109662" cy="5029200"/>
            <a:chOff x="5350798" y="1524000"/>
            <a:chExt cx="1109404" cy="5029200"/>
          </a:xfrm>
        </p:grpSpPr>
        <p:grpSp>
          <p:nvGrpSpPr>
            <p:cNvPr id="7174" name="Group 6">
              <a:extLst>
                <a:ext uri="{FF2B5EF4-FFF2-40B4-BE49-F238E27FC236}">
                  <a16:creationId xmlns:a16="http://schemas.microsoft.com/office/drawing/2014/main" id="{F721C13A-F102-AD4A-9068-7CD1669BC1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4206" y="1676400"/>
              <a:ext cx="381794" cy="4725194"/>
              <a:chOff x="4191000" y="1676400"/>
              <a:chExt cx="381794" cy="4725194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F9A5914-FCF4-0244-A710-D7DD28972B06}"/>
                  </a:ext>
                </a:extLst>
              </p:cNvPr>
              <p:cNvSpPr/>
              <p:nvPr/>
            </p:nvSpPr>
            <p:spPr>
              <a:xfrm>
                <a:off x="4191044" y="1676400"/>
                <a:ext cx="380911" cy="47244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F268B3C5-C292-1242-A3A3-6FFAEA46EBC5}"/>
                  </a:ext>
                </a:extLst>
              </p:cNvPr>
              <p:cNvCxnSpPr/>
              <p:nvPr/>
            </p:nvCxnSpPr>
            <p:spPr>
              <a:xfrm rot="5400000">
                <a:off x="2207374" y="4042569"/>
                <a:ext cx="4730750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D57FFDA9-B7F3-FF46-8487-7F2C624863E5}"/>
                  </a:ext>
                </a:extLst>
              </p:cNvPr>
              <p:cNvCxnSpPr/>
              <p:nvPr/>
            </p:nvCxnSpPr>
            <p:spPr>
              <a:xfrm rot="5400000">
                <a:off x="1825669" y="4041775"/>
                <a:ext cx="4732338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75" name="TextBox 9">
              <a:extLst>
                <a:ext uri="{FF2B5EF4-FFF2-40B4-BE49-F238E27FC236}">
                  <a16:creationId xmlns:a16="http://schemas.microsoft.com/office/drawing/2014/main" id="{0BF1A907-21B3-C240-AF9B-E29E6E2353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6" name="TextBox 10">
              <a:extLst>
                <a:ext uri="{FF2B5EF4-FFF2-40B4-BE49-F238E27FC236}">
                  <a16:creationId xmlns:a16="http://schemas.microsoft.com/office/drawing/2014/main" id="{73AB6220-F45C-864C-9092-944B99A371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7" name="TextBox 11">
              <a:extLst>
                <a:ext uri="{FF2B5EF4-FFF2-40B4-BE49-F238E27FC236}">
                  <a16:creationId xmlns:a16="http://schemas.microsoft.com/office/drawing/2014/main" id="{856ABB2F-0046-1D45-A08F-FF574895B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8" name="TextBox 12">
              <a:extLst>
                <a:ext uri="{FF2B5EF4-FFF2-40B4-BE49-F238E27FC236}">
                  <a16:creationId xmlns:a16="http://schemas.microsoft.com/office/drawing/2014/main" id="{1B79F0E9-76B7-9B49-A0AD-3AAD493792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9" name="TextBox 13">
              <a:extLst>
                <a:ext uri="{FF2B5EF4-FFF2-40B4-BE49-F238E27FC236}">
                  <a16:creationId xmlns:a16="http://schemas.microsoft.com/office/drawing/2014/main" id="{6AD35F1D-8FBB-0B49-BBF7-EB67BFF8F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0" name="TextBox 14">
              <a:extLst>
                <a:ext uri="{FF2B5EF4-FFF2-40B4-BE49-F238E27FC236}">
                  <a16:creationId xmlns:a16="http://schemas.microsoft.com/office/drawing/2014/main" id="{43DBFCF1-BB4D-F54F-A39F-7FA168520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1" name="TextBox 15">
              <a:extLst>
                <a:ext uri="{FF2B5EF4-FFF2-40B4-BE49-F238E27FC236}">
                  <a16:creationId xmlns:a16="http://schemas.microsoft.com/office/drawing/2014/main" id="{C4B82174-1FD8-B345-90C7-84DE1EEC0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2" name="TextBox 16">
              <a:extLst>
                <a:ext uri="{FF2B5EF4-FFF2-40B4-BE49-F238E27FC236}">
                  <a16:creationId xmlns:a16="http://schemas.microsoft.com/office/drawing/2014/main" id="{4BE73EC5-800D-2846-92D8-A862DDD43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3" name="TextBox 17">
              <a:extLst>
                <a:ext uri="{FF2B5EF4-FFF2-40B4-BE49-F238E27FC236}">
                  <a16:creationId xmlns:a16="http://schemas.microsoft.com/office/drawing/2014/main" id="{BDA04BE0-A39B-324A-B9DD-3D564C377B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4" name="TextBox 18">
              <a:extLst>
                <a:ext uri="{FF2B5EF4-FFF2-40B4-BE49-F238E27FC236}">
                  <a16:creationId xmlns:a16="http://schemas.microsoft.com/office/drawing/2014/main" id="{A8E1064B-D9ED-0F4E-BB1D-99049B9E4C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5" name="TextBox 19">
              <a:extLst>
                <a:ext uri="{FF2B5EF4-FFF2-40B4-BE49-F238E27FC236}">
                  <a16:creationId xmlns:a16="http://schemas.microsoft.com/office/drawing/2014/main" id="{9E5B8F66-DFAB-4848-8D90-EBBB9FEEA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6" name="TextBox 20">
              <a:extLst>
                <a:ext uri="{FF2B5EF4-FFF2-40B4-BE49-F238E27FC236}">
                  <a16:creationId xmlns:a16="http://schemas.microsoft.com/office/drawing/2014/main" id="{DE931BB4-D302-D849-9806-E8FAC70F7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C319D566-8233-C640-A341-2C81096B0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F2D22D-5ADA-E14C-8472-BFA8886A9BEF}"/>
              </a:ext>
            </a:extLst>
          </p:cNvPr>
          <p:cNvSpPr txBox="1"/>
          <p:nvPr/>
        </p:nvSpPr>
        <p:spPr>
          <a:xfrm>
            <a:off x="849313" y="1676400"/>
            <a:ext cx="5170487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j-lt"/>
              </a:rPr>
              <a:t>Near the plate, the field will be the same as near a thin sheet with surface charge density </a:t>
            </a:r>
            <a:r>
              <a:rPr lang="en-US" sz="2800" dirty="0">
                <a:latin typeface="Symbol" pitchFamily="18" charset="2"/>
              </a:rPr>
              <a:t>s.</a:t>
            </a:r>
          </a:p>
        </p:txBody>
      </p:sp>
      <p:sp>
        <p:nvSpPr>
          <p:cNvPr id="8196" name="TextBox 8">
            <a:extLst>
              <a:ext uri="{FF2B5EF4-FFF2-40B4-BE49-F238E27FC236}">
                <a16:creationId xmlns:a16="http://schemas.microsoft.com/office/drawing/2014/main" id="{2A4D0108-912F-D746-B237-DACBEC77B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048000"/>
            <a:ext cx="1584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14350" indent="-51435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>
                <a:solidFill>
                  <a:schemeClr val="tx1"/>
                </a:solidFill>
              </a:rPr>
              <a:t>True 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>
                <a:solidFill>
                  <a:schemeClr val="tx1"/>
                </a:solidFill>
              </a:rPr>
              <a:t>False</a:t>
            </a:r>
            <a:endParaRPr lang="en-US" altLang="en-US" sz="2800">
              <a:solidFill>
                <a:schemeClr val="tx1"/>
              </a:solidFill>
              <a:latin typeface="Symbol" pitchFamily="2" charset="2"/>
            </a:endParaRPr>
          </a:p>
        </p:txBody>
      </p:sp>
      <p:grpSp>
        <p:nvGrpSpPr>
          <p:cNvPr id="8197" name="Group 21">
            <a:extLst>
              <a:ext uri="{FF2B5EF4-FFF2-40B4-BE49-F238E27FC236}">
                <a16:creationId xmlns:a16="http://schemas.microsoft.com/office/drawing/2014/main" id="{D3D0F334-7384-FB41-9DB2-A5B3E39B6C8A}"/>
              </a:ext>
            </a:extLst>
          </p:cNvPr>
          <p:cNvGrpSpPr>
            <a:grpSpLocks/>
          </p:cNvGrpSpPr>
          <p:nvPr/>
        </p:nvGrpSpPr>
        <p:grpSpPr bwMode="auto">
          <a:xfrm>
            <a:off x="6281738" y="1524000"/>
            <a:ext cx="1109662" cy="5029200"/>
            <a:chOff x="5350798" y="1524000"/>
            <a:chExt cx="1109404" cy="5029200"/>
          </a:xfrm>
        </p:grpSpPr>
        <p:grpSp>
          <p:nvGrpSpPr>
            <p:cNvPr id="8198" name="Group 6">
              <a:extLst>
                <a:ext uri="{FF2B5EF4-FFF2-40B4-BE49-F238E27FC236}">
                  <a16:creationId xmlns:a16="http://schemas.microsoft.com/office/drawing/2014/main" id="{3E51ABB5-2A04-CD4E-88A6-A9AF68354C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4206" y="1676400"/>
              <a:ext cx="381794" cy="4725194"/>
              <a:chOff x="4191000" y="1676400"/>
              <a:chExt cx="381794" cy="4725194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29C6E1E-3E9A-854C-9B40-BF852C3A8F6A}"/>
                  </a:ext>
                </a:extLst>
              </p:cNvPr>
              <p:cNvSpPr/>
              <p:nvPr/>
            </p:nvSpPr>
            <p:spPr>
              <a:xfrm>
                <a:off x="4191044" y="1676400"/>
                <a:ext cx="380911" cy="47244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591F8F6-983E-4647-BA49-3AD690FB755A}"/>
                  </a:ext>
                </a:extLst>
              </p:cNvPr>
              <p:cNvCxnSpPr/>
              <p:nvPr/>
            </p:nvCxnSpPr>
            <p:spPr>
              <a:xfrm rot="5400000">
                <a:off x="2207374" y="4042569"/>
                <a:ext cx="4730750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4850952-A05B-584D-B964-B8B7E08D74B8}"/>
                  </a:ext>
                </a:extLst>
              </p:cNvPr>
              <p:cNvCxnSpPr/>
              <p:nvPr/>
            </p:nvCxnSpPr>
            <p:spPr>
              <a:xfrm rot="5400000">
                <a:off x="1825669" y="4041775"/>
                <a:ext cx="4732338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99" name="TextBox 9">
              <a:extLst>
                <a:ext uri="{FF2B5EF4-FFF2-40B4-BE49-F238E27FC236}">
                  <a16:creationId xmlns:a16="http://schemas.microsoft.com/office/drawing/2014/main" id="{6CFB89BE-A2F1-5D45-B12E-8C6741BBF4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0" name="TextBox 10">
              <a:extLst>
                <a:ext uri="{FF2B5EF4-FFF2-40B4-BE49-F238E27FC236}">
                  <a16:creationId xmlns:a16="http://schemas.microsoft.com/office/drawing/2014/main" id="{347EE200-6BB6-054E-A7F3-402AA4E19D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1" name="TextBox 11">
              <a:extLst>
                <a:ext uri="{FF2B5EF4-FFF2-40B4-BE49-F238E27FC236}">
                  <a16:creationId xmlns:a16="http://schemas.microsoft.com/office/drawing/2014/main" id="{061DB944-4334-1848-96E5-03C60CB9C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2" name="TextBox 12">
              <a:extLst>
                <a:ext uri="{FF2B5EF4-FFF2-40B4-BE49-F238E27FC236}">
                  <a16:creationId xmlns:a16="http://schemas.microsoft.com/office/drawing/2014/main" id="{E51FF410-1C22-5C40-9469-0D8E2A2EB2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3" name="TextBox 13">
              <a:extLst>
                <a:ext uri="{FF2B5EF4-FFF2-40B4-BE49-F238E27FC236}">
                  <a16:creationId xmlns:a16="http://schemas.microsoft.com/office/drawing/2014/main" id="{5AC62E83-FBF2-A542-A0AB-33F32F29BD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4" name="TextBox 14">
              <a:extLst>
                <a:ext uri="{FF2B5EF4-FFF2-40B4-BE49-F238E27FC236}">
                  <a16:creationId xmlns:a16="http://schemas.microsoft.com/office/drawing/2014/main" id="{05E0E799-30FB-9545-B474-3FCA07C75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5" name="TextBox 15">
              <a:extLst>
                <a:ext uri="{FF2B5EF4-FFF2-40B4-BE49-F238E27FC236}">
                  <a16:creationId xmlns:a16="http://schemas.microsoft.com/office/drawing/2014/main" id="{95DA0A43-F857-3247-B996-B0C9585BB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6" name="TextBox 16">
              <a:extLst>
                <a:ext uri="{FF2B5EF4-FFF2-40B4-BE49-F238E27FC236}">
                  <a16:creationId xmlns:a16="http://schemas.microsoft.com/office/drawing/2014/main" id="{F1D5ECF8-CAA5-D14E-AE44-6EC929BEEB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7" name="TextBox 17">
              <a:extLst>
                <a:ext uri="{FF2B5EF4-FFF2-40B4-BE49-F238E27FC236}">
                  <a16:creationId xmlns:a16="http://schemas.microsoft.com/office/drawing/2014/main" id="{2C6D28D7-1FFB-F34A-AAC0-C01AD2CEA9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8" name="TextBox 18">
              <a:extLst>
                <a:ext uri="{FF2B5EF4-FFF2-40B4-BE49-F238E27FC236}">
                  <a16:creationId xmlns:a16="http://schemas.microsoft.com/office/drawing/2014/main" id="{9F09459B-29BD-2B40-B6A5-69C156FBF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9" name="TextBox 19">
              <a:extLst>
                <a:ext uri="{FF2B5EF4-FFF2-40B4-BE49-F238E27FC236}">
                  <a16:creationId xmlns:a16="http://schemas.microsoft.com/office/drawing/2014/main" id="{F3CC6903-E6C6-8C44-84A1-479AFF58B4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10" name="TextBox 20">
              <a:extLst>
                <a:ext uri="{FF2B5EF4-FFF2-40B4-BE49-F238E27FC236}">
                  <a16:creationId xmlns:a16="http://schemas.microsoft.com/office/drawing/2014/main" id="{67FF72C7-7519-3F43-9CA5-A27092A985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9851A43-9BB4-184B-9C3D-041DCE3095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Electric Potential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C2976DC-F28E-D547-9873-BAC75A17C1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another useful concept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C00000"/>
      </a:accent1>
      <a:accent2>
        <a:srgbClr val="3333FF"/>
      </a:accent2>
      <a:accent3>
        <a:srgbClr val="009900"/>
      </a:accent3>
      <a:accent4>
        <a:srgbClr val="002A56"/>
      </a:accent4>
      <a:accent5>
        <a:srgbClr val="DAEDEF"/>
      </a:accent5>
      <a:accent6>
        <a:srgbClr val="2D2D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805</Words>
  <Application>Microsoft Macintosh PowerPoint</Application>
  <PresentationFormat>On-screen Show (4:3)</PresentationFormat>
  <Paragraphs>202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Cambria Math</vt:lpstr>
      <vt:lpstr>Symbol</vt:lpstr>
      <vt:lpstr>System Font Regular</vt:lpstr>
      <vt:lpstr>Times</vt:lpstr>
      <vt:lpstr>Wingdings</vt:lpstr>
      <vt:lpstr>Default Design</vt:lpstr>
      <vt:lpstr>Fields and Conductors</vt:lpstr>
      <vt:lpstr>Internal charge</vt:lpstr>
      <vt:lpstr>Internal charge</vt:lpstr>
      <vt:lpstr>Hollow conductor</vt:lpstr>
      <vt:lpstr>Hollow conductor</vt:lpstr>
      <vt:lpstr>Faraday Cage</vt:lpstr>
      <vt:lpstr>Infinite thick conducting plate</vt:lpstr>
      <vt:lpstr>Question</vt:lpstr>
      <vt:lpstr>Electric Potential</vt:lpstr>
      <vt:lpstr>Electrical work</vt:lpstr>
      <vt:lpstr>Electrical work</vt:lpstr>
      <vt:lpstr>Potential energy of two charges</vt:lpstr>
      <vt:lpstr>Potential energy, more charges</vt:lpstr>
      <vt:lpstr>Question</vt:lpstr>
      <vt:lpstr>U of charge assembly</vt:lpstr>
      <vt:lpstr>U of charge assembly</vt:lpstr>
      <vt:lpstr>Electric Potential V</vt:lpstr>
      <vt:lpstr>Electric Potential</vt:lpstr>
      <vt:lpstr>Energy U and Potential V</vt:lpstr>
      <vt:lpstr>Potential and Field</vt:lpstr>
      <vt:lpstr>Electric field is conservative</vt:lpstr>
      <vt:lpstr>Electric Potential</vt:lpstr>
      <vt:lpstr>Potential and Field</vt:lpstr>
      <vt:lpstr>Question</vt:lpstr>
      <vt:lpstr>Potential from a point charge</vt:lpstr>
      <vt:lpstr>Potential difference, point charge</vt:lpstr>
      <vt:lpstr>The Electron Volt eV</vt:lpstr>
      <vt:lpstr>Board Question</vt:lpstr>
      <vt:lpstr>Board Question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146</cp:revision>
  <cp:lastPrinted>2018-02-12T18:32:13Z</cp:lastPrinted>
  <dcterms:created xsi:type="dcterms:W3CDTF">2003-08-04T19:23:16Z</dcterms:created>
  <dcterms:modified xsi:type="dcterms:W3CDTF">2025-10-06T13:24:59Z</dcterms:modified>
</cp:coreProperties>
</file>