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42"/>
    <p:restoredTop sz="93913" autoAdjust="0"/>
  </p:normalViewPr>
  <p:slideViewPr>
    <p:cSldViewPr>
      <p:cViewPr varScale="1">
        <p:scale>
          <a:sx n="75" d="100"/>
          <a:sy n="75" d="100"/>
        </p:scale>
        <p:origin x="160" y="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546" y="132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>
            <a:extLst>
              <a:ext uri="{FF2B5EF4-FFF2-40B4-BE49-F238E27FC236}">
                <a16:creationId xmlns:a16="http://schemas.microsoft.com/office/drawing/2014/main" id="{C69E4593-39F6-744F-0D7D-0A1DFDCFDB2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3B8518A4-E665-6D6F-E662-4EA4017788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849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02FDDFA4-F47A-4766-C9F8-B90584F503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484938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FE1C5137-D225-44F4-AE13-FEBD0604E4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84517E-8659-9E03-D837-36470ED087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41312"/>
            <a:ext cx="4035425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DF9C9-8CE3-221F-4298-5D7EC1DB7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439A6B-0029-4FA1-D8BC-240C096080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65EBF40-4631-4CEF-8EA8-880C5DF7874B}" type="datetimeFigureOut">
              <a:rPr lang="en-US" altLang="en-US"/>
              <a:pPr>
                <a:defRPr/>
              </a:pPr>
              <a:t>4/16/26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9AF2FE3-EF3E-7018-FCC3-EB2C766E09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EEB9550-0C21-BF8B-C063-4B991AFE2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A67FC-5037-5D87-58F5-AB7DF0D693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0E431-D167-1320-E5CC-24652BD447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3D53C2-29B2-4A5B-85E6-479DC79395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F4A52E-9531-260C-B206-198A35766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4C421A-D777-E34A-99EF-B8556A791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58B140-0280-5905-F14D-E1B0DA9273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1341B-25D0-4169-906A-378D7722D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45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0B1AA1-4099-B178-D78E-7BF3A4DA52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3DB289-FEB5-385B-6A48-9F46F43579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F27F8B-CE5E-45CC-8164-F1FB93B49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70D8-7D1E-4FD4-9D3E-CFF910047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3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7DAF87-C665-8E5F-DBEC-B911FCE5E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7B8A3A-1615-A553-E0B4-8174F0E12C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EC5270-35DE-602F-6449-D45B2885EE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1433D-F462-4A16-809C-535262D0F1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01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A7FA70-FB43-EAB7-0872-4A75C697D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35DEAE-6A43-7721-11DB-4B5FFF0641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C41B62-E5FA-B952-83F4-9FA54CD924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F26DF-1FA1-4F62-8787-B7B969B001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2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E5ACE-7769-B2BD-87FA-E539C4728B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DE846E-CCA6-CDC8-F643-157EF33DC6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B079AD-5F2D-A739-17DB-0A162D914F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53083-4309-4FF0-9B3F-6F0682038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2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3E48A3-51FD-175A-0604-434C7CD7CB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E56D5F-843D-04CA-48E1-CCE1E0DD38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A30423-8338-2098-8440-896C4A5080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85320-5FF8-4896-B8B6-402436AC4F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74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F1CDEC0-6BE7-60EF-A0DE-5818C59F88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7C4285-AA10-6B63-4B56-6FA3846203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F93C24-36D7-995D-05B8-9BC1397EB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8577D-5221-4898-9DC8-98D5A82CF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96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B59719F-E6CF-BBAF-2434-FBD865D20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4EEABD0-F0F0-AEE5-5E80-D857BB8B6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806525-94DF-44AA-4B66-70F3A67A1D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B7124-C9A1-4F3F-A8A7-30271A6CE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85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89BDAD6-39B2-79F6-DE2B-C386EA2037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083E0A0-E8CB-9082-C138-526A33C8F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EB912-E175-9B1D-53FC-BD1F61F0E9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43873-5DC1-4591-A025-4C83325A22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43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663383-99D4-E520-2A19-23936D767C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E5CB70-A450-FA57-2464-255029F62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1831C4-D541-46A9-7648-6E6CD7A8EC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D748E-63D1-4404-8FA3-8C8970138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53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A93EDE-75D7-A1D8-C132-68BE1FE1AD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DDB35A-33C1-1237-2FE1-4E60BE778C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C0B45E-0049-494C-6E19-C399C6BB7A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6FFB6-257C-4CF3-AB0B-7F5065C984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5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AC3DDC-532A-A8B9-6D21-0570457A6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42E5065-2590-0062-B440-21DA2CFFF4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A55B3C-602C-A901-F0BC-C24BA4C67F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DB11EE4-E515-974A-850C-4C6FD9B9E2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60D6B6-E52C-010D-FB28-A18F0FDE42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A9354E5-9D39-4119-A7EF-9C2BD6D47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Arial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DD31A9F9-C6B8-179B-DBFC-97D56684E7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Arial" panose="020B0600070205080204" pitchFamily="34" charset="-128"/>
              </a:rPr>
              <a:t>Monte Carlo Integration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EE4C89EC-5346-E1CC-8E96-BAF399DA1E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>
                <a:ea typeface="Arial" panose="020B0600070205080204" pitchFamily="34" charset="-128"/>
              </a:rPr>
              <a:t>Random area sampling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600FF-B219-EB44-941C-4B668A3D9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Value Method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FED380-2DED-0944-8C43-AD21D00930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spcAft>
                    <a:spcPts val="600"/>
                  </a:spcAft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’s drawn uniformly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Multiply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by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FED380-2DED-0944-8C43-AD21D00930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846" r="-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629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76084-C8FC-AF4D-9CE7-D6EDE5FA19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Multidimensional Integrals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BBD316-C279-1E47-A339-7DE2809F81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Inside rather than under</a:t>
            </a:r>
          </a:p>
        </p:txBody>
      </p:sp>
    </p:spTree>
    <p:extLst>
      <p:ext uri="{BB962C8B-B14F-4D97-AF65-F5344CB8AC3E}">
        <p14:creationId xmlns:p14="http://schemas.microsoft.com/office/powerpoint/2010/main" val="3135624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E56AE-6ECF-E844-B3D3-B366F4442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Hypersphere volume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7D8037-5004-C84B-AC1A-789060E0C5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Unit </a:t>
                </a:r>
                <a:r>
                  <a:rPr lang="en-US" i="1" dirty="0"/>
                  <a:t>N</a:t>
                </a:r>
                <a:r>
                  <a:rPr lang="en-US" dirty="0"/>
                  <a:t>-dimensional hypersphere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Enclose in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r>
                  <a:rPr lang="en-US" dirty="0"/>
                  <a:t> hypercube</a:t>
                </a:r>
              </a:p>
              <a:p>
                <a:pPr lvl="1"/>
                <a:r>
                  <a:rPr lang="en-US" dirty="0"/>
                  <a:t>Hypercube </a:t>
                </a:r>
                <a:r>
                  <a:rPr lang="en-US" dirty="0">
                    <a:solidFill>
                      <a:schemeClr val="accent2"/>
                    </a:solidFill>
                  </a:rPr>
                  <a:t>volume</a:t>
                </a:r>
                <a:r>
                  <a:rPr lang="en-US" dirty="0"/>
                  <a:t> = </a:t>
                </a:r>
                <a:r>
                  <a:rPr lang="en-US" dirty="0">
                    <a:solidFill>
                      <a:schemeClr val="accent6"/>
                    </a:solidFill>
                  </a:rPr>
                  <a:t>?</a:t>
                </a:r>
              </a:p>
              <a:p>
                <a:r>
                  <a:rPr lang="en-US" dirty="0"/>
                  <a:t>Sample hyperspace in </a:t>
                </a:r>
                <a:r>
                  <a:rPr lang="en-US"/>
                  <a:t>the hypercube</a:t>
                </a:r>
                <a:endParaRPr lang="en-US" dirty="0"/>
              </a:p>
              <a:p>
                <a:pPr lvl="1"/>
                <a:r>
                  <a:rPr lang="en-US" dirty="0"/>
                  <a:t>Count points inside the hypersphere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7D8037-5004-C84B-AC1A-789060E0C5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85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BD0DE-3BB9-3D42-A315-0DB6AB737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Monte Carlo Integration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A70DE5-9553-7B44-AB5A-CA8FAE0B24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633385"/>
              </a:xfrm>
            </p:spPr>
            <p:txBody>
              <a:bodyPr/>
              <a:lstStyle/>
              <a:p>
                <a:r>
                  <a:rPr lang="en-US" dirty="0"/>
                  <a:t>Enclose the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accent2"/>
                    </a:solidFill>
                  </a:rPr>
                  <a:t> </a:t>
                </a:r>
                <a:r>
                  <a:rPr lang="en-US" dirty="0"/>
                  <a:t>in a box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A70DE5-9553-7B44-AB5A-CA8FAE0B24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633385"/>
              </a:xfrm>
              <a:blipFill>
                <a:blip r:embed="rId2"/>
                <a:stretch>
                  <a:fillRect l="-1852" t="-9804" b="-196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120C1F3-519C-2444-AC65-6B8C70C93618}"/>
              </a:ext>
            </a:extLst>
          </p:cNvPr>
          <p:cNvCxnSpPr/>
          <p:nvPr/>
        </p:nvCxnSpPr>
        <p:spPr>
          <a:xfrm>
            <a:off x="1676400" y="6019800"/>
            <a:ext cx="5867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>
            <a:extLst>
              <a:ext uri="{FF2B5EF4-FFF2-40B4-BE49-F238E27FC236}">
                <a16:creationId xmlns:a16="http://schemas.microsoft.com/office/drawing/2014/main" id="{5C3E8517-0D7A-344A-B6B5-B5EBBE0FA8EA}"/>
              </a:ext>
            </a:extLst>
          </p:cNvPr>
          <p:cNvSpPr/>
          <p:nvPr/>
        </p:nvSpPr>
        <p:spPr>
          <a:xfrm>
            <a:off x="2566219" y="4321149"/>
            <a:ext cx="4085304" cy="650327"/>
          </a:xfrm>
          <a:custGeom>
            <a:avLst/>
            <a:gdLst>
              <a:gd name="connsiteX0" fmla="*/ 0 w 4026310"/>
              <a:gd name="connsiteY0" fmla="*/ 530942 h 530942"/>
              <a:gd name="connsiteX1" fmla="*/ 1032387 w 4026310"/>
              <a:gd name="connsiteY1" fmla="*/ 0 h 530942"/>
              <a:gd name="connsiteX2" fmla="*/ 2551471 w 4026310"/>
              <a:gd name="connsiteY2" fmla="*/ 516194 h 530942"/>
              <a:gd name="connsiteX3" fmla="*/ 4026310 w 4026310"/>
              <a:gd name="connsiteY3" fmla="*/ 147484 h 530942"/>
              <a:gd name="connsiteX4" fmla="*/ 4026310 w 4026310"/>
              <a:gd name="connsiteY4" fmla="*/ 147484 h 530942"/>
              <a:gd name="connsiteX0" fmla="*/ 0 w 4026310"/>
              <a:gd name="connsiteY0" fmla="*/ 530942 h 530942"/>
              <a:gd name="connsiteX1" fmla="*/ 988142 w 4026310"/>
              <a:gd name="connsiteY1" fmla="*/ 0 h 530942"/>
              <a:gd name="connsiteX2" fmla="*/ 2551471 w 4026310"/>
              <a:gd name="connsiteY2" fmla="*/ 516194 h 530942"/>
              <a:gd name="connsiteX3" fmla="*/ 4026310 w 4026310"/>
              <a:gd name="connsiteY3" fmla="*/ 147484 h 530942"/>
              <a:gd name="connsiteX4" fmla="*/ 4026310 w 4026310"/>
              <a:gd name="connsiteY4" fmla="*/ 147484 h 530942"/>
              <a:gd name="connsiteX0" fmla="*/ 0 w 4026310"/>
              <a:gd name="connsiteY0" fmla="*/ 530951 h 530951"/>
              <a:gd name="connsiteX1" fmla="*/ 988142 w 4026310"/>
              <a:gd name="connsiteY1" fmla="*/ 9 h 530951"/>
              <a:gd name="connsiteX2" fmla="*/ 2551471 w 4026310"/>
              <a:gd name="connsiteY2" fmla="*/ 516203 h 530951"/>
              <a:gd name="connsiteX3" fmla="*/ 4026310 w 4026310"/>
              <a:gd name="connsiteY3" fmla="*/ 147493 h 530951"/>
              <a:gd name="connsiteX4" fmla="*/ 4026310 w 4026310"/>
              <a:gd name="connsiteY4" fmla="*/ 147493 h 530951"/>
              <a:gd name="connsiteX0" fmla="*/ 0 w 4026310"/>
              <a:gd name="connsiteY0" fmla="*/ 530950 h 531848"/>
              <a:gd name="connsiteX1" fmla="*/ 988142 w 4026310"/>
              <a:gd name="connsiteY1" fmla="*/ 8 h 531848"/>
              <a:gd name="connsiteX2" fmla="*/ 2551471 w 4026310"/>
              <a:gd name="connsiteY2" fmla="*/ 516202 h 531848"/>
              <a:gd name="connsiteX3" fmla="*/ 4026310 w 4026310"/>
              <a:gd name="connsiteY3" fmla="*/ 147492 h 531848"/>
              <a:gd name="connsiteX4" fmla="*/ 4026310 w 4026310"/>
              <a:gd name="connsiteY4" fmla="*/ 147492 h 531848"/>
              <a:gd name="connsiteX0" fmla="*/ 0 w 4085304"/>
              <a:gd name="connsiteY0" fmla="*/ 604929 h 604929"/>
              <a:gd name="connsiteX1" fmla="*/ 1047136 w 4085304"/>
              <a:gd name="connsiteY1" fmla="*/ 245 h 604929"/>
              <a:gd name="connsiteX2" fmla="*/ 2610465 w 4085304"/>
              <a:gd name="connsiteY2" fmla="*/ 516439 h 604929"/>
              <a:gd name="connsiteX3" fmla="*/ 4085304 w 4085304"/>
              <a:gd name="connsiteY3" fmla="*/ 147729 h 604929"/>
              <a:gd name="connsiteX4" fmla="*/ 4085304 w 4085304"/>
              <a:gd name="connsiteY4" fmla="*/ 147729 h 604929"/>
              <a:gd name="connsiteX0" fmla="*/ 0 w 4085304"/>
              <a:gd name="connsiteY0" fmla="*/ 604929 h 604929"/>
              <a:gd name="connsiteX1" fmla="*/ 1047136 w 4085304"/>
              <a:gd name="connsiteY1" fmla="*/ 245 h 604929"/>
              <a:gd name="connsiteX2" fmla="*/ 2610465 w 4085304"/>
              <a:gd name="connsiteY2" fmla="*/ 516439 h 604929"/>
              <a:gd name="connsiteX3" fmla="*/ 4085304 w 4085304"/>
              <a:gd name="connsiteY3" fmla="*/ 147729 h 604929"/>
              <a:gd name="connsiteX4" fmla="*/ 4085304 w 4085304"/>
              <a:gd name="connsiteY4" fmla="*/ 147729 h 604929"/>
              <a:gd name="connsiteX0" fmla="*/ 0 w 4085304"/>
              <a:gd name="connsiteY0" fmla="*/ 604967 h 604967"/>
              <a:gd name="connsiteX1" fmla="*/ 1047136 w 4085304"/>
              <a:gd name="connsiteY1" fmla="*/ 283 h 604967"/>
              <a:gd name="connsiteX2" fmla="*/ 2610465 w 4085304"/>
              <a:gd name="connsiteY2" fmla="*/ 516477 h 604967"/>
              <a:gd name="connsiteX3" fmla="*/ 4085304 w 4085304"/>
              <a:gd name="connsiteY3" fmla="*/ 147767 h 604967"/>
              <a:gd name="connsiteX4" fmla="*/ 4085304 w 4085304"/>
              <a:gd name="connsiteY4" fmla="*/ 147767 h 604967"/>
              <a:gd name="connsiteX0" fmla="*/ 0 w 4085304"/>
              <a:gd name="connsiteY0" fmla="*/ 604811 h 650327"/>
              <a:gd name="connsiteX1" fmla="*/ 1047136 w 4085304"/>
              <a:gd name="connsiteY1" fmla="*/ 127 h 650327"/>
              <a:gd name="connsiteX2" fmla="*/ 2713703 w 4085304"/>
              <a:gd name="connsiteY2" fmla="*/ 649057 h 650327"/>
              <a:gd name="connsiteX3" fmla="*/ 4085304 w 4085304"/>
              <a:gd name="connsiteY3" fmla="*/ 147611 h 650327"/>
              <a:gd name="connsiteX4" fmla="*/ 4085304 w 4085304"/>
              <a:gd name="connsiteY4" fmla="*/ 147611 h 650327"/>
              <a:gd name="connsiteX0" fmla="*/ 0 w 4085304"/>
              <a:gd name="connsiteY0" fmla="*/ 604811 h 650327"/>
              <a:gd name="connsiteX1" fmla="*/ 1047136 w 4085304"/>
              <a:gd name="connsiteY1" fmla="*/ 127 h 650327"/>
              <a:gd name="connsiteX2" fmla="*/ 2713703 w 4085304"/>
              <a:gd name="connsiteY2" fmla="*/ 649057 h 650327"/>
              <a:gd name="connsiteX3" fmla="*/ 4085304 w 4085304"/>
              <a:gd name="connsiteY3" fmla="*/ 147611 h 650327"/>
              <a:gd name="connsiteX4" fmla="*/ 4085304 w 4085304"/>
              <a:gd name="connsiteY4" fmla="*/ 147611 h 65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5304" h="650327">
                <a:moveTo>
                  <a:pt x="0" y="604811"/>
                </a:moveTo>
                <a:cubicBezTo>
                  <a:pt x="299884" y="309843"/>
                  <a:pt x="594852" y="-7247"/>
                  <a:pt x="1047136" y="127"/>
                </a:cubicBezTo>
                <a:cubicBezTo>
                  <a:pt x="1499420" y="7501"/>
                  <a:pt x="2133600" y="683469"/>
                  <a:pt x="2713703" y="649057"/>
                </a:cubicBezTo>
                <a:cubicBezTo>
                  <a:pt x="3293806" y="614645"/>
                  <a:pt x="3856704" y="349172"/>
                  <a:pt x="4085304" y="147611"/>
                </a:cubicBezTo>
                <a:lnTo>
                  <a:pt x="4085304" y="147611"/>
                </a:lnTo>
              </a:path>
            </a:pathLst>
          </a:cu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7C7AEE-FE5C-A446-B429-C15C46744AF4}"/>
              </a:ext>
            </a:extLst>
          </p:cNvPr>
          <p:cNvSpPr txBox="1"/>
          <p:nvPr/>
        </p:nvSpPr>
        <p:spPr>
          <a:xfrm>
            <a:off x="1310380" y="57889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85D2CD-32E4-7B49-9CF9-0A2D9F355166}"/>
              </a:ext>
            </a:extLst>
          </p:cNvPr>
          <p:cNvGrpSpPr/>
          <p:nvPr/>
        </p:nvGrpSpPr>
        <p:grpSpPr>
          <a:xfrm>
            <a:off x="2387013" y="4114801"/>
            <a:ext cx="4411995" cy="2371805"/>
            <a:chOff x="2387013" y="4114801"/>
            <a:chExt cx="4411995" cy="237180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327F9C3-D652-9541-9A08-CA9DCBE9CD91}"/>
                </a:ext>
              </a:extLst>
            </p:cNvPr>
            <p:cNvSpPr/>
            <p:nvPr/>
          </p:nvSpPr>
          <p:spPr>
            <a:xfrm>
              <a:off x="2566219" y="4114801"/>
              <a:ext cx="4085304" cy="1904999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EC6A28A-B8BB-7242-B108-B5E449BAC1C5}"/>
                </a:ext>
              </a:extLst>
            </p:cNvPr>
            <p:cNvSpPr txBox="1"/>
            <p:nvPr/>
          </p:nvSpPr>
          <p:spPr>
            <a:xfrm>
              <a:off x="2387013" y="602494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a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C87952D-0E8B-EE40-839A-A43EC933877F}"/>
                </a:ext>
              </a:extLst>
            </p:cNvPr>
            <p:cNvSpPr txBox="1"/>
            <p:nvPr/>
          </p:nvSpPr>
          <p:spPr>
            <a:xfrm>
              <a:off x="6442820" y="602494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b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C016EF7-D207-434B-B36D-0189B06464C7}"/>
              </a:ext>
            </a:extLst>
          </p:cNvPr>
          <p:cNvGrpSpPr/>
          <p:nvPr/>
        </p:nvGrpSpPr>
        <p:grpSpPr>
          <a:xfrm>
            <a:off x="2895600" y="4343400"/>
            <a:ext cx="3257672" cy="1489743"/>
            <a:chOff x="2895600" y="4343400"/>
            <a:chExt cx="3257672" cy="1489743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B12902C-6A83-524A-B1A4-487A80414D79}"/>
                </a:ext>
              </a:extLst>
            </p:cNvPr>
            <p:cNvSpPr/>
            <p:nvPr/>
          </p:nvSpPr>
          <p:spPr>
            <a:xfrm>
              <a:off x="3886200" y="4724400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2E5CBF7-B419-124B-9D1F-0F8FDB5BEE4B}"/>
                </a:ext>
              </a:extLst>
            </p:cNvPr>
            <p:cNvSpPr/>
            <p:nvPr/>
          </p:nvSpPr>
          <p:spPr>
            <a:xfrm>
              <a:off x="2895600" y="4343400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2E524EB-42F0-3347-A235-4A3B536DDE33}"/>
                </a:ext>
              </a:extLst>
            </p:cNvPr>
            <p:cNvSpPr/>
            <p:nvPr/>
          </p:nvSpPr>
          <p:spPr>
            <a:xfrm>
              <a:off x="4419600" y="5577181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16F5CCD-C347-D440-8176-95DFEE1EB0F1}"/>
                </a:ext>
              </a:extLst>
            </p:cNvPr>
            <p:cNvSpPr/>
            <p:nvPr/>
          </p:nvSpPr>
          <p:spPr>
            <a:xfrm>
              <a:off x="2941319" y="5669281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E78E843-31A3-9F4F-855C-498A4A395326}"/>
                </a:ext>
              </a:extLst>
            </p:cNvPr>
            <p:cNvSpPr/>
            <p:nvPr/>
          </p:nvSpPr>
          <p:spPr>
            <a:xfrm>
              <a:off x="5218471" y="5787424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773B1E7-0842-5D46-A4BC-79DC38878D96}"/>
                </a:ext>
              </a:extLst>
            </p:cNvPr>
            <p:cNvSpPr/>
            <p:nvPr/>
          </p:nvSpPr>
          <p:spPr>
            <a:xfrm>
              <a:off x="3276600" y="5181600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5B89774-9D29-954A-9190-994632C55A65}"/>
                </a:ext>
              </a:extLst>
            </p:cNvPr>
            <p:cNvSpPr/>
            <p:nvPr/>
          </p:nvSpPr>
          <p:spPr>
            <a:xfrm>
              <a:off x="5523271" y="5410200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8A175D3-BDE4-BD4E-B09C-8019035BA5F7}"/>
                </a:ext>
              </a:extLst>
            </p:cNvPr>
            <p:cNvSpPr/>
            <p:nvPr/>
          </p:nvSpPr>
          <p:spPr>
            <a:xfrm>
              <a:off x="6107553" y="5180281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91B2488-36D5-EB46-B459-AB57EC7C5A6D}"/>
                </a:ext>
              </a:extLst>
            </p:cNvPr>
            <p:cNvSpPr/>
            <p:nvPr/>
          </p:nvSpPr>
          <p:spPr>
            <a:xfrm>
              <a:off x="5343831" y="4430998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CB7ED63-D034-C340-A988-3C2A49445273}"/>
                </a:ext>
              </a:extLst>
            </p:cNvPr>
            <p:cNvSpPr/>
            <p:nvPr/>
          </p:nvSpPr>
          <p:spPr>
            <a:xfrm>
              <a:off x="5943600" y="5715000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1C785EF-7414-B74D-8B01-4D3ED89A50BE}"/>
                </a:ext>
              </a:extLst>
            </p:cNvPr>
            <p:cNvSpPr/>
            <p:nvPr/>
          </p:nvSpPr>
          <p:spPr>
            <a:xfrm>
              <a:off x="4221481" y="4983481"/>
              <a:ext cx="45719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06216FF-867A-284D-A668-D827CFDE6079}"/>
              </a:ext>
            </a:extLst>
          </p:cNvPr>
          <p:cNvSpPr txBox="1">
            <a:spLocks/>
          </p:cNvSpPr>
          <p:nvPr/>
        </p:nvSpPr>
        <p:spPr bwMode="auto">
          <a:xfrm>
            <a:off x="457200" y="2209800"/>
            <a:ext cx="8229600" cy="116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Arial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r>
              <a:rPr lang="en-US" kern="0" dirty="0"/>
              <a:t>Randomly select </a:t>
            </a:r>
            <a:r>
              <a:rPr lang="en-US" i="1" kern="0" dirty="0">
                <a:solidFill>
                  <a:schemeClr val="accent2"/>
                </a:solidFill>
              </a:rPr>
              <a:t>N</a:t>
            </a:r>
            <a:r>
              <a:rPr lang="en-US" kern="0" dirty="0"/>
              <a:t> points in the box</a:t>
            </a:r>
          </a:p>
          <a:p>
            <a:pPr lvl="1"/>
            <a:r>
              <a:rPr lang="en-US" kern="0" dirty="0"/>
              <a:t>uniform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984B454C-2C49-4747-96A4-668794865380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67032" y="3276600"/>
                <a:ext cx="8229600" cy="6990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Arial" charset="0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Arial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Arial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Arial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Arial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r>
                  <a:rPr lang="en-US" kern="0" dirty="0"/>
                  <a:t>Count the number of points </a:t>
                </a:r>
                <a:r>
                  <a:rPr lang="en-US" i="1" kern="0" dirty="0">
                    <a:solidFill>
                      <a:schemeClr val="accent2"/>
                    </a:solidFill>
                  </a:rPr>
                  <a:t>n</a:t>
                </a:r>
                <a:r>
                  <a:rPr lang="en-US" kern="0" dirty="0"/>
                  <a:t> under </a:t>
                </a:r>
                <a14:m>
                  <m:oMath xmlns:m="http://schemas.openxmlformats.org/officeDocument/2006/math">
                    <m:r>
                      <a:rPr lang="en-US" i="1" ker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ker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ker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ker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kern="0" dirty="0"/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984B454C-2C49-4747-96A4-6687948653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032" y="3276600"/>
                <a:ext cx="8229600" cy="699035"/>
              </a:xfrm>
              <a:prstGeom prst="rect">
                <a:avLst/>
              </a:prstGeom>
              <a:blipFill>
                <a:blip r:embed="rId3"/>
                <a:stretch>
                  <a:fillRect l="-1695" t="-8929" b="-892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830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 build="p"/>
      <p:bldP spid="2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BD0DE-3BB9-3D42-A315-0DB6AB737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Monte Carlo Integration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A70DE5-9553-7B44-AB5A-CA8FAE0B24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243840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box</m:t>
                              </m:r>
                            </m:sub>
                          </m:sSub>
                        </m:den>
                      </m:f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box</m:t>
                          </m:r>
                        </m:sub>
                      </m:sSub>
                      <m:r>
                        <m:rPr>
                          <m:nor/>
                        </m:rPr>
                        <a:rPr lang="en-US" dirty="0">
                          <a:solidFill>
                            <a:schemeClr val="accent3"/>
                          </a:solidFill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A70DE5-9553-7B44-AB5A-CA8FAE0B24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2438400"/>
              </a:xfrm>
              <a:blipFill>
                <a:blip r:embed="rId2"/>
                <a:stretch>
                  <a:fillRect t="-40415" b="-117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A75B7A2-EF61-184B-859E-4A11C8F77E29}"/>
              </a:ext>
            </a:extLst>
          </p:cNvPr>
          <p:cNvCxnSpPr/>
          <p:nvPr/>
        </p:nvCxnSpPr>
        <p:spPr>
          <a:xfrm>
            <a:off x="1676400" y="6019800"/>
            <a:ext cx="5867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4">
            <a:extLst>
              <a:ext uri="{FF2B5EF4-FFF2-40B4-BE49-F238E27FC236}">
                <a16:creationId xmlns:a16="http://schemas.microsoft.com/office/drawing/2014/main" id="{E8191393-0A0F-A540-9A5E-697E7138FD9B}"/>
              </a:ext>
            </a:extLst>
          </p:cNvPr>
          <p:cNvSpPr/>
          <p:nvPr/>
        </p:nvSpPr>
        <p:spPr>
          <a:xfrm>
            <a:off x="2566219" y="4321149"/>
            <a:ext cx="4085304" cy="650327"/>
          </a:xfrm>
          <a:custGeom>
            <a:avLst/>
            <a:gdLst>
              <a:gd name="connsiteX0" fmla="*/ 0 w 4026310"/>
              <a:gd name="connsiteY0" fmla="*/ 530942 h 530942"/>
              <a:gd name="connsiteX1" fmla="*/ 1032387 w 4026310"/>
              <a:gd name="connsiteY1" fmla="*/ 0 h 530942"/>
              <a:gd name="connsiteX2" fmla="*/ 2551471 w 4026310"/>
              <a:gd name="connsiteY2" fmla="*/ 516194 h 530942"/>
              <a:gd name="connsiteX3" fmla="*/ 4026310 w 4026310"/>
              <a:gd name="connsiteY3" fmla="*/ 147484 h 530942"/>
              <a:gd name="connsiteX4" fmla="*/ 4026310 w 4026310"/>
              <a:gd name="connsiteY4" fmla="*/ 147484 h 530942"/>
              <a:gd name="connsiteX0" fmla="*/ 0 w 4026310"/>
              <a:gd name="connsiteY0" fmla="*/ 530942 h 530942"/>
              <a:gd name="connsiteX1" fmla="*/ 988142 w 4026310"/>
              <a:gd name="connsiteY1" fmla="*/ 0 h 530942"/>
              <a:gd name="connsiteX2" fmla="*/ 2551471 w 4026310"/>
              <a:gd name="connsiteY2" fmla="*/ 516194 h 530942"/>
              <a:gd name="connsiteX3" fmla="*/ 4026310 w 4026310"/>
              <a:gd name="connsiteY3" fmla="*/ 147484 h 530942"/>
              <a:gd name="connsiteX4" fmla="*/ 4026310 w 4026310"/>
              <a:gd name="connsiteY4" fmla="*/ 147484 h 530942"/>
              <a:gd name="connsiteX0" fmla="*/ 0 w 4026310"/>
              <a:gd name="connsiteY0" fmla="*/ 530951 h 530951"/>
              <a:gd name="connsiteX1" fmla="*/ 988142 w 4026310"/>
              <a:gd name="connsiteY1" fmla="*/ 9 h 530951"/>
              <a:gd name="connsiteX2" fmla="*/ 2551471 w 4026310"/>
              <a:gd name="connsiteY2" fmla="*/ 516203 h 530951"/>
              <a:gd name="connsiteX3" fmla="*/ 4026310 w 4026310"/>
              <a:gd name="connsiteY3" fmla="*/ 147493 h 530951"/>
              <a:gd name="connsiteX4" fmla="*/ 4026310 w 4026310"/>
              <a:gd name="connsiteY4" fmla="*/ 147493 h 530951"/>
              <a:gd name="connsiteX0" fmla="*/ 0 w 4026310"/>
              <a:gd name="connsiteY0" fmla="*/ 530950 h 531848"/>
              <a:gd name="connsiteX1" fmla="*/ 988142 w 4026310"/>
              <a:gd name="connsiteY1" fmla="*/ 8 h 531848"/>
              <a:gd name="connsiteX2" fmla="*/ 2551471 w 4026310"/>
              <a:gd name="connsiteY2" fmla="*/ 516202 h 531848"/>
              <a:gd name="connsiteX3" fmla="*/ 4026310 w 4026310"/>
              <a:gd name="connsiteY3" fmla="*/ 147492 h 531848"/>
              <a:gd name="connsiteX4" fmla="*/ 4026310 w 4026310"/>
              <a:gd name="connsiteY4" fmla="*/ 147492 h 531848"/>
              <a:gd name="connsiteX0" fmla="*/ 0 w 4085304"/>
              <a:gd name="connsiteY0" fmla="*/ 604929 h 604929"/>
              <a:gd name="connsiteX1" fmla="*/ 1047136 w 4085304"/>
              <a:gd name="connsiteY1" fmla="*/ 245 h 604929"/>
              <a:gd name="connsiteX2" fmla="*/ 2610465 w 4085304"/>
              <a:gd name="connsiteY2" fmla="*/ 516439 h 604929"/>
              <a:gd name="connsiteX3" fmla="*/ 4085304 w 4085304"/>
              <a:gd name="connsiteY3" fmla="*/ 147729 h 604929"/>
              <a:gd name="connsiteX4" fmla="*/ 4085304 w 4085304"/>
              <a:gd name="connsiteY4" fmla="*/ 147729 h 604929"/>
              <a:gd name="connsiteX0" fmla="*/ 0 w 4085304"/>
              <a:gd name="connsiteY0" fmla="*/ 604929 h 604929"/>
              <a:gd name="connsiteX1" fmla="*/ 1047136 w 4085304"/>
              <a:gd name="connsiteY1" fmla="*/ 245 h 604929"/>
              <a:gd name="connsiteX2" fmla="*/ 2610465 w 4085304"/>
              <a:gd name="connsiteY2" fmla="*/ 516439 h 604929"/>
              <a:gd name="connsiteX3" fmla="*/ 4085304 w 4085304"/>
              <a:gd name="connsiteY3" fmla="*/ 147729 h 604929"/>
              <a:gd name="connsiteX4" fmla="*/ 4085304 w 4085304"/>
              <a:gd name="connsiteY4" fmla="*/ 147729 h 604929"/>
              <a:gd name="connsiteX0" fmla="*/ 0 w 4085304"/>
              <a:gd name="connsiteY0" fmla="*/ 604967 h 604967"/>
              <a:gd name="connsiteX1" fmla="*/ 1047136 w 4085304"/>
              <a:gd name="connsiteY1" fmla="*/ 283 h 604967"/>
              <a:gd name="connsiteX2" fmla="*/ 2610465 w 4085304"/>
              <a:gd name="connsiteY2" fmla="*/ 516477 h 604967"/>
              <a:gd name="connsiteX3" fmla="*/ 4085304 w 4085304"/>
              <a:gd name="connsiteY3" fmla="*/ 147767 h 604967"/>
              <a:gd name="connsiteX4" fmla="*/ 4085304 w 4085304"/>
              <a:gd name="connsiteY4" fmla="*/ 147767 h 604967"/>
              <a:gd name="connsiteX0" fmla="*/ 0 w 4085304"/>
              <a:gd name="connsiteY0" fmla="*/ 604811 h 650327"/>
              <a:gd name="connsiteX1" fmla="*/ 1047136 w 4085304"/>
              <a:gd name="connsiteY1" fmla="*/ 127 h 650327"/>
              <a:gd name="connsiteX2" fmla="*/ 2713703 w 4085304"/>
              <a:gd name="connsiteY2" fmla="*/ 649057 h 650327"/>
              <a:gd name="connsiteX3" fmla="*/ 4085304 w 4085304"/>
              <a:gd name="connsiteY3" fmla="*/ 147611 h 650327"/>
              <a:gd name="connsiteX4" fmla="*/ 4085304 w 4085304"/>
              <a:gd name="connsiteY4" fmla="*/ 147611 h 650327"/>
              <a:gd name="connsiteX0" fmla="*/ 0 w 4085304"/>
              <a:gd name="connsiteY0" fmla="*/ 604811 h 650327"/>
              <a:gd name="connsiteX1" fmla="*/ 1047136 w 4085304"/>
              <a:gd name="connsiteY1" fmla="*/ 127 h 650327"/>
              <a:gd name="connsiteX2" fmla="*/ 2713703 w 4085304"/>
              <a:gd name="connsiteY2" fmla="*/ 649057 h 650327"/>
              <a:gd name="connsiteX3" fmla="*/ 4085304 w 4085304"/>
              <a:gd name="connsiteY3" fmla="*/ 147611 h 650327"/>
              <a:gd name="connsiteX4" fmla="*/ 4085304 w 4085304"/>
              <a:gd name="connsiteY4" fmla="*/ 147611 h 65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5304" h="650327">
                <a:moveTo>
                  <a:pt x="0" y="604811"/>
                </a:moveTo>
                <a:cubicBezTo>
                  <a:pt x="299884" y="309843"/>
                  <a:pt x="594852" y="-7247"/>
                  <a:pt x="1047136" y="127"/>
                </a:cubicBezTo>
                <a:cubicBezTo>
                  <a:pt x="1499420" y="7501"/>
                  <a:pt x="2133600" y="683469"/>
                  <a:pt x="2713703" y="649057"/>
                </a:cubicBezTo>
                <a:cubicBezTo>
                  <a:pt x="3293806" y="614645"/>
                  <a:pt x="3856704" y="349172"/>
                  <a:pt x="4085304" y="147611"/>
                </a:cubicBezTo>
                <a:lnTo>
                  <a:pt x="4085304" y="147611"/>
                </a:lnTo>
              </a:path>
            </a:pathLst>
          </a:cu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4E0BF4-D820-AF41-BC16-99CF53E79EDC}"/>
              </a:ext>
            </a:extLst>
          </p:cNvPr>
          <p:cNvSpPr txBox="1"/>
          <p:nvPr/>
        </p:nvSpPr>
        <p:spPr>
          <a:xfrm>
            <a:off x="1310380" y="57889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7672B44-3D4A-6A4C-AF5B-E6E130701BC4}"/>
              </a:ext>
            </a:extLst>
          </p:cNvPr>
          <p:cNvGrpSpPr/>
          <p:nvPr/>
        </p:nvGrpSpPr>
        <p:grpSpPr>
          <a:xfrm>
            <a:off x="2387013" y="4114801"/>
            <a:ext cx="4411995" cy="2371805"/>
            <a:chOff x="2387013" y="4114801"/>
            <a:chExt cx="4411995" cy="237180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119DAFF-8BDD-1D4B-80D4-0D753A4C476E}"/>
                </a:ext>
              </a:extLst>
            </p:cNvPr>
            <p:cNvSpPr/>
            <p:nvPr/>
          </p:nvSpPr>
          <p:spPr>
            <a:xfrm>
              <a:off x="2566219" y="4114801"/>
              <a:ext cx="4085304" cy="1904999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6C5D285-344D-0241-AAD5-F3FA6ECDA700}"/>
                </a:ext>
              </a:extLst>
            </p:cNvPr>
            <p:cNvSpPr txBox="1"/>
            <p:nvPr/>
          </p:nvSpPr>
          <p:spPr>
            <a:xfrm>
              <a:off x="2387013" y="602494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a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AA1C435-2EDE-4449-84AA-DEDF34E9C16C}"/>
                </a:ext>
              </a:extLst>
            </p:cNvPr>
            <p:cNvSpPr txBox="1"/>
            <p:nvPr/>
          </p:nvSpPr>
          <p:spPr>
            <a:xfrm>
              <a:off x="6442820" y="602494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b</a:t>
              </a:r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121D6874-2C43-A241-AC0E-196B7D2FD8F3}"/>
              </a:ext>
            </a:extLst>
          </p:cNvPr>
          <p:cNvSpPr/>
          <p:nvPr/>
        </p:nvSpPr>
        <p:spPr>
          <a:xfrm>
            <a:off x="3886200" y="4724400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02C3C75-E0D2-354E-B46E-A76490A4E757}"/>
              </a:ext>
            </a:extLst>
          </p:cNvPr>
          <p:cNvSpPr/>
          <p:nvPr/>
        </p:nvSpPr>
        <p:spPr>
          <a:xfrm>
            <a:off x="2895600" y="4343400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4100EA9-7C6C-BC4F-9779-655CD108EA9E}"/>
              </a:ext>
            </a:extLst>
          </p:cNvPr>
          <p:cNvSpPr/>
          <p:nvPr/>
        </p:nvSpPr>
        <p:spPr>
          <a:xfrm>
            <a:off x="4419600" y="5577181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0867F6C-3E3C-EC43-B818-0C092FA0D86E}"/>
              </a:ext>
            </a:extLst>
          </p:cNvPr>
          <p:cNvSpPr/>
          <p:nvPr/>
        </p:nvSpPr>
        <p:spPr>
          <a:xfrm>
            <a:off x="2941319" y="5669281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93E2C5D-CA84-B646-BF69-F8110C5862FE}"/>
              </a:ext>
            </a:extLst>
          </p:cNvPr>
          <p:cNvSpPr/>
          <p:nvPr/>
        </p:nvSpPr>
        <p:spPr>
          <a:xfrm>
            <a:off x="5218471" y="5787424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D2BB247-461A-CD4C-92C7-CBA68AA0B534}"/>
              </a:ext>
            </a:extLst>
          </p:cNvPr>
          <p:cNvSpPr/>
          <p:nvPr/>
        </p:nvSpPr>
        <p:spPr>
          <a:xfrm>
            <a:off x="3276600" y="5181600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24493-D61A-8D41-8F04-45108478E929}"/>
              </a:ext>
            </a:extLst>
          </p:cNvPr>
          <p:cNvSpPr/>
          <p:nvPr/>
        </p:nvSpPr>
        <p:spPr>
          <a:xfrm>
            <a:off x="5523271" y="5410200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F9077F7-AA5C-2E40-BFBF-BACD32E3700C}"/>
              </a:ext>
            </a:extLst>
          </p:cNvPr>
          <p:cNvSpPr/>
          <p:nvPr/>
        </p:nvSpPr>
        <p:spPr>
          <a:xfrm>
            <a:off x="6107553" y="5180281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2ADD64B-59D0-1442-B259-F44ED7882A5D}"/>
              </a:ext>
            </a:extLst>
          </p:cNvPr>
          <p:cNvSpPr/>
          <p:nvPr/>
        </p:nvSpPr>
        <p:spPr>
          <a:xfrm>
            <a:off x="5343831" y="4430998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24165C7-9EA7-1F44-B9DD-9107266BEE2C}"/>
              </a:ext>
            </a:extLst>
          </p:cNvPr>
          <p:cNvSpPr/>
          <p:nvPr/>
        </p:nvSpPr>
        <p:spPr>
          <a:xfrm>
            <a:off x="5943600" y="5715000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17A3167-B7DB-9B46-94E1-2EFEC6DF6CE6}"/>
              </a:ext>
            </a:extLst>
          </p:cNvPr>
          <p:cNvSpPr/>
          <p:nvPr/>
        </p:nvSpPr>
        <p:spPr>
          <a:xfrm>
            <a:off x="4221481" y="4983481"/>
            <a:ext cx="45719" cy="457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0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53BD2-60B4-6B47-AA3D-85AB62417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Monte Carlo Integration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91EB15-7B72-B04C-8379-E50F26D28A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Finding the expectation of a binomial distribution by direct sampling with </a:t>
                </a:r>
                <a:r>
                  <a:rPr lang="en-US" i="1" dirty="0"/>
                  <a:t>N</a:t>
                </a:r>
                <a:r>
                  <a:rPr lang="en-US" dirty="0"/>
                  <a:t> Bernoulli trials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 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800" dirty="0"/>
                  <a:t> </a:t>
                </a:r>
              </a:p>
              <a:p>
                <a:pPr marL="457200" lvl="1" indent="0">
                  <a:buNone/>
                </a:pPr>
                <a:r>
                  <a:rPr lang="en-US" i="1" dirty="0">
                    <a:solidFill>
                      <a:schemeClr val="accent2"/>
                    </a:solidFill>
                  </a:rPr>
                  <a:t>n</a:t>
                </a:r>
                <a:r>
                  <a:rPr lang="en-US" dirty="0"/>
                  <a:t> = number of hits</a:t>
                </a:r>
              </a:p>
              <a:p>
                <a:pPr marL="457200" lvl="1" indent="0">
                  <a:buNone/>
                </a:pPr>
                <a:r>
                  <a:rPr lang="en-US" i="1" dirty="0">
                    <a:solidFill>
                      <a:schemeClr val="accent2"/>
                    </a:solidFill>
                  </a:rPr>
                  <a:t>N</a:t>
                </a:r>
                <a:r>
                  <a:rPr lang="en-US" dirty="0"/>
                  <a:t> = number of trials</a:t>
                </a:r>
              </a:p>
              <a:p>
                <a:pPr marL="457200" lvl="1" indent="0">
                  <a:buNone/>
                </a:pPr>
                <a:r>
                  <a:rPr lang="en-US" i="1" dirty="0">
                    <a:solidFill>
                      <a:schemeClr val="accent2"/>
                    </a:solidFill>
                  </a:rPr>
                  <a:t>p</a:t>
                </a:r>
                <a:r>
                  <a:rPr lang="en-US" dirty="0"/>
                  <a:t> = probability of hit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91EB15-7B72-B04C-8379-E50F26D28A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38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53BD2-60B4-6B47-AA3D-85AB62417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Monte Carlo Integration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91EB15-7B72-B04C-8379-E50F26D28A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the points are independent and uniformly distributed, the expected value of 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en-US" dirty="0"/>
                  <a:t>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box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Standard deviation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type m:val="li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91EB15-7B72-B04C-8379-E50F26D28A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5882" r="-2932" b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753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53BD2-60B4-6B47-AA3D-85AB62417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Monte Carlo Integration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91EB15-7B72-B04C-8379-E50F26D28A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type m:val="li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Uncertainty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4"/>
                    </a:solidFill>
                  </a:rPr>
                  <a:t>decreases</a:t>
                </a:r>
                <a:r>
                  <a:rPr lang="en-US" dirty="0"/>
                  <a:t> as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dirty="0"/>
                  <a:t>Proportional uncertainty 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4"/>
                    </a:solidFill>
                  </a:rPr>
                  <a:t>decreases</a:t>
                </a:r>
                <a:r>
                  <a:rPr lang="en-US" dirty="0"/>
                  <a:t> 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→1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91EB15-7B72-B04C-8379-E50F26D28A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846" r="-2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789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AEC51-B8F7-D949-85C6-58A21A036A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Mean Value Method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5BB53-F028-2B41-9AC2-FB8223560F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Refining Monte Carlo</a:t>
            </a:r>
          </a:p>
        </p:txBody>
      </p:sp>
    </p:spTree>
    <p:extLst>
      <p:ext uri="{BB962C8B-B14F-4D97-AF65-F5344CB8AC3E}">
        <p14:creationId xmlns:p14="http://schemas.microsoft.com/office/powerpoint/2010/main" val="2715392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F808E7A5-0621-8947-944A-8312384809ED}"/>
              </a:ext>
            </a:extLst>
          </p:cNvPr>
          <p:cNvGrpSpPr/>
          <p:nvPr/>
        </p:nvGrpSpPr>
        <p:grpSpPr>
          <a:xfrm>
            <a:off x="4191000" y="4114801"/>
            <a:ext cx="76200" cy="1899859"/>
            <a:chOff x="4191000" y="4114801"/>
            <a:chExt cx="76200" cy="189985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7FCD1A4-880C-564B-85AA-95420422BDFE}"/>
                </a:ext>
              </a:extLst>
            </p:cNvPr>
            <p:cNvSpPr/>
            <p:nvPr/>
          </p:nvSpPr>
          <p:spPr>
            <a:xfrm>
              <a:off x="4191000" y="4114801"/>
              <a:ext cx="76200" cy="45719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76BF8F3-475D-0545-9C7A-6594F2FE1B2F}"/>
                </a:ext>
              </a:extLst>
            </p:cNvPr>
            <p:cNvSpPr/>
            <p:nvPr/>
          </p:nvSpPr>
          <p:spPr>
            <a:xfrm>
              <a:off x="4191000" y="4572000"/>
              <a:ext cx="76200" cy="144266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DDB2031-EF04-284A-AE6C-C8923D3BDF5E}"/>
              </a:ext>
            </a:extLst>
          </p:cNvPr>
          <p:cNvGrpSpPr/>
          <p:nvPr/>
        </p:nvGrpSpPr>
        <p:grpSpPr>
          <a:xfrm>
            <a:off x="4041522" y="4021770"/>
            <a:ext cx="338554" cy="2459695"/>
            <a:chOff x="4041522" y="4021770"/>
            <a:chExt cx="338554" cy="245969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86A0D8E-29F9-1A4F-9A64-696A0015B9A3}"/>
                </a:ext>
              </a:extLst>
            </p:cNvPr>
            <p:cNvSpPr txBox="1"/>
            <p:nvPr/>
          </p:nvSpPr>
          <p:spPr>
            <a:xfrm>
              <a:off x="4041522" y="601980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x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9531068-8E56-9541-89C6-8DA49D97838B}"/>
                </a:ext>
              </a:extLst>
            </p:cNvPr>
            <p:cNvGrpSpPr/>
            <p:nvPr/>
          </p:nvGrpSpPr>
          <p:grpSpPr>
            <a:xfrm>
              <a:off x="4191000" y="4021770"/>
              <a:ext cx="76200" cy="2116487"/>
              <a:chOff x="4191000" y="4021770"/>
              <a:chExt cx="76200" cy="2116487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B34CC35A-9EE2-3B47-996E-A889BFB31860}"/>
                  </a:ext>
                </a:extLst>
              </p:cNvPr>
              <p:cNvCxnSpPr/>
              <p:nvPr/>
            </p:nvCxnSpPr>
            <p:spPr>
              <a:xfrm>
                <a:off x="4191000" y="4021770"/>
                <a:ext cx="0" cy="21164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DD24E2CA-999D-9A4F-AE04-94748FEA1B47}"/>
                  </a:ext>
                </a:extLst>
              </p:cNvPr>
              <p:cNvCxnSpPr/>
              <p:nvPr/>
            </p:nvCxnSpPr>
            <p:spPr>
              <a:xfrm>
                <a:off x="4267200" y="4021770"/>
                <a:ext cx="0" cy="21164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68A4EB-683C-284A-ADC8-3277FA307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Value Method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00BD8C-A0B0-3045-95D8-D78566907D4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2"/>
                <a:ext cx="8229600" cy="773102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00BD8C-A0B0-3045-95D8-D78566907D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2"/>
                <a:ext cx="8229600" cy="773102"/>
              </a:xfrm>
              <a:blipFill>
                <a:blip r:embed="rId2"/>
                <a:stretch>
                  <a:fillRect l="-1543" t="-93548" b="-133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D8364F4-830B-854F-8ED7-1DDC313D3151}"/>
              </a:ext>
            </a:extLst>
          </p:cNvPr>
          <p:cNvCxnSpPr/>
          <p:nvPr/>
        </p:nvCxnSpPr>
        <p:spPr>
          <a:xfrm>
            <a:off x="1676400" y="6019800"/>
            <a:ext cx="5867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FFF2797-BA24-224A-99F1-99AFE2BA595F}"/>
              </a:ext>
            </a:extLst>
          </p:cNvPr>
          <p:cNvSpPr txBox="1"/>
          <p:nvPr/>
        </p:nvSpPr>
        <p:spPr>
          <a:xfrm>
            <a:off x="1310380" y="57889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05721E5-D5B3-A74A-BE97-5E05F4B51325}"/>
              </a:ext>
            </a:extLst>
          </p:cNvPr>
          <p:cNvGrpSpPr/>
          <p:nvPr/>
        </p:nvGrpSpPr>
        <p:grpSpPr>
          <a:xfrm>
            <a:off x="2387013" y="4114801"/>
            <a:ext cx="4411995" cy="2371805"/>
            <a:chOff x="2387013" y="4114801"/>
            <a:chExt cx="4411995" cy="237180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DF14D69-4660-064B-A679-09E61AB47469}"/>
                </a:ext>
              </a:extLst>
            </p:cNvPr>
            <p:cNvSpPr/>
            <p:nvPr/>
          </p:nvSpPr>
          <p:spPr>
            <a:xfrm>
              <a:off x="2566219" y="4114801"/>
              <a:ext cx="4085304" cy="1904999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80DA1D6-6B6D-1646-ACD3-8924EE0D36A0}"/>
                </a:ext>
              </a:extLst>
            </p:cNvPr>
            <p:cNvSpPr txBox="1"/>
            <p:nvPr/>
          </p:nvSpPr>
          <p:spPr>
            <a:xfrm>
              <a:off x="2387013" y="602494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a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B6AC78F-A854-E34F-A0AA-C49BA6748E39}"/>
                </a:ext>
              </a:extLst>
            </p:cNvPr>
            <p:cNvSpPr txBox="1"/>
            <p:nvPr/>
          </p:nvSpPr>
          <p:spPr>
            <a:xfrm>
              <a:off x="6442820" y="602494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b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25623674-F910-8C4F-AC46-C157C7E00C35}"/>
              </a:ext>
            </a:extLst>
          </p:cNvPr>
          <p:cNvSpPr txBox="1"/>
          <p:nvPr/>
        </p:nvSpPr>
        <p:spPr>
          <a:xfrm>
            <a:off x="2082212" y="388396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h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C6395DD-A73D-D948-B35A-9DBC6D0580CB}"/>
              </a:ext>
            </a:extLst>
          </p:cNvPr>
          <p:cNvSpPr/>
          <p:nvPr/>
        </p:nvSpPr>
        <p:spPr>
          <a:xfrm>
            <a:off x="2566219" y="4321149"/>
            <a:ext cx="4085304" cy="650327"/>
          </a:xfrm>
          <a:custGeom>
            <a:avLst/>
            <a:gdLst>
              <a:gd name="connsiteX0" fmla="*/ 0 w 4026310"/>
              <a:gd name="connsiteY0" fmla="*/ 530942 h 530942"/>
              <a:gd name="connsiteX1" fmla="*/ 1032387 w 4026310"/>
              <a:gd name="connsiteY1" fmla="*/ 0 h 530942"/>
              <a:gd name="connsiteX2" fmla="*/ 2551471 w 4026310"/>
              <a:gd name="connsiteY2" fmla="*/ 516194 h 530942"/>
              <a:gd name="connsiteX3" fmla="*/ 4026310 w 4026310"/>
              <a:gd name="connsiteY3" fmla="*/ 147484 h 530942"/>
              <a:gd name="connsiteX4" fmla="*/ 4026310 w 4026310"/>
              <a:gd name="connsiteY4" fmla="*/ 147484 h 530942"/>
              <a:gd name="connsiteX0" fmla="*/ 0 w 4026310"/>
              <a:gd name="connsiteY0" fmla="*/ 530942 h 530942"/>
              <a:gd name="connsiteX1" fmla="*/ 988142 w 4026310"/>
              <a:gd name="connsiteY1" fmla="*/ 0 h 530942"/>
              <a:gd name="connsiteX2" fmla="*/ 2551471 w 4026310"/>
              <a:gd name="connsiteY2" fmla="*/ 516194 h 530942"/>
              <a:gd name="connsiteX3" fmla="*/ 4026310 w 4026310"/>
              <a:gd name="connsiteY3" fmla="*/ 147484 h 530942"/>
              <a:gd name="connsiteX4" fmla="*/ 4026310 w 4026310"/>
              <a:gd name="connsiteY4" fmla="*/ 147484 h 530942"/>
              <a:gd name="connsiteX0" fmla="*/ 0 w 4026310"/>
              <a:gd name="connsiteY0" fmla="*/ 530951 h 530951"/>
              <a:gd name="connsiteX1" fmla="*/ 988142 w 4026310"/>
              <a:gd name="connsiteY1" fmla="*/ 9 h 530951"/>
              <a:gd name="connsiteX2" fmla="*/ 2551471 w 4026310"/>
              <a:gd name="connsiteY2" fmla="*/ 516203 h 530951"/>
              <a:gd name="connsiteX3" fmla="*/ 4026310 w 4026310"/>
              <a:gd name="connsiteY3" fmla="*/ 147493 h 530951"/>
              <a:gd name="connsiteX4" fmla="*/ 4026310 w 4026310"/>
              <a:gd name="connsiteY4" fmla="*/ 147493 h 530951"/>
              <a:gd name="connsiteX0" fmla="*/ 0 w 4026310"/>
              <a:gd name="connsiteY0" fmla="*/ 530950 h 531848"/>
              <a:gd name="connsiteX1" fmla="*/ 988142 w 4026310"/>
              <a:gd name="connsiteY1" fmla="*/ 8 h 531848"/>
              <a:gd name="connsiteX2" fmla="*/ 2551471 w 4026310"/>
              <a:gd name="connsiteY2" fmla="*/ 516202 h 531848"/>
              <a:gd name="connsiteX3" fmla="*/ 4026310 w 4026310"/>
              <a:gd name="connsiteY3" fmla="*/ 147492 h 531848"/>
              <a:gd name="connsiteX4" fmla="*/ 4026310 w 4026310"/>
              <a:gd name="connsiteY4" fmla="*/ 147492 h 531848"/>
              <a:gd name="connsiteX0" fmla="*/ 0 w 4085304"/>
              <a:gd name="connsiteY0" fmla="*/ 604929 h 604929"/>
              <a:gd name="connsiteX1" fmla="*/ 1047136 w 4085304"/>
              <a:gd name="connsiteY1" fmla="*/ 245 h 604929"/>
              <a:gd name="connsiteX2" fmla="*/ 2610465 w 4085304"/>
              <a:gd name="connsiteY2" fmla="*/ 516439 h 604929"/>
              <a:gd name="connsiteX3" fmla="*/ 4085304 w 4085304"/>
              <a:gd name="connsiteY3" fmla="*/ 147729 h 604929"/>
              <a:gd name="connsiteX4" fmla="*/ 4085304 w 4085304"/>
              <a:gd name="connsiteY4" fmla="*/ 147729 h 604929"/>
              <a:gd name="connsiteX0" fmla="*/ 0 w 4085304"/>
              <a:gd name="connsiteY0" fmla="*/ 604929 h 604929"/>
              <a:gd name="connsiteX1" fmla="*/ 1047136 w 4085304"/>
              <a:gd name="connsiteY1" fmla="*/ 245 h 604929"/>
              <a:gd name="connsiteX2" fmla="*/ 2610465 w 4085304"/>
              <a:gd name="connsiteY2" fmla="*/ 516439 h 604929"/>
              <a:gd name="connsiteX3" fmla="*/ 4085304 w 4085304"/>
              <a:gd name="connsiteY3" fmla="*/ 147729 h 604929"/>
              <a:gd name="connsiteX4" fmla="*/ 4085304 w 4085304"/>
              <a:gd name="connsiteY4" fmla="*/ 147729 h 604929"/>
              <a:gd name="connsiteX0" fmla="*/ 0 w 4085304"/>
              <a:gd name="connsiteY0" fmla="*/ 604967 h 604967"/>
              <a:gd name="connsiteX1" fmla="*/ 1047136 w 4085304"/>
              <a:gd name="connsiteY1" fmla="*/ 283 h 604967"/>
              <a:gd name="connsiteX2" fmla="*/ 2610465 w 4085304"/>
              <a:gd name="connsiteY2" fmla="*/ 516477 h 604967"/>
              <a:gd name="connsiteX3" fmla="*/ 4085304 w 4085304"/>
              <a:gd name="connsiteY3" fmla="*/ 147767 h 604967"/>
              <a:gd name="connsiteX4" fmla="*/ 4085304 w 4085304"/>
              <a:gd name="connsiteY4" fmla="*/ 147767 h 604967"/>
              <a:gd name="connsiteX0" fmla="*/ 0 w 4085304"/>
              <a:gd name="connsiteY0" fmla="*/ 604811 h 650327"/>
              <a:gd name="connsiteX1" fmla="*/ 1047136 w 4085304"/>
              <a:gd name="connsiteY1" fmla="*/ 127 h 650327"/>
              <a:gd name="connsiteX2" fmla="*/ 2713703 w 4085304"/>
              <a:gd name="connsiteY2" fmla="*/ 649057 h 650327"/>
              <a:gd name="connsiteX3" fmla="*/ 4085304 w 4085304"/>
              <a:gd name="connsiteY3" fmla="*/ 147611 h 650327"/>
              <a:gd name="connsiteX4" fmla="*/ 4085304 w 4085304"/>
              <a:gd name="connsiteY4" fmla="*/ 147611 h 650327"/>
              <a:gd name="connsiteX0" fmla="*/ 0 w 4085304"/>
              <a:gd name="connsiteY0" fmla="*/ 604811 h 650327"/>
              <a:gd name="connsiteX1" fmla="*/ 1047136 w 4085304"/>
              <a:gd name="connsiteY1" fmla="*/ 127 h 650327"/>
              <a:gd name="connsiteX2" fmla="*/ 2713703 w 4085304"/>
              <a:gd name="connsiteY2" fmla="*/ 649057 h 650327"/>
              <a:gd name="connsiteX3" fmla="*/ 4085304 w 4085304"/>
              <a:gd name="connsiteY3" fmla="*/ 147611 h 650327"/>
              <a:gd name="connsiteX4" fmla="*/ 4085304 w 4085304"/>
              <a:gd name="connsiteY4" fmla="*/ 147611 h 65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5304" h="650327">
                <a:moveTo>
                  <a:pt x="0" y="604811"/>
                </a:moveTo>
                <a:cubicBezTo>
                  <a:pt x="299884" y="309843"/>
                  <a:pt x="594852" y="-7247"/>
                  <a:pt x="1047136" y="127"/>
                </a:cubicBezTo>
                <a:cubicBezTo>
                  <a:pt x="1499420" y="7501"/>
                  <a:pt x="2133600" y="683469"/>
                  <a:pt x="2713703" y="649057"/>
                </a:cubicBezTo>
                <a:cubicBezTo>
                  <a:pt x="3293806" y="614645"/>
                  <a:pt x="3856704" y="349172"/>
                  <a:pt x="4085304" y="147611"/>
                </a:cubicBezTo>
                <a:lnTo>
                  <a:pt x="4085304" y="147611"/>
                </a:lnTo>
              </a:path>
            </a:pathLst>
          </a:cu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8DBFB42-B5C1-FA49-87CE-08C9C8DF477F}"/>
              </a:ext>
            </a:extLst>
          </p:cNvPr>
          <p:cNvSpPr txBox="1">
            <a:spLocks/>
          </p:cNvSpPr>
          <p:nvPr/>
        </p:nvSpPr>
        <p:spPr bwMode="auto">
          <a:xfrm>
            <a:off x="457200" y="2293375"/>
            <a:ext cx="8229600" cy="86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Arial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r>
              <a:rPr lang="en-US" kern="0" dirty="0"/>
              <a:t>Don’t need to randomly sample </a:t>
            </a:r>
            <a:r>
              <a:rPr lang="en-US" i="1" kern="0" dirty="0"/>
              <a:t>y</a:t>
            </a:r>
            <a:r>
              <a:rPr lang="en-US" kern="0" dirty="0"/>
              <a:t>’s</a:t>
            </a:r>
          </a:p>
        </p:txBody>
      </p:sp>
    </p:spTree>
    <p:extLst>
      <p:ext uri="{BB962C8B-B14F-4D97-AF65-F5344CB8AC3E}">
        <p14:creationId xmlns:p14="http://schemas.microsoft.com/office/powerpoint/2010/main" val="233865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F808E7A5-0621-8947-944A-8312384809ED}"/>
              </a:ext>
            </a:extLst>
          </p:cNvPr>
          <p:cNvGrpSpPr/>
          <p:nvPr/>
        </p:nvGrpSpPr>
        <p:grpSpPr>
          <a:xfrm>
            <a:off x="4191000" y="4114801"/>
            <a:ext cx="76200" cy="1899859"/>
            <a:chOff x="4191000" y="4114801"/>
            <a:chExt cx="76200" cy="189985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7FCD1A4-880C-564B-85AA-95420422BDFE}"/>
                </a:ext>
              </a:extLst>
            </p:cNvPr>
            <p:cNvSpPr/>
            <p:nvPr/>
          </p:nvSpPr>
          <p:spPr>
            <a:xfrm>
              <a:off x="4191000" y="4114801"/>
              <a:ext cx="76200" cy="45719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76BF8F3-475D-0545-9C7A-6594F2FE1B2F}"/>
                </a:ext>
              </a:extLst>
            </p:cNvPr>
            <p:cNvSpPr/>
            <p:nvPr/>
          </p:nvSpPr>
          <p:spPr>
            <a:xfrm>
              <a:off x="4191000" y="4572000"/>
              <a:ext cx="76200" cy="144266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DDB2031-EF04-284A-AE6C-C8923D3BDF5E}"/>
              </a:ext>
            </a:extLst>
          </p:cNvPr>
          <p:cNvGrpSpPr/>
          <p:nvPr/>
        </p:nvGrpSpPr>
        <p:grpSpPr>
          <a:xfrm>
            <a:off x="4041522" y="4021770"/>
            <a:ext cx="338554" cy="2459695"/>
            <a:chOff x="4041522" y="4021770"/>
            <a:chExt cx="338554" cy="245969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86A0D8E-29F9-1A4F-9A64-696A0015B9A3}"/>
                </a:ext>
              </a:extLst>
            </p:cNvPr>
            <p:cNvSpPr txBox="1"/>
            <p:nvPr/>
          </p:nvSpPr>
          <p:spPr>
            <a:xfrm>
              <a:off x="4041522" y="601980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x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9531068-8E56-9541-89C6-8DA49D97838B}"/>
                </a:ext>
              </a:extLst>
            </p:cNvPr>
            <p:cNvGrpSpPr/>
            <p:nvPr/>
          </p:nvGrpSpPr>
          <p:grpSpPr>
            <a:xfrm>
              <a:off x="4191000" y="4021770"/>
              <a:ext cx="76200" cy="2116487"/>
              <a:chOff x="4191000" y="4021770"/>
              <a:chExt cx="76200" cy="2116487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B34CC35A-9EE2-3B47-996E-A889BFB31860}"/>
                  </a:ext>
                </a:extLst>
              </p:cNvPr>
              <p:cNvCxnSpPr/>
              <p:nvPr/>
            </p:nvCxnSpPr>
            <p:spPr>
              <a:xfrm>
                <a:off x="4191000" y="4021770"/>
                <a:ext cx="0" cy="21164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DD24E2CA-999D-9A4F-AE04-94748FEA1B47}"/>
                  </a:ext>
                </a:extLst>
              </p:cNvPr>
              <p:cNvCxnSpPr/>
              <p:nvPr/>
            </p:nvCxnSpPr>
            <p:spPr>
              <a:xfrm>
                <a:off x="4267200" y="4021770"/>
                <a:ext cx="0" cy="21164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68A4EB-683C-284A-ADC8-3277FA307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Value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00BD8C-A0B0-3045-95D8-D78566907D4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47800"/>
                <a:ext cx="8229600" cy="137324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nary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00BD8C-A0B0-3045-95D8-D78566907D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47800"/>
                <a:ext cx="8229600" cy="1373245"/>
              </a:xfrm>
              <a:blipFill>
                <a:blip r:embed="rId2"/>
                <a:stretch>
                  <a:fillRect t="-64220" b="-605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D8364F4-830B-854F-8ED7-1DDC313D3151}"/>
              </a:ext>
            </a:extLst>
          </p:cNvPr>
          <p:cNvCxnSpPr/>
          <p:nvPr/>
        </p:nvCxnSpPr>
        <p:spPr>
          <a:xfrm>
            <a:off x="1676400" y="6019800"/>
            <a:ext cx="5867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FFF2797-BA24-224A-99F1-99AFE2BA595F}"/>
              </a:ext>
            </a:extLst>
          </p:cNvPr>
          <p:cNvSpPr txBox="1"/>
          <p:nvPr/>
        </p:nvSpPr>
        <p:spPr>
          <a:xfrm>
            <a:off x="1310380" y="57889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05721E5-D5B3-A74A-BE97-5E05F4B51325}"/>
              </a:ext>
            </a:extLst>
          </p:cNvPr>
          <p:cNvGrpSpPr/>
          <p:nvPr/>
        </p:nvGrpSpPr>
        <p:grpSpPr>
          <a:xfrm>
            <a:off x="2387013" y="4114801"/>
            <a:ext cx="4411995" cy="2371805"/>
            <a:chOff x="2387013" y="4114801"/>
            <a:chExt cx="4411995" cy="237180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DF14D69-4660-064B-A679-09E61AB47469}"/>
                </a:ext>
              </a:extLst>
            </p:cNvPr>
            <p:cNvSpPr/>
            <p:nvPr/>
          </p:nvSpPr>
          <p:spPr>
            <a:xfrm>
              <a:off x="2566219" y="4114801"/>
              <a:ext cx="4085304" cy="1904999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80DA1D6-6B6D-1646-ACD3-8924EE0D36A0}"/>
                </a:ext>
              </a:extLst>
            </p:cNvPr>
            <p:cNvSpPr txBox="1"/>
            <p:nvPr/>
          </p:nvSpPr>
          <p:spPr>
            <a:xfrm>
              <a:off x="2387013" y="602494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a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B6AC78F-A854-E34F-A0AA-C49BA6748E39}"/>
                </a:ext>
              </a:extLst>
            </p:cNvPr>
            <p:cNvSpPr txBox="1"/>
            <p:nvPr/>
          </p:nvSpPr>
          <p:spPr>
            <a:xfrm>
              <a:off x="6442820" y="602494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b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25623674-F910-8C4F-AC46-C157C7E00C35}"/>
              </a:ext>
            </a:extLst>
          </p:cNvPr>
          <p:cNvSpPr txBox="1"/>
          <p:nvPr/>
        </p:nvSpPr>
        <p:spPr>
          <a:xfrm>
            <a:off x="2082212" y="388396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h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C6395DD-A73D-D948-B35A-9DBC6D0580CB}"/>
              </a:ext>
            </a:extLst>
          </p:cNvPr>
          <p:cNvSpPr/>
          <p:nvPr/>
        </p:nvSpPr>
        <p:spPr>
          <a:xfrm>
            <a:off x="2566219" y="4321149"/>
            <a:ext cx="4085304" cy="650327"/>
          </a:xfrm>
          <a:custGeom>
            <a:avLst/>
            <a:gdLst>
              <a:gd name="connsiteX0" fmla="*/ 0 w 4026310"/>
              <a:gd name="connsiteY0" fmla="*/ 530942 h 530942"/>
              <a:gd name="connsiteX1" fmla="*/ 1032387 w 4026310"/>
              <a:gd name="connsiteY1" fmla="*/ 0 h 530942"/>
              <a:gd name="connsiteX2" fmla="*/ 2551471 w 4026310"/>
              <a:gd name="connsiteY2" fmla="*/ 516194 h 530942"/>
              <a:gd name="connsiteX3" fmla="*/ 4026310 w 4026310"/>
              <a:gd name="connsiteY3" fmla="*/ 147484 h 530942"/>
              <a:gd name="connsiteX4" fmla="*/ 4026310 w 4026310"/>
              <a:gd name="connsiteY4" fmla="*/ 147484 h 530942"/>
              <a:gd name="connsiteX0" fmla="*/ 0 w 4026310"/>
              <a:gd name="connsiteY0" fmla="*/ 530942 h 530942"/>
              <a:gd name="connsiteX1" fmla="*/ 988142 w 4026310"/>
              <a:gd name="connsiteY1" fmla="*/ 0 h 530942"/>
              <a:gd name="connsiteX2" fmla="*/ 2551471 w 4026310"/>
              <a:gd name="connsiteY2" fmla="*/ 516194 h 530942"/>
              <a:gd name="connsiteX3" fmla="*/ 4026310 w 4026310"/>
              <a:gd name="connsiteY3" fmla="*/ 147484 h 530942"/>
              <a:gd name="connsiteX4" fmla="*/ 4026310 w 4026310"/>
              <a:gd name="connsiteY4" fmla="*/ 147484 h 530942"/>
              <a:gd name="connsiteX0" fmla="*/ 0 w 4026310"/>
              <a:gd name="connsiteY0" fmla="*/ 530951 h 530951"/>
              <a:gd name="connsiteX1" fmla="*/ 988142 w 4026310"/>
              <a:gd name="connsiteY1" fmla="*/ 9 h 530951"/>
              <a:gd name="connsiteX2" fmla="*/ 2551471 w 4026310"/>
              <a:gd name="connsiteY2" fmla="*/ 516203 h 530951"/>
              <a:gd name="connsiteX3" fmla="*/ 4026310 w 4026310"/>
              <a:gd name="connsiteY3" fmla="*/ 147493 h 530951"/>
              <a:gd name="connsiteX4" fmla="*/ 4026310 w 4026310"/>
              <a:gd name="connsiteY4" fmla="*/ 147493 h 530951"/>
              <a:gd name="connsiteX0" fmla="*/ 0 w 4026310"/>
              <a:gd name="connsiteY0" fmla="*/ 530950 h 531848"/>
              <a:gd name="connsiteX1" fmla="*/ 988142 w 4026310"/>
              <a:gd name="connsiteY1" fmla="*/ 8 h 531848"/>
              <a:gd name="connsiteX2" fmla="*/ 2551471 w 4026310"/>
              <a:gd name="connsiteY2" fmla="*/ 516202 h 531848"/>
              <a:gd name="connsiteX3" fmla="*/ 4026310 w 4026310"/>
              <a:gd name="connsiteY3" fmla="*/ 147492 h 531848"/>
              <a:gd name="connsiteX4" fmla="*/ 4026310 w 4026310"/>
              <a:gd name="connsiteY4" fmla="*/ 147492 h 531848"/>
              <a:gd name="connsiteX0" fmla="*/ 0 w 4085304"/>
              <a:gd name="connsiteY0" fmla="*/ 604929 h 604929"/>
              <a:gd name="connsiteX1" fmla="*/ 1047136 w 4085304"/>
              <a:gd name="connsiteY1" fmla="*/ 245 h 604929"/>
              <a:gd name="connsiteX2" fmla="*/ 2610465 w 4085304"/>
              <a:gd name="connsiteY2" fmla="*/ 516439 h 604929"/>
              <a:gd name="connsiteX3" fmla="*/ 4085304 w 4085304"/>
              <a:gd name="connsiteY3" fmla="*/ 147729 h 604929"/>
              <a:gd name="connsiteX4" fmla="*/ 4085304 w 4085304"/>
              <a:gd name="connsiteY4" fmla="*/ 147729 h 604929"/>
              <a:gd name="connsiteX0" fmla="*/ 0 w 4085304"/>
              <a:gd name="connsiteY0" fmla="*/ 604929 h 604929"/>
              <a:gd name="connsiteX1" fmla="*/ 1047136 w 4085304"/>
              <a:gd name="connsiteY1" fmla="*/ 245 h 604929"/>
              <a:gd name="connsiteX2" fmla="*/ 2610465 w 4085304"/>
              <a:gd name="connsiteY2" fmla="*/ 516439 h 604929"/>
              <a:gd name="connsiteX3" fmla="*/ 4085304 w 4085304"/>
              <a:gd name="connsiteY3" fmla="*/ 147729 h 604929"/>
              <a:gd name="connsiteX4" fmla="*/ 4085304 w 4085304"/>
              <a:gd name="connsiteY4" fmla="*/ 147729 h 604929"/>
              <a:gd name="connsiteX0" fmla="*/ 0 w 4085304"/>
              <a:gd name="connsiteY0" fmla="*/ 604967 h 604967"/>
              <a:gd name="connsiteX1" fmla="*/ 1047136 w 4085304"/>
              <a:gd name="connsiteY1" fmla="*/ 283 h 604967"/>
              <a:gd name="connsiteX2" fmla="*/ 2610465 w 4085304"/>
              <a:gd name="connsiteY2" fmla="*/ 516477 h 604967"/>
              <a:gd name="connsiteX3" fmla="*/ 4085304 w 4085304"/>
              <a:gd name="connsiteY3" fmla="*/ 147767 h 604967"/>
              <a:gd name="connsiteX4" fmla="*/ 4085304 w 4085304"/>
              <a:gd name="connsiteY4" fmla="*/ 147767 h 604967"/>
              <a:gd name="connsiteX0" fmla="*/ 0 w 4085304"/>
              <a:gd name="connsiteY0" fmla="*/ 604811 h 650327"/>
              <a:gd name="connsiteX1" fmla="*/ 1047136 w 4085304"/>
              <a:gd name="connsiteY1" fmla="*/ 127 h 650327"/>
              <a:gd name="connsiteX2" fmla="*/ 2713703 w 4085304"/>
              <a:gd name="connsiteY2" fmla="*/ 649057 h 650327"/>
              <a:gd name="connsiteX3" fmla="*/ 4085304 w 4085304"/>
              <a:gd name="connsiteY3" fmla="*/ 147611 h 650327"/>
              <a:gd name="connsiteX4" fmla="*/ 4085304 w 4085304"/>
              <a:gd name="connsiteY4" fmla="*/ 147611 h 650327"/>
              <a:gd name="connsiteX0" fmla="*/ 0 w 4085304"/>
              <a:gd name="connsiteY0" fmla="*/ 604811 h 650327"/>
              <a:gd name="connsiteX1" fmla="*/ 1047136 w 4085304"/>
              <a:gd name="connsiteY1" fmla="*/ 127 h 650327"/>
              <a:gd name="connsiteX2" fmla="*/ 2713703 w 4085304"/>
              <a:gd name="connsiteY2" fmla="*/ 649057 h 650327"/>
              <a:gd name="connsiteX3" fmla="*/ 4085304 w 4085304"/>
              <a:gd name="connsiteY3" fmla="*/ 147611 h 650327"/>
              <a:gd name="connsiteX4" fmla="*/ 4085304 w 4085304"/>
              <a:gd name="connsiteY4" fmla="*/ 147611 h 65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5304" h="650327">
                <a:moveTo>
                  <a:pt x="0" y="604811"/>
                </a:moveTo>
                <a:cubicBezTo>
                  <a:pt x="299884" y="309843"/>
                  <a:pt x="594852" y="-7247"/>
                  <a:pt x="1047136" y="127"/>
                </a:cubicBezTo>
                <a:cubicBezTo>
                  <a:pt x="1499420" y="7501"/>
                  <a:pt x="2133600" y="683469"/>
                  <a:pt x="2713703" y="649057"/>
                </a:cubicBezTo>
                <a:cubicBezTo>
                  <a:pt x="3293806" y="614645"/>
                  <a:pt x="3856704" y="349172"/>
                  <a:pt x="4085304" y="147611"/>
                </a:cubicBezTo>
                <a:lnTo>
                  <a:pt x="4085304" y="147611"/>
                </a:lnTo>
              </a:path>
            </a:pathLst>
          </a:cu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8DBFB42-B5C1-FA49-87CE-08C9C8DF477F}"/>
              </a:ext>
            </a:extLst>
          </p:cNvPr>
          <p:cNvSpPr txBox="1">
            <a:spLocks/>
          </p:cNvSpPr>
          <p:nvPr/>
        </p:nvSpPr>
        <p:spPr bwMode="auto">
          <a:xfrm>
            <a:off x="457200" y="2438400"/>
            <a:ext cx="85318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Arial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So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A9E0F249-3767-7042-85F1-E332131E0B7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661652" y="2726245"/>
                <a:ext cx="5791200" cy="1253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Arial" charset="0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Arial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Arial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Arial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Arial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US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i="1" ker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 kern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kern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b="0" i="1" kern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kern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d>
                        <m:dPr>
                          <m:begChr m:val="⟨"/>
                          <m:endChr m:val="⟩"/>
                          <m:ctrlPr>
                            <a:rPr lang="en-US" i="1" kern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kern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 kern="0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kern="0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A9E0F249-3767-7042-85F1-E332131E0B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61652" y="2726245"/>
                <a:ext cx="5791200" cy="1253145"/>
              </a:xfrm>
              <a:prstGeom prst="rect">
                <a:avLst/>
              </a:prstGeom>
              <a:blipFill>
                <a:blip r:embed="rId3"/>
                <a:stretch>
                  <a:fillRect l="-17505" t="-155556" b="-23232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255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" grpId="0"/>
      <p:bldP spid="22" grpId="0"/>
    </p:bldLst>
  </p:timing>
</p:sld>
</file>

<file path=ppt/theme/theme1.xml><?xml version="1.0" encoding="utf-8"?>
<a:theme xmlns:a="http://schemas.openxmlformats.org/drawingml/2006/main" name="Default Design">
  <a:themeElements>
    <a:clrScheme name="Custom 80">
      <a:dk1>
        <a:srgbClr val="000000"/>
      </a:dk1>
      <a:lt1>
        <a:srgbClr val="66CC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800000"/>
      </a:accent3>
      <a:accent4>
        <a:srgbClr val="006600"/>
      </a:accent4>
      <a:accent5>
        <a:srgbClr val="00CC00"/>
      </a:accent5>
      <a:accent6>
        <a:srgbClr val="6600CC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3434</TotalTime>
  <Words>237</Words>
  <Application>Microsoft Macintosh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 Math</vt:lpstr>
      <vt:lpstr>Default Design</vt:lpstr>
      <vt:lpstr>Monte Carlo Integration</vt:lpstr>
      <vt:lpstr>Monte Carlo Integration</vt:lpstr>
      <vt:lpstr>Monte Carlo Integration</vt:lpstr>
      <vt:lpstr>Monte Carlo Integration</vt:lpstr>
      <vt:lpstr>Monte Carlo Integration</vt:lpstr>
      <vt:lpstr>Monte Carlo Integration</vt:lpstr>
      <vt:lpstr>Mean Value Method</vt:lpstr>
      <vt:lpstr>Mean Value Method</vt:lpstr>
      <vt:lpstr>Mean Value Method</vt:lpstr>
      <vt:lpstr>Mean Value Method</vt:lpstr>
      <vt:lpstr>Multidimensional Integrals</vt:lpstr>
      <vt:lpstr>Exercise: Hypersphere volume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RBARRANS@uwyo.edu</dc:creator>
  <cp:lastModifiedBy>Richard Barrans</cp:lastModifiedBy>
  <cp:revision>234</cp:revision>
  <cp:lastPrinted>2019-02-25T13:00:09Z</cp:lastPrinted>
  <dcterms:created xsi:type="dcterms:W3CDTF">2003-08-04T19:23:16Z</dcterms:created>
  <dcterms:modified xsi:type="dcterms:W3CDTF">2026-04-16T19:56:52Z</dcterms:modified>
</cp:coreProperties>
</file>