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0" r:id="rId4"/>
    <p:sldId id="262" r:id="rId5"/>
    <p:sldId id="261" r:id="rId6"/>
    <p:sldId id="266" r:id="rId7"/>
    <p:sldId id="258" r:id="rId8"/>
    <p:sldId id="265" r:id="rId9"/>
    <p:sldId id="264" r:id="rId10"/>
    <p:sldId id="26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58"/>
    <p:restoredTop sz="93913" autoAdjust="0"/>
  </p:normalViewPr>
  <p:slideViewPr>
    <p:cSldViewPr>
      <p:cViewPr varScale="1">
        <p:scale>
          <a:sx n="75" d="100"/>
          <a:sy n="75" d="100"/>
        </p:scale>
        <p:origin x="1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248"/>
    </p:cViewPr>
  </p:sorterViewPr>
  <p:notesViewPr>
    <p:cSldViewPr>
      <p:cViewPr varScale="1">
        <p:scale>
          <a:sx n="97" d="100"/>
          <a:sy n="97" d="100"/>
        </p:scale>
        <p:origin x="2312" y="200"/>
      </p:cViewPr>
      <p:guideLst>
        <p:guide orient="horz" pos="2207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6A1A80-3C88-F94D-B758-F0F7058AF0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12032"/>
            <a:ext cx="4000830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t" anchorCtr="0" compatLnSpc="1">
            <a:prstTxWarp prst="textNoShape">
              <a:avLst/>
            </a:prstTxWarp>
          </a:bodyPr>
          <a:lstStyle>
            <a:lvl1pPr defTabSz="9245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 4840 Adaptive stepsize</a:t>
            </a:r>
            <a:endParaRPr lang="en-US" dirty="0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AF7FD79-07EF-904F-82E1-5213733CC5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2097" y="0"/>
            <a:ext cx="4002404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t" anchorCtr="0" compatLnSpc="1">
            <a:prstTxWarp prst="textNoShape">
              <a:avLst/>
            </a:prstTxWarp>
          </a:bodyPr>
          <a:lstStyle>
            <a:lvl1pPr algn="r" defTabSz="9245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92CAED58-3117-FC4C-AD7C-0DB9B8225D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188"/>
            <a:ext cx="4000830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b" anchorCtr="0" compatLnSpc="1">
            <a:prstTxWarp prst="textNoShape">
              <a:avLst/>
            </a:prstTxWarp>
          </a:bodyPr>
          <a:lstStyle>
            <a:lvl1pPr defTabSz="9245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146EB007-85F2-5B46-A71C-6AA8A5E386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2097" y="6657188"/>
            <a:ext cx="4002404" cy="3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8" tIns="46254" rIns="92508" bIns="46254" numCol="1" anchor="b" anchorCtr="0" compatLnSpc="1">
            <a:prstTxWarp prst="textNoShape">
              <a:avLst/>
            </a:prstTxWarp>
          </a:bodyPr>
          <a:lstStyle>
            <a:lvl1pPr algn="r" defTabSz="923394" eaLnBrk="1" hangingPunct="1">
              <a:defRPr sz="1200"/>
            </a:lvl1pPr>
          </a:lstStyle>
          <a:p>
            <a:pPr>
              <a:defRPr/>
            </a:pPr>
            <a:fld id="{99E198E8-1274-AE4E-83C7-C0FE8EEEC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495963-331D-D744-B2D3-EA8AE071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88486"/>
            <a:ext cx="4002404" cy="351629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 4840 Adaptive stepsize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DF97D-D50F-FA41-B4C7-64519922F4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32097" y="0"/>
            <a:ext cx="4002404" cy="351629"/>
          </a:xfrm>
          <a:prstGeom prst="rect">
            <a:avLst/>
          </a:prstGeom>
        </p:spPr>
        <p:txBody>
          <a:bodyPr vert="horz" wrap="square" lIns="91819" tIns="45910" rIns="91819" bIns="45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47F029-E024-AE4D-B9C1-272849DADF5B}" type="datetimeFigureOut">
              <a:rPr lang="en-US" altLang="en-US"/>
              <a:pPr>
                <a:defRPr/>
              </a:pPr>
              <a:t>3/26/2024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F1795D-4FE4-0C40-9273-9D3840C39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9" tIns="45910" rIns="91819" bIns="4591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79BC8C-F26A-2547-B4A5-5B62490A7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4238" y="3329386"/>
            <a:ext cx="7387600" cy="3155155"/>
          </a:xfrm>
          <a:prstGeom prst="rect">
            <a:avLst/>
          </a:prstGeom>
        </p:spPr>
        <p:txBody>
          <a:bodyPr vert="horz" lIns="91819" tIns="45910" rIns="91819" bIns="4591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4E016-16E8-424F-B0BB-B25FB2B24C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6657188"/>
            <a:ext cx="4002404" cy="351629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96DB-3EBE-8848-8D76-002CB33C4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32097" y="6657188"/>
            <a:ext cx="4002404" cy="351629"/>
          </a:xfrm>
          <a:prstGeom prst="rect">
            <a:avLst/>
          </a:prstGeom>
        </p:spPr>
        <p:txBody>
          <a:bodyPr vert="horz" wrap="square" lIns="91819" tIns="45910" rIns="91819" bIns="459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CD55FC-F6E9-AD46-90CF-9254EF4A6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1" y="112458"/>
            <a:ext cx="4002404" cy="351629"/>
          </a:xfrm>
        </p:spPr>
        <p:txBody>
          <a:bodyPr/>
          <a:lstStyle/>
          <a:p>
            <a:pPr>
              <a:defRPr/>
            </a:pPr>
            <a:r>
              <a:rPr lang="en-US"/>
              <a:t>P 4840 Adaptive stepsize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D55FC-F6E9-AD46-90CF-9254EF4A6FC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3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9BD79B-892D-F549-B370-322840195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0C823E-652C-BB4C-958D-D5E42335A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8DE56-8F57-0F4C-B2B6-8E31AD6F0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1562-5D18-534B-9DE0-3F30B665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64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49F05-F266-584D-AF42-76DEC7083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6391E-6FF9-0840-9B7D-BFA1EAC48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E94B0-3CA9-904D-B520-29DD6974E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CC83-E323-A14E-B144-841E08185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58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4CD5D-0D93-0F44-B6C8-FBF5A1D08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0A5865-103A-1743-A364-F91C4C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3489A-A6A7-EE4C-AD6E-F8DB95DEB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5CAF-801F-F741-98C0-716767C03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74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E7734-EB3F-804B-94FD-15C66877E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ACD44F-A22B-B141-A718-8EBA46414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B52C3A-1738-6144-876D-53495290F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82C4-3119-4142-8EB1-0D4CE7B51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2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41574E-C3F4-564F-97E5-09A5971D4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ED3A8-16F2-F84E-A5F3-767A9D6D6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C67A15-A463-024F-AB35-883CD588A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C8A60-5EC2-4E4A-BBEE-B1906DA46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2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F782A-C152-4549-A26F-DC820ABC6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4AE73-39B9-E840-BA5F-1D8261596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06635-5146-DA43-A891-D6BA5BD2A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C345-A619-9E4E-B57A-7B2B03A28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99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A39DC2-7935-D646-9F83-4156AEEB2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221EF0-7819-9345-BE24-395200119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989A0C-CA98-734F-9D66-8AE47018A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E3EB1-E203-4841-A1E9-20CF8562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7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642338-7D0D-584E-863C-982894F2B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428FEC-714D-CA4F-A928-89AD5CF89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E07901-93A1-614C-AD13-0AE9A0A7C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621FA-0C91-E34C-9770-B6C2CF06E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2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106D55-7245-6045-B599-B3CA02E49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1CBA0B-4567-F84B-B475-8ADDB60C0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AD8ADB-D263-D847-B7FF-D6102BCC4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2F27-70BA-034A-A44F-4BAF54DB9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0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7E018E-0BA2-A04F-8EDD-7A7399709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227D6-7DF1-274C-859B-CE98FE8A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B716EB-7CDB-A84B-98A4-A71716C8B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CF39-C873-1144-B949-57502DF85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5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AC38A-8216-654F-865F-514AFD202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17832-5374-5A43-99C2-1688BEBA8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6AF87-8C5E-E044-A0A1-D51C7FBC7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F320-41B9-4045-834F-112F72C93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1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CC0711-F14E-D549-BEA5-3A2800E9F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D1EFC7-E228-AE44-B989-431DF01C1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178663-978B-B843-8DB3-80843A8CD6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7704E-0A8D-114C-BE4C-9B49D4C66A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AF019B-DA59-9942-B87B-CDA02FC32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0594FB9-0124-314D-8216-C86DC3954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2483371-E724-B849-92D7-46B364CDD9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Coupled ODEs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ED7BC2D4-7A49-7E4A-AC7F-6409855C3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simultaneous ODEs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A76E-DC05-9E43-958F-8E6CE467C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Adaptive Step Size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B1345-F2F4-0E4F-A34C-CDF0A9D98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Optimize computing steps</a:t>
            </a:r>
          </a:p>
        </p:txBody>
      </p:sp>
    </p:spTree>
    <p:extLst>
      <p:ext uri="{BB962C8B-B14F-4D97-AF65-F5344CB8AC3E}">
        <p14:creationId xmlns:p14="http://schemas.microsoft.com/office/powerpoint/2010/main" val="18490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0636-54A0-8045-9DB4-1A44D13E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F42B3-6506-1943-81A4-EB55DD73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step size to keep area per step about the same</a:t>
            </a:r>
          </a:p>
          <a:p>
            <a:r>
              <a:rPr lang="en-US" dirty="0"/>
              <a:t>Can estimate errors by comparing </a:t>
            </a:r>
          </a:p>
          <a:p>
            <a:pPr lvl="1"/>
            <a:r>
              <a:rPr lang="en-US" dirty="0"/>
              <a:t>two steps of size </a:t>
            </a:r>
            <a:r>
              <a:rPr lang="en-US" i="1" dirty="0"/>
              <a:t>h</a:t>
            </a:r>
            <a:r>
              <a:rPr lang="en-US" dirty="0"/>
              <a:t> →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one step of size 2</a:t>
            </a:r>
            <a:r>
              <a:rPr lang="en-US" i="1" dirty="0"/>
              <a:t>h</a:t>
            </a:r>
            <a:r>
              <a:rPr lang="en-US" dirty="0"/>
              <a:t> →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error size is related to |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–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|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1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0636-54A0-8045-9DB4-1A44D13E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</a:t>
            </a:r>
            <a:r>
              <a:rPr lang="en-US" i="1" dirty="0"/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5F42B3-6506-1943-81A4-EB55DD733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fourth order R-K, error estimate is</a:t>
                </a:r>
                <a:br>
                  <a:rPr lang="en-US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is step size giving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Then</a:t>
                </a: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</m:num>
                              <m:den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5F42B3-6506-1943-81A4-EB55DD733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7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24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905E-9ABA-7749-8DAF-5052FB7F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26DD1A-0DA3-0A4C-B788-63C7970DA3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Calculate </a:t>
                </a:r>
                <a:r>
                  <a:rPr lang="en-US" sz="2800" i="1" dirty="0"/>
                  <a:t>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, </a:t>
                </a:r>
                <a:r>
                  <a:rPr lang="en-US" sz="2800" i="1" dirty="0"/>
                  <a:t>x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,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if ratio &gt; 1: </a:t>
                </a:r>
                <a:r>
                  <a:rPr lang="en-US" sz="2800" dirty="0">
                    <a:solidFill>
                      <a:schemeClr val="accent6"/>
                    </a:solidFill>
                  </a:rPr>
                  <a:t># take bigger steps</a:t>
                </a:r>
              </a:p>
              <a:p>
                <a:pPr marL="460375" indent="0">
                  <a:buNone/>
                </a:pPr>
                <a:r>
                  <a:rPr lang="en-US" sz="2800" i="1" dirty="0"/>
                  <a:t>x</a:t>
                </a:r>
                <a:r>
                  <a:rPr lang="en-US" sz="2800" baseline="-25000" dirty="0"/>
                  <a:t>n+1</a:t>
                </a:r>
                <a:r>
                  <a:rPr lang="en-US" sz="2800" dirty="0"/>
                  <a:t> = x from Runge-</a:t>
                </a:r>
                <a:r>
                  <a:rPr lang="en-US" sz="2800" dirty="0" err="1"/>
                  <a:t>Kutta</a:t>
                </a:r>
                <a:r>
                  <a:rPr lang="en-US" sz="2800" dirty="0"/>
                  <a:t> </a:t>
                </a:r>
                <a:r>
                  <a:rPr lang="en-US" sz="2800"/>
                  <a:t>using h (“½ step”)</a:t>
                </a:r>
                <a:endParaRPr lang="en-US" sz="2800" baseline="-25000" dirty="0"/>
              </a:p>
              <a:p>
                <a:pPr marL="460375" indent="0">
                  <a:buNone/>
                </a:pPr>
                <a:r>
                  <a:rPr lang="en-US" sz="2800" dirty="0"/>
                  <a:t>t</a:t>
                </a:r>
                <a:r>
                  <a:rPr lang="en-US" sz="2800" baseline="-25000" dirty="0"/>
                  <a:t>n+1</a:t>
                </a:r>
                <a:r>
                  <a:rPr lang="en-US" sz="2800" dirty="0"/>
                  <a:t> = </a:t>
                </a:r>
                <a:r>
                  <a:rPr lang="en-US" sz="2800" dirty="0" err="1"/>
                  <a:t>t</a:t>
                </a:r>
                <a:r>
                  <a:rPr lang="en-US" sz="2800" baseline="-25000" dirty="0" err="1"/>
                  <a:t>n</a:t>
                </a:r>
                <a:r>
                  <a:rPr lang="en-US" sz="2800" dirty="0"/>
                  <a:t> + h</a:t>
                </a:r>
              </a:p>
              <a:p>
                <a:pPr marL="460375" indent="0">
                  <a:buNone/>
                </a:pPr>
                <a:r>
                  <a:rPr lang="en-US" sz="2800" dirty="0"/>
                  <a:t>adjust = ratio**0.25</a:t>
                </a:r>
              </a:p>
              <a:p>
                <a:pPr marL="460375" indent="0">
                  <a:buNone/>
                </a:pPr>
                <a:r>
                  <a:rPr lang="en-US" sz="2800" dirty="0"/>
                  <a:t>if adjust &gt; 2.0:</a:t>
                </a:r>
              </a:p>
              <a:p>
                <a:pPr marL="922338" indent="0">
                  <a:buNone/>
                </a:pPr>
                <a:r>
                  <a:rPr lang="en-US" sz="2800" dirty="0"/>
                  <a:t>adjust = 2.0</a:t>
                </a:r>
              </a:p>
              <a:p>
                <a:pPr marL="460375" indent="0">
                  <a:buNone/>
                </a:pPr>
                <a:r>
                  <a:rPr lang="en-US" sz="2800" dirty="0"/>
                  <a:t>h = h * adjust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26DD1A-0DA3-0A4C-B788-63C7970DA3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44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A343-E55B-DF45-8BDD-74A373B5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9EBF-516F-1648-B1E1-AB86D0B29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else: </a:t>
            </a:r>
            <a:r>
              <a:rPr lang="en-US" sz="2800" dirty="0">
                <a:solidFill>
                  <a:schemeClr val="accent6"/>
                </a:solidFill>
              </a:rPr>
              <a:t># ratio &lt; 1,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6"/>
                </a:solidFill>
              </a:rPr>
              <a:t>take smaller steps</a:t>
            </a:r>
          </a:p>
          <a:p>
            <a:pPr marL="460375" indent="0">
              <a:buNone/>
            </a:pPr>
            <a:r>
              <a:rPr lang="en-US" sz="2800" dirty="0"/>
              <a:t>h = h*ratio**0.20</a:t>
            </a:r>
          </a:p>
          <a:p>
            <a:pPr marL="460375" indent="0">
              <a:buNone/>
            </a:pPr>
            <a:r>
              <a:rPr lang="en-US" sz="2800" dirty="0"/>
              <a:t>run Runge-</a:t>
            </a:r>
            <a:r>
              <a:rPr lang="en-US" sz="2800" dirty="0" err="1"/>
              <a:t>Kutta</a:t>
            </a:r>
            <a:r>
              <a:rPr lang="en-US" sz="2800" dirty="0"/>
              <a:t> using new smaller h</a:t>
            </a:r>
          </a:p>
          <a:p>
            <a:pPr marL="460375" indent="0">
              <a:buNone/>
            </a:pPr>
            <a:r>
              <a:rPr lang="en-US" sz="2800" i="1" dirty="0"/>
              <a:t>x</a:t>
            </a:r>
            <a:r>
              <a:rPr lang="en-US" sz="2800" baseline="-25000" dirty="0"/>
              <a:t>n+1</a:t>
            </a:r>
            <a:r>
              <a:rPr lang="en-US" sz="2800" dirty="0"/>
              <a:t> = new </a:t>
            </a:r>
            <a:r>
              <a:rPr lang="en-US" sz="2800" i="1" dirty="0"/>
              <a:t>x</a:t>
            </a:r>
          </a:p>
          <a:p>
            <a:pPr marL="460375" indent="0">
              <a:buNone/>
            </a:pPr>
            <a:r>
              <a:rPr lang="en-US" sz="2800" i="1" dirty="0"/>
              <a:t>t</a:t>
            </a:r>
            <a:r>
              <a:rPr lang="en-US" sz="2800" baseline="-25000" dirty="0"/>
              <a:t>n+1</a:t>
            </a:r>
            <a:r>
              <a:rPr lang="en-US" sz="2800" dirty="0"/>
              <a:t> = </a:t>
            </a:r>
            <a:r>
              <a:rPr lang="en-US" sz="2800" i="1" dirty="0" err="1"/>
              <a:t>t</a:t>
            </a:r>
            <a:r>
              <a:rPr lang="en-US" sz="2800" baseline="-25000" dirty="0" err="1"/>
              <a:t>n</a:t>
            </a:r>
            <a:r>
              <a:rPr lang="en-US" sz="2800" dirty="0"/>
              <a:t> + new 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7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4271-EDBC-C24E-878B-31406216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3996E2-F763-7F41-8C71-0F494872BD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should error per time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be?</a:t>
                </a:r>
              </a:p>
              <a:p>
                <a:pPr lvl="1"/>
                <a:r>
                  <a:rPr lang="en-US" dirty="0"/>
                  <a:t>Figure it out empirically</a:t>
                </a:r>
              </a:p>
              <a:p>
                <a:r>
                  <a:rPr lang="en-US" dirty="0"/>
                  <a:t>How do we decide step size when there is more than one dependent variable?</a:t>
                </a:r>
              </a:p>
              <a:p>
                <a:pPr lvl="1"/>
                <a:r>
                  <a:rPr lang="en-US"/>
                  <a:t>Case-by-case basis on your system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3996E2-F763-7F41-8C71-0F494872BD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04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2D11-6783-2E43-AFDF-730454E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Decay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303A-F50A-364B-9D8E-EC187B7CF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A → B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B → C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C → 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D is stable</a:t>
            </a:r>
          </a:p>
          <a:p>
            <a:r>
              <a:rPr lang="en-US" dirty="0"/>
              <a:t>How do amounts of A, B, C, D evolve over time?</a:t>
            </a:r>
          </a:p>
        </p:txBody>
      </p:sp>
    </p:spTree>
    <p:extLst>
      <p:ext uri="{BB962C8B-B14F-4D97-AF65-F5344CB8AC3E}">
        <p14:creationId xmlns:p14="http://schemas.microsoft.com/office/powerpoint/2010/main" val="19012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2D11-6783-2E43-AFDF-730454E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Decay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303A-F50A-364B-9D8E-EC187B7CF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d</a:t>
            </a:r>
            <a:r>
              <a:rPr lang="en-US" dirty="0" err="1"/>
              <a:t>X</a:t>
            </a:r>
            <a:r>
              <a:rPr lang="en-US" dirty="0"/>
              <a:t>/</a:t>
            </a:r>
            <a:r>
              <a:rPr lang="en-US" i="1" dirty="0" err="1"/>
              <a:t>dt</a:t>
            </a:r>
            <a:r>
              <a:rPr lang="en-US" dirty="0"/>
              <a:t> is probability of decay in the interval</a:t>
            </a:r>
          </a:p>
          <a:p>
            <a:r>
              <a:rPr lang="en-US" dirty="0"/>
              <a:t>Here, </a:t>
            </a:r>
            <a:r>
              <a:rPr lang="en-US" i="1" dirty="0" err="1">
                <a:solidFill>
                  <a:schemeClr val="accent2"/>
                </a:solidFill>
              </a:rPr>
              <a:t>d</a:t>
            </a:r>
            <a:r>
              <a:rPr lang="en-US" dirty="0" err="1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i="1" baseline="-25000" dirty="0" err="1">
                <a:solidFill>
                  <a:schemeClr val="accent2"/>
                </a:solidFill>
              </a:rPr>
              <a:t>x</a:t>
            </a:r>
            <a:r>
              <a:rPr lang="en-US" dirty="0" err="1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Typically we’re given half-life </a:t>
            </a:r>
            <a:r>
              <a:rPr lang="en-US" i="1" dirty="0"/>
              <a:t>T</a:t>
            </a:r>
            <a:r>
              <a:rPr lang="en-US" i="1" baseline="-25000" dirty="0"/>
              <a:t>x</a:t>
            </a:r>
          </a:p>
          <a:p>
            <a:pPr marL="0" indent="0" algn="ctr">
              <a:buNone/>
            </a:pPr>
            <a:r>
              <a:rPr lang="en-US" i="1" dirty="0" err="1">
                <a:solidFill>
                  <a:srgbClr val="7030A0"/>
                </a:solidFill>
              </a:rPr>
              <a:t>k</a:t>
            </a:r>
            <a:r>
              <a:rPr lang="en-US" i="1" baseline="-25000" dirty="0" err="1">
                <a:solidFill>
                  <a:srgbClr val="7030A0"/>
                </a:solidFill>
              </a:rPr>
              <a:t>x</a:t>
            </a:r>
            <a:r>
              <a:rPr lang="en-US" dirty="0">
                <a:solidFill>
                  <a:srgbClr val="7030A0"/>
                </a:solidFill>
              </a:rPr>
              <a:t> = ln(2)/</a:t>
            </a:r>
            <a:r>
              <a:rPr lang="en-US" i="1" dirty="0">
                <a:solidFill>
                  <a:srgbClr val="7030A0"/>
                </a:solidFill>
              </a:rPr>
              <a:t>T</a:t>
            </a:r>
            <a:r>
              <a:rPr lang="en-US" i="1" baseline="-25000" dirty="0">
                <a:solidFill>
                  <a:srgbClr val="7030A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681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F15B-F2B9-544E-BECA-361ACC92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Decay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C058-231C-344E-A95A-4A2026C6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of coupled equations</a:t>
            </a:r>
          </a:p>
          <a:p>
            <a:pPr marL="0" indent="0" algn="ctr">
              <a:buNone/>
            </a:pPr>
            <a:r>
              <a:rPr lang="en-US" i="1" dirty="0" err="1">
                <a:solidFill>
                  <a:schemeClr val="accent2"/>
                </a:solidFill>
              </a:rPr>
              <a:t>d</a:t>
            </a:r>
            <a:r>
              <a:rPr lang="en-US" dirty="0" err="1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–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A</a:t>
            </a:r>
            <a:r>
              <a:rPr lang="en-US" dirty="0" err="1">
                <a:solidFill>
                  <a:schemeClr val="accent2"/>
                </a:solidFill>
              </a:rPr>
              <a:t>A</a:t>
            </a:r>
            <a:endParaRPr lang="en-US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B/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–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B</a:t>
            </a:r>
            <a:r>
              <a:rPr lang="en-US" dirty="0" err="1">
                <a:solidFill>
                  <a:schemeClr val="accent2"/>
                </a:solidFill>
              </a:rPr>
              <a:t>B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A</a:t>
            </a:r>
            <a:r>
              <a:rPr lang="en-US" dirty="0" err="1">
                <a:solidFill>
                  <a:schemeClr val="accent2"/>
                </a:solidFill>
              </a:rPr>
              <a:t>A</a:t>
            </a:r>
            <a:endParaRPr lang="en-US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i="1" dirty="0" err="1">
                <a:solidFill>
                  <a:schemeClr val="accent2"/>
                </a:solidFill>
              </a:rPr>
              <a:t>d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–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C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B</a:t>
            </a:r>
            <a:r>
              <a:rPr lang="en-US" dirty="0" err="1">
                <a:solidFill>
                  <a:schemeClr val="accent2"/>
                </a:solidFill>
              </a:rPr>
              <a:t>B</a:t>
            </a:r>
            <a:endParaRPr lang="en-US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i="1" dirty="0" err="1">
                <a:solidFill>
                  <a:schemeClr val="accent2"/>
                </a:solidFill>
              </a:rPr>
              <a:t>d</a:t>
            </a:r>
            <a:r>
              <a:rPr lang="en-US" dirty="0" err="1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C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8086-5964-F942-969A-330BE728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step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E0FBF-E12C-EC40-ABD0-87C4A94BB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 step sizes vary</a:t>
            </a:r>
          </a:p>
          <a:p>
            <a:r>
              <a:rPr lang="en-US" dirty="0"/>
              <a:t>If we start with only A, most of the action is at the beginning</a:t>
            </a:r>
          </a:p>
          <a:p>
            <a:r>
              <a:rPr lang="en-US" dirty="0"/>
              <a:t>It can make sense to vary the step size as the simulation proceeds.</a:t>
            </a:r>
          </a:p>
        </p:txBody>
      </p:sp>
    </p:spTree>
    <p:extLst>
      <p:ext uri="{BB962C8B-B14F-4D97-AF65-F5344CB8AC3E}">
        <p14:creationId xmlns:p14="http://schemas.microsoft.com/office/powerpoint/2010/main" val="18697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2BC5-ED71-D24B-988D-ADA621FDF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Higher-order ODEs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214E4-1305-F24B-B23B-D481DF223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Our question may not be first order</a:t>
            </a:r>
          </a:p>
        </p:txBody>
      </p:sp>
    </p:spTree>
    <p:extLst>
      <p:ext uri="{BB962C8B-B14F-4D97-AF65-F5344CB8AC3E}">
        <p14:creationId xmlns:p14="http://schemas.microsoft.com/office/powerpoint/2010/main" val="386707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FA03-CF9C-834C-B16C-C9C1C3FD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order 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F9EB3-284F-0F4A-925B-3BF398A7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>
                <a:solidFill>
                  <a:schemeClr val="accent2"/>
                </a:solidFill>
              </a:rPr>
              <a:t>dt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dirty="0" err="1">
                <a:solidFill>
                  <a:schemeClr val="accent2"/>
                </a:solidFill>
              </a:rPr>
              <a:t>,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/>
              <a:t>Express as </a:t>
            </a:r>
            <a:r>
              <a:rPr lang="en-US" dirty="0"/>
              <a:t>two first order equations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dx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endParaRPr lang="en-US" i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dv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 err="1">
                <a:solidFill>
                  <a:schemeClr val="accent2"/>
                </a:solidFill>
              </a:rPr>
              <a:t>dt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dirty="0" err="1">
                <a:solidFill>
                  <a:schemeClr val="accent2"/>
                </a:solidFill>
              </a:rPr>
              <a:t>,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/>
              <a:t>System of coupled equations is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7030A0"/>
                </a:solidFill>
              </a:rPr>
              <a:t>dx</a:t>
            </a:r>
            <a:r>
              <a:rPr lang="en-US" dirty="0">
                <a:solidFill>
                  <a:srgbClr val="7030A0"/>
                </a:solidFill>
              </a:rPr>
              <a:t>/</a:t>
            </a:r>
            <a:r>
              <a:rPr lang="en-US" i="1" dirty="0" err="1">
                <a:solidFill>
                  <a:srgbClr val="7030A0"/>
                </a:solidFill>
              </a:rPr>
              <a:t>dt</a:t>
            </a:r>
            <a:r>
              <a:rPr lang="en-US" dirty="0">
                <a:solidFill>
                  <a:srgbClr val="7030A0"/>
                </a:solidFill>
              </a:rPr>
              <a:t> = </a:t>
            </a:r>
            <a:r>
              <a:rPr lang="en-US" i="1" dirty="0">
                <a:solidFill>
                  <a:srgbClr val="7030A0"/>
                </a:solidFill>
              </a:rPr>
              <a:t>v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7030A0"/>
                </a:solidFill>
              </a:rPr>
              <a:t>dv</a:t>
            </a:r>
            <a:r>
              <a:rPr lang="en-US" dirty="0">
                <a:solidFill>
                  <a:srgbClr val="7030A0"/>
                </a:solidFill>
              </a:rPr>
              <a:t>/</a:t>
            </a:r>
            <a:r>
              <a:rPr lang="en-US" i="1" dirty="0" err="1">
                <a:solidFill>
                  <a:srgbClr val="7030A0"/>
                </a:solidFill>
              </a:rPr>
              <a:t>dt</a:t>
            </a:r>
            <a:r>
              <a:rPr lang="en-US" dirty="0">
                <a:solidFill>
                  <a:srgbClr val="7030A0"/>
                </a:solidFill>
              </a:rPr>
              <a:t> = </a:t>
            </a:r>
            <a:r>
              <a:rPr lang="en-US" i="1" dirty="0">
                <a:solidFill>
                  <a:srgbClr val="7030A0"/>
                </a:solidFill>
              </a:rPr>
              <a:t>f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i="1" dirty="0" err="1">
                <a:solidFill>
                  <a:srgbClr val="7030A0"/>
                </a:solidFill>
              </a:rPr>
              <a:t>x</a:t>
            </a:r>
            <a:r>
              <a:rPr lang="en-US" dirty="0" err="1">
                <a:solidFill>
                  <a:srgbClr val="7030A0"/>
                </a:solidFill>
              </a:rPr>
              <a:t>,</a:t>
            </a:r>
            <a:r>
              <a:rPr lang="en-US" i="1" dirty="0" err="1">
                <a:solidFill>
                  <a:srgbClr val="7030A0"/>
                </a:solidFill>
              </a:rPr>
              <a:t>t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860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29E3-D45E-264A-9A7D-D9EB2DAD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Trajectory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AF683-57FA-8041-A530-42D7719A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Newton’s second law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>
                <a:solidFill>
                  <a:schemeClr val="accent2"/>
                </a:solidFill>
              </a:rPr>
              <a:t>dt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∑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/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</a:p>
          <a:p>
            <a:r>
              <a:rPr lang="en-US" dirty="0"/>
              <a:t>This is a second order ODE</a:t>
            </a:r>
          </a:p>
          <a:p>
            <a:r>
              <a:rPr lang="en-US" dirty="0"/>
              <a:t>Make a system of two equations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7030A0"/>
                </a:solidFill>
              </a:rPr>
              <a:t>dx</a:t>
            </a:r>
            <a:r>
              <a:rPr lang="en-US" dirty="0">
                <a:solidFill>
                  <a:srgbClr val="7030A0"/>
                </a:solidFill>
              </a:rPr>
              <a:t>/</a:t>
            </a:r>
            <a:r>
              <a:rPr lang="en-US" i="1" dirty="0" err="1">
                <a:solidFill>
                  <a:srgbClr val="7030A0"/>
                </a:solidFill>
              </a:rPr>
              <a:t>dt</a:t>
            </a:r>
            <a:r>
              <a:rPr lang="en-US" dirty="0">
                <a:solidFill>
                  <a:srgbClr val="7030A0"/>
                </a:solidFill>
              </a:rPr>
              <a:t> = </a:t>
            </a:r>
            <a:r>
              <a:rPr lang="en-US" i="1" dirty="0">
                <a:solidFill>
                  <a:srgbClr val="7030A0"/>
                </a:solidFill>
              </a:rPr>
              <a:t>v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7030A0"/>
                </a:solidFill>
              </a:rPr>
              <a:t>dv</a:t>
            </a:r>
            <a:r>
              <a:rPr lang="en-US" dirty="0">
                <a:solidFill>
                  <a:srgbClr val="7030A0"/>
                </a:solidFill>
              </a:rPr>
              <a:t>/</a:t>
            </a:r>
            <a:r>
              <a:rPr lang="en-US" i="1" dirty="0" err="1">
                <a:solidFill>
                  <a:srgbClr val="7030A0"/>
                </a:solidFill>
              </a:rPr>
              <a:t>dt</a:t>
            </a:r>
            <a:r>
              <a:rPr lang="en-US" dirty="0">
                <a:solidFill>
                  <a:srgbClr val="7030A0"/>
                </a:solidFill>
              </a:rPr>
              <a:t> = ∑</a:t>
            </a:r>
            <a:r>
              <a:rPr lang="en-US" i="1">
                <a:solidFill>
                  <a:srgbClr val="7030A0"/>
                </a:solidFill>
              </a:rPr>
              <a:t>F</a:t>
            </a:r>
            <a:r>
              <a:rPr lang="en-US">
                <a:solidFill>
                  <a:srgbClr val="7030A0"/>
                </a:solidFill>
              </a:rPr>
              <a:t>/</a:t>
            </a:r>
            <a:r>
              <a:rPr lang="en-US" i="1">
                <a:solidFill>
                  <a:srgbClr val="7030A0"/>
                </a:solidFill>
              </a:rPr>
              <a:t>m</a:t>
            </a:r>
            <a:endParaRPr lang="en-US" i="1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We only really want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tx2"/>
                </a:solidFill>
              </a:rPr>
              <a:t>; </a:t>
            </a:r>
            <a:r>
              <a:rPr lang="en-US" i="1" dirty="0">
                <a:solidFill>
                  <a:schemeClr val="tx2"/>
                </a:solidFill>
              </a:rPr>
              <a:t>v</a:t>
            </a:r>
            <a:r>
              <a:rPr lang="en-US" dirty="0">
                <a:solidFill>
                  <a:schemeClr val="tx2"/>
                </a:solidFill>
              </a:rPr>
              <a:t> is extra</a:t>
            </a:r>
          </a:p>
        </p:txBody>
      </p:sp>
    </p:spTree>
    <p:extLst>
      <p:ext uri="{BB962C8B-B14F-4D97-AF65-F5344CB8AC3E}">
        <p14:creationId xmlns:p14="http://schemas.microsoft.com/office/powerpoint/2010/main" val="32484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5B4E6-F8B8-3741-A6FF-6130E7F9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Trajectory with drag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24D181-DFB0-F640-9CBE-D6E8A7CE55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know about gravity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type m:val="lin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endParaRPr lang="en-US" b="0" dirty="0"/>
              </a:p>
              <a:p>
                <a:r>
                  <a:rPr lang="en-US" dirty="0"/>
                  <a:t>add drag force </a:t>
                </a:r>
              </a:p>
              <a:p>
                <a:pPr lvl="1"/>
                <a:r>
                  <a:rPr lang="en-US" dirty="0"/>
                  <a:t>perhaps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⃑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perhaps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r>
                  <a:rPr lang="en-US" dirty="0"/>
                  <a:t>What should be termination conditions?</a:t>
                </a:r>
              </a:p>
              <a:p>
                <a:pPr lvl="1"/>
                <a:r>
                  <a:rPr lang="en-US" dirty="0"/>
                  <a:t>time?</a:t>
                </a:r>
              </a:p>
              <a:p>
                <a:pPr lvl="1"/>
                <a:r>
                  <a:rPr lang="en-US" dirty="0"/>
                  <a:t>position?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24D181-DFB0-F640-9CBE-D6E8A7CE55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2578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FF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495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Default Design</vt:lpstr>
      <vt:lpstr>Coupled ODEs</vt:lpstr>
      <vt:lpstr>Radioactive Decay Chains</vt:lpstr>
      <vt:lpstr>Radioactive Decay Chains</vt:lpstr>
      <vt:lpstr>Radioactive Decay Chains</vt:lpstr>
      <vt:lpstr>Ideal step size</vt:lpstr>
      <vt:lpstr>Higher-order ODEs</vt:lpstr>
      <vt:lpstr>Second order ODEs</vt:lpstr>
      <vt:lpstr>Trajectory Equations</vt:lpstr>
      <vt:lpstr>Trajectory with drag</vt:lpstr>
      <vt:lpstr>Adaptive Step Size</vt:lpstr>
      <vt:lpstr>Idea</vt:lpstr>
      <vt:lpstr>Adjusting h</vt:lpstr>
      <vt:lpstr>Algorithm</vt:lpstr>
      <vt:lpstr>Algorithm</vt:lpstr>
      <vt:lpstr>Concerns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Balloon Animals</dc:title>
  <dc:creator>joe</dc:creator>
  <cp:lastModifiedBy>Richard Barrans</cp:lastModifiedBy>
  <cp:revision>233</cp:revision>
  <cp:lastPrinted>2024-03-21T15:04:58Z</cp:lastPrinted>
  <dcterms:created xsi:type="dcterms:W3CDTF">2003-08-04T19:23:16Z</dcterms:created>
  <dcterms:modified xsi:type="dcterms:W3CDTF">2024-03-26T14:49:40Z</dcterms:modified>
</cp:coreProperties>
</file>