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9312275" cy="70262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12">
          <p15:clr>
            <a:srgbClr val="A4A3A4"/>
          </p15:clr>
        </p15:guide>
        <p15:guide id="2" pos="293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063"/>
    <p:restoredTop sz="93913" autoAdjust="0"/>
  </p:normalViewPr>
  <p:slideViewPr>
    <p:cSldViewPr>
      <p:cViewPr varScale="1">
        <p:scale>
          <a:sx n="73" d="100"/>
          <a:sy n="73" d="100"/>
        </p:scale>
        <p:origin x="184" y="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3248"/>
    </p:cViewPr>
  </p:sorterViewPr>
  <p:notesViewPr>
    <p:cSldViewPr>
      <p:cViewPr varScale="1">
        <p:scale>
          <a:sx n="97" d="100"/>
          <a:sy n="97" d="100"/>
        </p:scale>
        <p:origin x="2312" y="200"/>
      </p:cViewPr>
      <p:guideLst>
        <p:guide orient="horz" pos="2212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BA6A1A80-3C88-F94D-B758-F0F7058AF00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312738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defTabSz="9298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Legend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DAF7FD79-07EF-904F-82E1-5213733CC51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75263" y="0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t" anchorCtr="0" compatLnSpc="1">
            <a:prstTxWarp prst="textNoShape">
              <a:avLst/>
            </a:prstTxWarp>
          </a:bodyPr>
          <a:lstStyle>
            <a:lvl1pPr algn="r" defTabSz="9298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2" name="Rectangle 4">
            <a:extLst>
              <a:ext uri="{FF2B5EF4-FFF2-40B4-BE49-F238E27FC236}">
                <a16:creationId xmlns:a16="http://schemas.microsoft.com/office/drawing/2014/main" id="{92CAED58-3117-FC4C-AD7C-0DB9B8225DFB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72263"/>
            <a:ext cx="4033838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defTabSz="929865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3" name="Rectangle 5">
            <a:extLst>
              <a:ext uri="{FF2B5EF4-FFF2-40B4-BE49-F238E27FC236}">
                <a16:creationId xmlns:a16="http://schemas.microsoft.com/office/drawing/2014/main" id="{146EB007-85F2-5B46-A71C-6AA8A5E3861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75263" y="6672263"/>
            <a:ext cx="4035425" cy="35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38" tIns="46519" rIns="93038" bIns="46519" numCol="1" anchor="b" anchorCtr="0" compatLnSpc="1">
            <a:prstTxWarp prst="textNoShape">
              <a:avLst/>
            </a:prstTxWarp>
          </a:bodyPr>
          <a:lstStyle>
            <a:lvl1pPr algn="r" defTabSz="928688" eaLnBrk="1" hangingPunct="1">
              <a:defRPr sz="1200"/>
            </a:lvl1pPr>
          </a:lstStyle>
          <a:p>
            <a:pPr>
              <a:defRPr/>
            </a:pPr>
            <a:fld id="{99E198E8-1274-AE4E-83C7-C0FE8EEEC5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495963-331D-D744-B2D3-EA8AE071E65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88912"/>
            <a:ext cx="4035425" cy="352425"/>
          </a:xfrm>
          <a:prstGeom prst="rect">
            <a:avLst/>
          </a:prstGeom>
        </p:spPr>
        <p:txBody>
          <a:bodyPr vert="horz" lIns="92345" tIns="46173" rIns="92345" bIns="46173" rtlCol="0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 dirty="0"/>
              <a:t>Legend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3DF97D-D50F-FA41-B4C7-64519922F4B3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275263" y="0"/>
            <a:ext cx="4035425" cy="352425"/>
          </a:xfrm>
          <a:prstGeom prst="rect">
            <a:avLst/>
          </a:prstGeom>
        </p:spPr>
        <p:txBody>
          <a:bodyPr vert="horz" wrap="square" lIns="92345" tIns="46173" rIns="92345" bIns="4617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A47F029-E024-AE4D-B9C1-272849DADF5B}" type="datetimeFigureOut">
              <a:rPr lang="en-US" altLang="en-US"/>
              <a:pPr>
                <a:defRPr/>
              </a:pPr>
              <a:t>3/28/24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8F1795D-4FE4-0C40-9273-9D3840C3921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900363" y="527050"/>
            <a:ext cx="3511550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45" tIns="46173" rIns="92345" bIns="46173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479BC8C-F26A-2547-B4A5-5B62490A78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931863" y="3336925"/>
            <a:ext cx="7448550" cy="3162300"/>
          </a:xfrm>
          <a:prstGeom prst="rect">
            <a:avLst/>
          </a:prstGeom>
        </p:spPr>
        <p:txBody>
          <a:bodyPr vert="horz" lIns="92345" tIns="46173" rIns="92345" bIns="46173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4E016-16E8-424F-B0BB-B25FB2B24CE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672263"/>
            <a:ext cx="4035425" cy="352425"/>
          </a:xfrm>
          <a:prstGeom prst="rect">
            <a:avLst/>
          </a:prstGeom>
        </p:spPr>
        <p:txBody>
          <a:bodyPr vert="horz" lIns="92345" tIns="46173" rIns="92345" bIns="46173" rtlCol="0" anchor="b"/>
          <a:lstStyle>
            <a:lvl1pPr algn="l" eaLnBrk="1" hangingPunct="1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93896DB-3EBE-8848-8D76-002CB33C43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275263" y="6672263"/>
            <a:ext cx="4035425" cy="352425"/>
          </a:xfrm>
          <a:prstGeom prst="rect">
            <a:avLst/>
          </a:prstGeom>
        </p:spPr>
        <p:txBody>
          <a:bodyPr vert="horz" wrap="square" lIns="92345" tIns="46173" rIns="92345" bIns="4617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1CD55FC-F6E9-AD46-90CF-9254EF4A6FC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>
          <a:xfrm>
            <a:off x="0" y="112712"/>
            <a:ext cx="4035425" cy="352425"/>
          </a:xfrm>
        </p:spPr>
        <p:txBody>
          <a:bodyPr/>
          <a:lstStyle/>
          <a:p>
            <a:pPr>
              <a:defRPr/>
            </a:pPr>
            <a:r>
              <a:rPr lang="en-US" dirty="0"/>
              <a:t>Legend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1CD55FC-F6E9-AD46-90CF-9254EF4A6FCC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36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9BD79B-892D-F549-B370-32284019558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80C823E-652C-BB4C-958D-D5E42335AA3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748DE56-8F57-0F4C-B2B6-8E31AD6F0D1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6D1562-5D18-534B-9DE0-3F30B66592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7645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3A49F05-F266-584D-AF42-76DEC7083F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756391E-6FF9-0840-9B7D-BFA1EAC483B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C1E94B0-3CA9-904D-B520-29DD6974E97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4CC83-E323-A14E-B144-841E08185A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058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74CD5D-0D93-0F44-B6C8-FBF5A1D0813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0A5865-103A-1743-A364-F91C4CB5D88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2C3489A-A6A7-EE4C-AD6E-F8DB95DEBA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D5CAF-801F-F741-98C0-716767C0382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4748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B1E7734-EB3F-804B-94FD-15C66877E1B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0ACD44F-A22B-B141-A718-8EBA46414E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B52C3A-1738-6144-876D-53495290F7D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82C4-3119-4142-8EB1-0D4CE7B51E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421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541574E-C3F4-564F-97E5-09A5971D470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84ED3A8-16F2-F84E-A5F3-767A9D6D65B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2C67A15-A463-024F-AB35-883CD588A8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8C8A60-5EC2-4E4A-BBEE-B1906DA46A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7124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68F782A-C152-4549-A26F-DC820ABC66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E4AE73-39B9-E840-BA5F-1D8261596A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CC06635-5146-DA43-A891-D6BA5BD2A2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8C345-A619-9E4E-B57A-7B2B03A28A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6995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DDA39DC2-7935-D646-9F83-4156AEEB229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C221EF0-7819-9345-BE24-395200119AA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7A989A0C-CA98-734F-9D66-8AE47018A91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E3EB1-E203-4841-A1E9-20CF8562B79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973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D642338-7D0D-584E-863C-982894F2BF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428FEC-714D-CA4F-A928-89AD5CF89B4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6E07901-93A1-614C-AD13-0AE9A0A7C76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3621FA-0C91-E34C-9770-B6C2CF06EC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6266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9106D55-7245-6045-B599-B3CA02E49C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31CBA0B-4567-F84B-B475-8ADDB60C0E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4BAD8ADB-D263-D847-B7FF-D6102BCC4D3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5A2F27-70BA-034A-A44F-4BAF54DB97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5047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7E018E-0BA2-A04F-8EDD-7A7399709B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3227D6-7DF1-274C-859B-CE98FE8AE2C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6B716EB-7CDB-A84B-98A4-A71716C8BB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ECF39-C873-1144-B949-57502DF857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5757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AC38A-8216-654F-865F-514AFD2021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3E17832-5374-5A43-99C2-1688BEBA84E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06AF87-8C5E-E044-A0A1-D51C7FBC701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DFF320-41B9-4045-834F-112F72C93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601280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CCC0711-F14E-D549-BEA5-3A2800E9F3B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8D1EFC7-E228-AE44-B989-431DF01C1F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178663-978B-B843-8DB3-80843A8CD64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17704E-0A8D-114C-BE4C-9B49D4C66A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r>
              <a:rPr lang="en-US"/>
              <a:t>General Physics L14_capacitance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AF019B-DA59-9942-B87B-CDA02FC3223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0594FB9-0124-314D-8216-C86DC39543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6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3366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3366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3366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3366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3366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82483371-E724-B849-92D7-46B364CDD97D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Partial Differential Equations</a:t>
            </a:r>
          </a:p>
        </p:txBody>
      </p:sp>
      <p:sp>
        <p:nvSpPr>
          <p:cNvPr id="15362" name="Subtitle 2">
            <a:extLst>
              <a:ext uri="{FF2B5EF4-FFF2-40B4-BE49-F238E27FC236}">
                <a16:creationId xmlns:a16="http://schemas.microsoft.com/office/drawing/2014/main" id="{ED7BC2D4-7A49-7E4A-AC7F-6409855C30C8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multiple independent variables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5ACC-76B7-E14F-AFB5-E41E1D79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Laplace’s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AA919-CB74-FF4A-A7E5-CD1384EF6A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Found in </a:t>
                </a:r>
              </a:p>
              <a:p>
                <a:pPr lvl="1"/>
                <a:r>
                  <a:rPr lang="en-US" dirty="0"/>
                  <a:t>voltages</a:t>
                </a:r>
              </a:p>
              <a:p>
                <a:pPr lvl="1"/>
                <a:r>
                  <a:rPr lang="en-US" dirty="0"/>
                  <a:t>soap films</a:t>
                </a:r>
              </a:p>
              <a:p>
                <a:r>
                  <a:rPr lang="en-US" dirty="0"/>
                  <a:t>The value of </a:t>
                </a:r>
                <a:r>
                  <a:rPr lang="en-US" i="1" dirty="0">
                    <a:latin typeface="Symbol" pitchFamily="2" charset="2"/>
                  </a:rPr>
                  <a:t>f</a:t>
                </a:r>
                <a:r>
                  <a:rPr lang="en-US" dirty="0"/>
                  <a:t> at every point is the average of its neighbors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AA919-CB74-FF4A-A7E5-CD1384EF6A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291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5ACC-76B7-E14F-AFB5-E41E1D79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Laplace’s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AA919-CB74-FF4A-A7E5-CD1384EF6A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895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dirty="0"/>
                  <a:t>Code example </a:t>
                </a:r>
                <a:r>
                  <a:rPr lang="en-US" dirty="0" err="1"/>
                  <a:t>laplace.py</a:t>
                </a:r>
                <a:endParaRPr lang="en-US" dirty="0"/>
              </a:p>
              <a:p>
                <a:r>
                  <a:rPr lang="en-US" dirty="0"/>
                  <a:t>Application: potential in a 100 x 100 grid with one edge at 1.0 V, remaining three at 0.0 V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AA919-CB74-FF4A-A7E5-CD1384EF6A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895600"/>
              </a:xfrm>
              <a:blipFill>
                <a:blip r:embed="rId2"/>
                <a:stretch>
                  <a:fillRect l="-1852" r="-1080" b="-4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737BD695-A7B0-974D-9DAD-F3C1A6663066}"/>
              </a:ext>
            </a:extLst>
          </p:cNvPr>
          <p:cNvGrpSpPr/>
          <p:nvPr/>
        </p:nvGrpSpPr>
        <p:grpSpPr>
          <a:xfrm>
            <a:off x="3314700" y="4114800"/>
            <a:ext cx="2133600" cy="2057400"/>
            <a:chOff x="3314700" y="4114800"/>
            <a:chExt cx="2133600" cy="20574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F290863-DB85-8C40-B01D-796898D13B44}"/>
                </a:ext>
              </a:extLst>
            </p:cNvPr>
            <p:cNvSpPr/>
            <p:nvPr/>
          </p:nvSpPr>
          <p:spPr>
            <a:xfrm>
              <a:off x="3352800" y="4114800"/>
              <a:ext cx="2057400" cy="2057400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50B7D1-9FF7-064F-B0B9-671FA31F6AF5}"/>
                </a:ext>
              </a:extLst>
            </p:cNvPr>
            <p:cNvCxnSpPr/>
            <p:nvPr/>
          </p:nvCxnSpPr>
          <p:spPr>
            <a:xfrm>
              <a:off x="3314700" y="4114800"/>
              <a:ext cx="2133600" cy="0"/>
            </a:xfrm>
            <a:prstGeom prst="line">
              <a:avLst/>
            </a:prstGeom>
            <a:ln w="762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33086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B45ACC-76B7-E14F-AFB5-E41E1D795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Laplace’s Equation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AA919-CB74-FF4A-A7E5-CD1384EF6A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2362199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sty m:val="p"/>
                            </m:rPr>
                            <a:rPr lang="en-US" i="1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∇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i="1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𝜙</m:t>
                      </m:r>
                      <m:r>
                        <a:rPr lang="en-US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r>
                  <a:rPr lang="en-US" sz="2800" dirty="0"/>
                  <a:t>Solution method: Jacobi (iterative relaxation)</a:t>
                </a:r>
              </a:p>
              <a:p>
                <a:r>
                  <a:rPr lang="en-US" sz="2800" dirty="0"/>
                  <a:t>Start with initial values, maintain boundary conditions, update variable values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FFAA919-CB74-FF4A-A7E5-CD1384EF6A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2362199"/>
              </a:xfrm>
              <a:blipFill>
                <a:blip r:embed="rId2"/>
                <a:stretch>
                  <a:fillRect l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up 6">
            <a:extLst>
              <a:ext uri="{FF2B5EF4-FFF2-40B4-BE49-F238E27FC236}">
                <a16:creationId xmlns:a16="http://schemas.microsoft.com/office/drawing/2014/main" id="{737BD695-A7B0-974D-9DAD-F3C1A6663066}"/>
              </a:ext>
            </a:extLst>
          </p:cNvPr>
          <p:cNvGrpSpPr/>
          <p:nvPr/>
        </p:nvGrpSpPr>
        <p:grpSpPr>
          <a:xfrm>
            <a:off x="3314700" y="4114800"/>
            <a:ext cx="2133600" cy="2057400"/>
            <a:chOff x="3314700" y="4114800"/>
            <a:chExt cx="2133600" cy="2057400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3F290863-DB85-8C40-B01D-796898D13B44}"/>
                </a:ext>
              </a:extLst>
            </p:cNvPr>
            <p:cNvSpPr/>
            <p:nvPr/>
          </p:nvSpPr>
          <p:spPr>
            <a:xfrm>
              <a:off x="3352800" y="4114800"/>
              <a:ext cx="2057400" cy="2057400"/>
            </a:xfrm>
            <a:prstGeom prst="rect">
              <a:avLst/>
            </a:prstGeom>
            <a:ln w="762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D050B7D1-9FF7-064F-B0B9-671FA31F6AF5}"/>
                </a:ext>
              </a:extLst>
            </p:cNvPr>
            <p:cNvCxnSpPr/>
            <p:nvPr/>
          </p:nvCxnSpPr>
          <p:spPr>
            <a:xfrm>
              <a:off x="3314700" y="4114800"/>
              <a:ext cx="2133600" cy="0"/>
            </a:xfrm>
            <a:prstGeom prst="line">
              <a:avLst/>
            </a:prstGeom>
            <a:ln w="76200">
              <a:solidFill>
                <a:schemeClr val="accent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24255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ECBCD-0AC3-FD46-B817-DECF064A6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Jacobi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6BE3C7-1887-344A-BAE7-A7D9D4EBA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Advantages</a:t>
            </a:r>
          </a:p>
          <a:p>
            <a:pPr lvl="1"/>
            <a:r>
              <a:rPr lang="en-US" dirty="0"/>
              <a:t>It’s intuitive</a:t>
            </a:r>
          </a:p>
          <a:p>
            <a:pPr lvl="1"/>
            <a:r>
              <a:rPr lang="en-US" dirty="0"/>
              <a:t>It’s stable</a:t>
            </a:r>
          </a:p>
          <a:p>
            <a:r>
              <a:rPr lang="en-US" dirty="0">
                <a:solidFill>
                  <a:schemeClr val="accent2"/>
                </a:solidFill>
              </a:rPr>
              <a:t>Disadvantages</a:t>
            </a:r>
          </a:p>
          <a:p>
            <a:pPr lvl="1"/>
            <a:r>
              <a:rPr lang="en-US" dirty="0"/>
              <a:t>It’s slow</a:t>
            </a:r>
          </a:p>
          <a:p>
            <a:pPr lvl="1"/>
            <a:r>
              <a:rPr lang="en-US" dirty="0"/>
              <a:t>It’s inaccurate</a:t>
            </a:r>
          </a:p>
          <a:p>
            <a:pPr lvl="1"/>
            <a:r>
              <a:rPr lang="en-US" dirty="0"/>
              <a:t>It requires two arrays for storage</a:t>
            </a:r>
          </a:p>
        </p:txBody>
      </p:sp>
    </p:spTree>
    <p:extLst>
      <p:ext uri="{BB962C8B-B14F-4D97-AF65-F5344CB8AC3E}">
        <p14:creationId xmlns:p14="http://schemas.microsoft.com/office/powerpoint/2010/main" val="2424587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4E257D-6A7A-CF4B-AF72-6AD202A7DA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complex problem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DE3825-D360-1742-920C-48BFA773D40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1600200"/>
              </a:xfrm>
              <a:ln>
                <a:noFill/>
              </a:ln>
            </p:spPr>
            <p:txBody>
              <a:bodyPr/>
              <a:lstStyle/>
              <a:p>
                <a:r>
                  <a:rPr lang="en-US" dirty="0"/>
                  <a:t>Box containing two oppositely-charged squares</a:t>
                </a:r>
              </a:p>
              <a:p>
                <a:r>
                  <a:rPr lang="en-US" dirty="0"/>
                  <a:t>Now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∇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solidFill>
                          <a:schemeClr val="accent2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type m:val="lin"/>
                        <m:ctrlPr>
                          <a:rPr lang="en-US" b="0" i="1" smtClean="0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accent2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𝜌</m:t>
                        </m:r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accent2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/>
                  <a:t> (Poisson equation)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0DE3825-D360-1742-920C-48BFA773D40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1600200"/>
              </a:xfrm>
              <a:blipFill>
                <a:blip r:embed="rId2"/>
                <a:stretch>
                  <a:fillRect l="-1852" t="-3937" b="-79528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FA74BA2D-E4B4-754B-A94F-54594035C1FA}"/>
              </a:ext>
            </a:extLst>
          </p:cNvPr>
          <p:cNvSpPr/>
          <p:nvPr/>
        </p:nvSpPr>
        <p:spPr>
          <a:xfrm>
            <a:off x="3352800" y="4114800"/>
            <a:ext cx="2057400" cy="2057400"/>
          </a:xfrm>
          <a:prstGeom prst="rect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D68DF87-B41E-FD44-819D-E3A5253D1295}"/>
              </a:ext>
            </a:extLst>
          </p:cNvPr>
          <p:cNvSpPr/>
          <p:nvPr/>
        </p:nvSpPr>
        <p:spPr>
          <a:xfrm>
            <a:off x="3810003" y="5386757"/>
            <a:ext cx="375138" cy="375138"/>
          </a:xfrm>
          <a:prstGeom prst="rec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86355F-C443-8D42-8607-A1375AABB9C5}"/>
              </a:ext>
            </a:extLst>
          </p:cNvPr>
          <p:cNvSpPr/>
          <p:nvPr/>
        </p:nvSpPr>
        <p:spPr>
          <a:xfrm>
            <a:off x="4624759" y="4501669"/>
            <a:ext cx="375138" cy="375138"/>
          </a:xfrm>
          <a:prstGeom prst="rec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75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A8B02-F269-CB41-9858-9DE1B891C3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Speedier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32B1D2-8613-5540-9890-322C43750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Over-relaxation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Estimate further</a:t>
            </a:r>
            <a:r>
              <a:rPr lang="en-US" dirty="0"/>
              <a:t> than a simple average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Requires storing previous grid values for comparison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bg2">
                    <a:lumMod val="75000"/>
                  </a:schemeClr>
                </a:solidFill>
              </a:rPr>
              <a:t>unstable</a:t>
            </a:r>
          </a:p>
          <a:p>
            <a:pPr>
              <a:buClr>
                <a:schemeClr val="tx2"/>
              </a:buClr>
            </a:pPr>
            <a:r>
              <a:rPr lang="en-US" dirty="0">
                <a:solidFill>
                  <a:schemeClr val="accent2"/>
                </a:solidFill>
              </a:rPr>
              <a:t>Gauss-Seidel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Average new iterated values with stored ones</a:t>
            </a:r>
          </a:p>
          <a:p>
            <a:pPr lvl="1">
              <a:buClr>
                <a:schemeClr val="tx2"/>
              </a:buClr>
            </a:pPr>
            <a:r>
              <a:rPr lang="en-US" dirty="0"/>
              <a:t>Requires only one grid</a:t>
            </a:r>
          </a:p>
          <a:p>
            <a:pPr lvl="1">
              <a:buClr>
                <a:schemeClr val="tx2"/>
              </a:buClr>
            </a:pPr>
            <a:r>
              <a:rPr lang="en-US" dirty="0">
                <a:solidFill>
                  <a:schemeClr val="accent4"/>
                </a:solidFill>
              </a:rPr>
              <a:t>stable with over-relaxation</a:t>
            </a:r>
          </a:p>
        </p:txBody>
      </p:sp>
    </p:spTree>
    <p:extLst>
      <p:ext uri="{BB962C8B-B14F-4D97-AF65-F5344CB8AC3E}">
        <p14:creationId xmlns:p14="http://schemas.microsoft.com/office/powerpoint/2010/main" val="26966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Default Design">
  <a:themeElements>
    <a:clrScheme name="Custom 25">
      <a:dk1>
        <a:srgbClr val="000066"/>
      </a:dk1>
      <a:lt1>
        <a:srgbClr val="FFFFFF"/>
      </a:lt1>
      <a:dk2>
        <a:srgbClr val="003366"/>
      </a:dk2>
      <a:lt2>
        <a:srgbClr val="808080"/>
      </a:lt2>
      <a:accent1>
        <a:srgbClr val="BBE0E3"/>
      </a:accent1>
      <a:accent2>
        <a:srgbClr val="0000FF"/>
      </a:accent2>
      <a:accent3>
        <a:srgbClr val="FF0000"/>
      </a:accent3>
      <a:accent4>
        <a:srgbClr val="006600"/>
      </a:accent4>
      <a:accent5>
        <a:srgbClr val="00CC00"/>
      </a:accent5>
      <a:accent6>
        <a:srgbClr val="800000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3366"/>
        </a:dk1>
        <a:lt1>
          <a:srgbClr val="FFFFFF"/>
        </a:lt1>
        <a:dk2>
          <a:srgbClr val="003366"/>
        </a:dk2>
        <a:lt2>
          <a:srgbClr val="808080"/>
        </a:lt2>
        <a:accent1>
          <a:srgbClr val="BBE0E3"/>
        </a:accent1>
        <a:accent2>
          <a:srgbClr val="3333FF"/>
        </a:accent2>
        <a:accent3>
          <a:srgbClr val="FFFFFF"/>
        </a:accent3>
        <a:accent4>
          <a:srgbClr val="002A56"/>
        </a:accent4>
        <a:accent5>
          <a:srgbClr val="DAEDEF"/>
        </a:accent5>
        <a:accent6>
          <a:srgbClr val="2D2DE7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159</Words>
  <Application>Microsoft Macintosh PowerPoint</Application>
  <PresentationFormat>On-screen Show (4:3)</PresentationFormat>
  <Paragraphs>38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ＭＳ Ｐゴシック</vt:lpstr>
      <vt:lpstr>Arial</vt:lpstr>
      <vt:lpstr>Calibri</vt:lpstr>
      <vt:lpstr>Cambria Math</vt:lpstr>
      <vt:lpstr>Symbol</vt:lpstr>
      <vt:lpstr>Default Design</vt:lpstr>
      <vt:lpstr>Partial Differential Equations</vt:lpstr>
      <vt:lpstr>Laplace’s Equation</vt:lpstr>
      <vt:lpstr>Laplace’s Equation</vt:lpstr>
      <vt:lpstr>Laplace’s Equation</vt:lpstr>
      <vt:lpstr>Jacobi Method</vt:lpstr>
      <vt:lpstr>More complex problem</vt:lpstr>
      <vt:lpstr>Speedier solution</vt:lpstr>
    </vt:vector>
  </TitlesOfParts>
  <Company>John Carroll University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Balloon Animals</dc:title>
  <dc:creator>joe</dc:creator>
  <cp:lastModifiedBy>Richard Barrans</cp:lastModifiedBy>
  <cp:revision>223</cp:revision>
  <cp:lastPrinted>2019-02-25T13:00:09Z</cp:lastPrinted>
  <dcterms:created xsi:type="dcterms:W3CDTF">2003-08-04T19:23:16Z</dcterms:created>
  <dcterms:modified xsi:type="dcterms:W3CDTF">2024-03-28T12:46:13Z</dcterms:modified>
</cp:coreProperties>
</file>